
<file path=[Content_Types].xml><?xml version="1.0" encoding="utf-8"?>
<Types xmlns="http://schemas.openxmlformats.org/package/2006/content-types">
  <Default Extension="png" ContentType="image/png"/>
  <Default Extension="jpeg" ContentType="image/jpeg"/>
  <Default Extension="JPG" ContentType="image/.jpg"/>
  <Default Extension="gif" ContentType="image/gif"/>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4"/>
  </p:notesMasterIdLst>
  <p:handoutMasterIdLst>
    <p:handoutMasterId r:id="rId115"/>
  </p:handoutMasterIdLst>
  <p:sldIdLst>
    <p:sldId id="565" r:id="rId3"/>
    <p:sldId id="1139" r:id="rId5"/>
    <p:sldId id="1481" r:id="rId6"/>
    <p:sldId id="1404" r:id="rId7"/>
    <p:sldId id="1438" r:id="rId8"/>
    <p:sldId id="1430" r:id="rId9"/>
    <p:sldId id="1435" r:id="rId10"/>
    <p:sldId id="1431" r:id="rId11"/>
    <p:sldId id="1436" r:id="rId12"/>
    <p:sldId id="1432" r:id="rId13"/>
    <p:sldId id="1484" r:id="rId14"/>
    <p:sldId id="1433" r:id="rId15"/>
    <p:sldId id="1501" r:id="rId16"/>
    <p:sldId id="1434" r:id="rId17"/>
    <p:sldId id="1506" r:id="rId18"/>
    <p:sldId id="1513" r:id="rId19"/>
    <p:sldId id="1514" r:id="rId20"/>
    <p:sldId id="1516" r:id="rId21"/>
    <p:sldId id="1440" r:id="rId22"/>
    <p:sldId id="1517" r:id="rId23"/>
    <p:sldId id="1631" r:id="rId24"/>
    <p:sldId id="1515" r:id="rId25"/>
    <p:sldId id="1441" r:id="rId26"/>
    <p:sldId id="1507" r:id="rId27"/>
    <p:sldId id="1553" r:id="rId28"/>
    <p:sldId id="1442" r:id="rId29"/>
    <p:sldId id="1443" r:id="rId30"/>
    <p:sldId id="1639" r:id="rId31"/>
    <p:sldId id="1499" r:id="rId32"/>
    <p:sldId id="1508" r:id="rId33"/>
    <p:sldId id="1445" r:id="rId34"/>
    <p:sldId id="1541" r:id="rId35"/>
    <p:sldId id="1448" r:id="rId36"/>
    <p:sldId id="1543" r:id="rId37"/>
    <p:sldId id="1446" r:id="rId38"/>
    <p:sldId id="1449" r:id="rId39"/>
    <p:sldId id="1518" r:id="rId40"/>
    <p:sldId id="1520" r:id="rId41"/>
    <p:sldId id="1522" r:id="rId42"/>
    <p:sldId id="1523" r:id="rId43"/>
    <p:sldId id="1524" r:id="rId44"/>
    <p:sldId id="1640" r:id="rId45"/>
    <p:sldId id="1500" r:id="rId46"/>
    <p:sldId id="1450" r:id="rId47"/>
    <p:sldId id="1643" r:id="rId48"/>
    <p:sldId id="1452" r:id="rId49"/>
    <p:sldId id="1455" r:id="rId50"/>
    <p:sldId id="1509" r:id="rId51"/>
    <p:sldId id="1459" r:id="rId52"/>
    <p:sldId id="1544" r:id="rId53"/>
    <p:sldId id="1451" r:id="rId54"/>
    <p:sldId id="1510" r:id="rId55"/>
    <p:sldId id="1511" r:id="rId56"/>
    <p:sldId id="1642" r:id="rId57"/>
    <p:sldId id="1641" r:id="rId58"/>
    <p:sldId id="1548" r:id="rId59"/>
    <p:sldId id="1485" r:id="rId60"/>
    <p:sldId id="1463" r:id="rId61"/>
    <p:sldId id="1464" r:id="rId62"/>
    <p:sldId id="1502" r:id="rId63"/>
    <p:sldId id="1525" r:id="rId64"/>
    <p:sldId id="1528" r:id="rId65"/>
    <p:sldId id="1545" r:id="rId66"/>
    <p:sldId id="1466" r:id="rId67"/>
    <p:sldId id="1468" r:id="rId68"/>
    <p:sldId id="1467" r:id="rId69"/>
    <p:sldId id="1644" r:id="rId70"/>
    <p:sldId id="1503" r:id="rId71"/>
    <p:sldId id="1469" r:id="rId72"/>
    <p:sldId id="1529" r:id="rId73"/>
    <p:sldId id="1531" r:id="rId74"/>
    <p:sldId id="1532" r:id="rId75"/>
    <p:sldId id="1533" r:id="rId76"/>
    <p:sldId id="1471" r:id="rId77"/>
    <p:sldId id="1534" r:id="rId78"/>
    <p:sldId id="1472" r:id="rId79"/>
    <p:sldId id="1535" r:id="rId80"/>
    <p:sldId id="1645" r:id="rId81"/>
    <p:sldId id="1504" r:id="rId82"/>
    <p:sldId id="1473" r:id="rId83"/>
    <p:sldId id="1538" r:id="rId84"/>
    <p:sldId id="1536" r:id="rId85"/>
    <p:sldId id="1474" r:id="rId86"/>
    <p:sldId id="1478" r:id="rId87"/>
    <p:sldId id="1537" r:id="rId88"/>
    <p:sldId id="1476" r:id="rId89"/>
    <p:sldId id="1648" r:id="rId90"/>
    <p:sldId id="1505" r:id="rId91"/>
    <p:sldId id="1539" r:id="rId92"/>
    <p:sldId id="1479" r:id="rId93"/>
    <p:sldId id="1547" r:id="rId94"/>
    <p:sldId id="1482" r:id="rId95"/>
    <p:sldId id="1647" r:id="rId96"/>
    <p:sldId id="1549" r:id="rId97"/>
    <p:sldId id="1487" r:id="rId98"/>
    <p:sldId id="1658" r:id="rId99"/>
    <p:sldId id="1490" r:id="rId100"/>
    <p:sldId id="1540" r:id="rId101"/>
    <p:sldId id="1660" r:id="rId102"/>
    <p:sldId id="1649" r:id="rId103"/>
    <p:sldId id="1659" r:id="rId104"/>
    <p:sldId id="1653" r:id="rId105"/>
    <p:sldId id="1654" r:id="rId106"/>
    <p:sldId id="1655" r:id="rId107"/>
    <p:sldId id="1656" r:id="rId108"/>
    <p:sldId id="1657" r:id="rId109"/>
    <p:sldId id="1498" r:id="rId110"/>
    <p:sldId id="1650" r:id="rId111"/>
    <p:sldId id="1638" r:id="rId112"/>
    <p:sldId id="1512" r:id="rId113"/>
    <p:sldId id="1134" r:id="rId114"/>
  </p:sldIdLst>
  <p:sldSz cx="12192000" cy="6858000"/>
  <p:notesSz cx="7099300" cy="10234295"/>
  <p:custDataLst>
    <p:tags r:id="rId119"/>
  </p:custDataLst>
  <p:defaultTextStyle>
    <a:defPPr>
      <a:defRPr lang="en-US"/>
    </a:defPPr>
    <a:lvl1pPr algn="l" rtl="0" eaLnBrk="0" fontAlgn="base" hangingPunct="0">
      <a:spcBef>
        <a:spcPct val="0"/>
      </a:spcBef>
      <a:spcAft>
        <a:spcPct val="0"/>
      </a:spcAft>
      <a:defRPr sz="1200" kern="1200">
        <a:solidFill>
          <a:schemeClr val="tx1"/>
        </a:solidFill>
        <a:latin typeface="楷体_GB2312" pitchFamily="49" charset="-122"/>
        <a:ea typeface="楷体_GB2312" pitchFamily="49" charset="-122"/>
        <a:cs typeface="+mn-cs"/>
      </a:defRPr>
    </a:lvl1pPr>
    <a:lvl2pPr marL="457200" algn="l" rtl="0" eaLnBrk="0" fontAlgn="base" hangingPunct="0">
      <a:spcBef>
        <a:spcPct val="0"/>
      </a:spcBef>
      <a:spcAft>
        <a:spcPct val="0"/>
      </a:spcAft>
      <a:defRPr sz="1200" kern="1200">
        <a:solidFill>
          <a:schemeClr val="tx1"/>
        </a:solidFill>
        <a:latin typeface="楷体_GB2312" pitchFamily="49" charset="-122"/>
        <a:ea typeface="楷体_GB2312" pitchFamily="49" charset="-122"/>
        <a:cs typeface="+mn-cs"/>
      </a:defRPr>
    </a:lvl2pPr>
    <a:lvl3pPr marL="914400" algn="l" rtl="0" eaLnBrk="0" fontAlgn="base" hangingPunct="0">
      <a:spcBef>
        <a:spcPct val="0"/>
      </a:spcBef>
      <a:spcAft>
        <a:spcPct val="0"/>
      </a:spcAft>
      <a:defRPr sz="1200" kern="1200">
        <a:solidFill>
          <a:schemeClr val="tx1"/>
        </a:solidFill>
        <a:latin typeface="楷体_GB2312" pitchFamily="49" charset="-122"/>
        <a:ea typeface="楷体_GB2312" pitchFamily="49" charset="-122"/>
        <a:cs typeface="+mn-cs"/>
      </a:defRPr>
    </a:lvl3pPr>
    <a:lvl4pPr marL="1371600" algn="l" rtl="0" eaLnBrk="0" fontAlgn="base" hangingPunct="0">
      <a:spcBef>
        <a:spcPct val="0"/>
      </a:spcBef>
      <a:spcAft>
        <a:spcPct val="0"/>
      </a:spcAft>
      <a:defRPr sz="1200" kern="1200">
        <a:solidFill>
          <a:schemeClr val="tx1"/>
        </a:solidFill>
        <a:latin typeface="楷体_GB2312" pitchFamily="49" charset="-122"/>
        <a:ea typeface="楷体_GB2312" pitchFamily="49" charset="-122"/>
        <a:cs typeface="+mn-cs"/>
      </a:defRPr>
    </a:lvl4pPr>
    <a:lvl5pPr marL="1828800" algn="l" rtl="0" eaLnBrk="0" fontAlgn="base" hangingPunct="0">
      <a:spcBef>
        <a:spcPct val="0"/>
      </a:spcBef>
      <a:spcAft>
        <a:spcPct val="0"/>
      </a:spcAft>
      <a:defRPr sz="1200" kern="1200">
        <a:solidFill>
          <a:schemeClr val="tx1"/>
        </a:solidFill>
        <a:latin typeface="楷体_GB2312" pitchFamily="49" charset="-122"/>
        <a:ea typeface="楷体_GB2312" pitchFamily="49" charset="-122"/>
        <a:cs typeface="+mn-cs"/>
      </a:defRPr>
    </a:lvl5pPr>
    <a:lvl6pPr marL="2286000" algn="l" defTabSz="914400" rtl="0" eaLnBrk="1" latinLnBrk="0" hangingPunct="1">
      <a:defRPr sz="1200" kern="1200">
        <a:solidFill>
          <a:schemeClr val="tx1"/>
        </a:solidFill>
        <a:latin typeface="楷体_GB2312" pitchFamily="49" charset="-122"/>
        <a:ea typeface="楷体_GB2312" pitchFamily="49" charset="-122"/>
        <a:cs typeface="+mn-cs"/>
      </a:defRPr>
    </a:lvl6pPr>
    <a:lvl7pPr marL="2743200" algn="l" defTabSz="914400" rtl="0" eaLnBrk="1" latinLnBrk="0" hangingPunct="1">
      <a:defRPr sz="1200" kern="1200">
        <a:solidFill>
          <a:schemeClr val="tx1"/>
        </a:solidFill>
        <a:latin typeface="楷体_GB2312" pitchFamily="49" charset="-122"/>
        <a:ea typeface="楷体_GB2312" pitchFamily="49" charset="-122"/>
        <a:cs typeface="+mn-cs"/>
      </a:defRPr>
    </a:lvl7pPr>
    <a:lvl8pPr marL="3200400" algn="l" defTabSz="914400" rtl="0" eaLnBrk="1" latinLnBrk="0" hangingPunct="1">
      <a:defRPr sz="1200" kern="1200">
        <a:solidFill>
          <a:schemeClr val="tx1"/>
        </a:solidFill>
        <a:latin typeface="楷体_GB2312" pitchFamily="49" charset="-122"/>
        <a:ea typeface="楷体_GB2312" pitchFamily="49" charset="-122"/>
        <a:cs typeface="+mn-cs"/>
      </a:defRPr>
    </a:lvl8pPr>
    <a:lvl9pPr marL="3657600" algn="l" defTabSz="914400" rtl="0" eaLnBrk="1" latinLnBrk="0" hangingPunct="1">
      <a:defRPr sz="1200" kern="1200">
        <a:solidFill>
          <a:schemeClr val="tx1"/>
        </a:solidFill>
        <a:latin typeface="楷体_GB2312" pitchFamily="49" charset="-122"/>
        <a:ea typeface="楷体_GB2312" pitchFamily="49" charset="-122"/>
        <a:cs typeface="+mn-cs"/>
      </a:defRPr>
    </a:lvl9pPr>
  </p:defaultTextStyle>
  <p:extLst>
    <p:ext uri="{EFAFB233-063F-42B5-8137-9DF3F51BA10A}">
      <p15:sldGuideLst xmlns:p15="http://schemas.microsoft.com/office/powerpoint/2012/main">
        <p15:guide id="1" orient="horz" pos="556" userDrawn="1">
          <p15:clr>
            <a:srgbClr val="A4A3A4"/>
          </p15:clr>
        </p15:guide>
        <p15:guide id="2" orient="horz" pos="990" userDrawn="1">
          <p15:clr>
            <a:srgbClr val="A4A3A4"/>
          </p15:clr>
        </p15:guide>
        <p15:guide id="3" pos="347" userDrawn="1">
          <p15:clr>
            <a:srgbClr val="A4A3A4"/>
          </p15:clr>
        </p15:guide>
        <p15:guide id="4" pos="57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CC"/>
    <a:srgbClr val="F70000"/>
    <a:srgbClr val="32FF09"/>
    <a:srgbClr val="7D3FAE"/>
    <a:srgbClr val="BE0000"/>
    <a:srgbClr val="E6D1FB"/>
    <a:srgbClr val="FBE2CB"/>
    <a:srgbClr val="66FF06"/>
    <a:srgbClr val="FFE6EC"/>
    <a:srgbClr val="FF7D9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41" autoAdjust="0"/>
    <p:restoredTop sz="93325" autoAdjust="0"/>
  </p:normalViewPr>
  <p:slideViewPr>
    <p:cSldViewPr showGuides="1">
      <p:cViewPr>
        <p:scale>
          <a:sx n="75" d="100"/>
          <a:sy n="75" d="100"/>
        </p:scale>
        <p:origin x="1608" y="654"/>
      </p:cViewPr>
      <p:guideLst>
        <p:guide orient="horz" pos="556"/>
        <p:guide orient="horz" pos="990"/>
        <p:guide pos="347"/>
        <p:guide pos="57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48" d="100"/>
          <a:sy n="48" d="100"/>
        </p:scale>
        <p:origin x="-2688" y="-96"/>
      </p:cViewPr>
      <p:guideLst>
        <p:guide orient="horz" pos="3223"/>
        <p:guide pos="2236"/>
      </p:guideLst>
    </p:cSldViewPr>
  </p:notesViewPr>
  <p:gridSpacing cx="72010" cy="72010"/>
</p:viewPr>
</file>

<file path=ppt/_rels/presentation.xml.rels><?xml version="1.0" encoding="UTF-8" standalone="yes"?>
<Relationships xmlns="http://schemas.openxmlformats.org/package/2006/relationships"><Relationship Id="rId99" Type="http://schemas.openxmlformats.org/officeDocument/2006/relationships/slide" Target="slides/slide96.xml"/><Relationship Id="rId98" Type="http://schemas.openxmlformats.org/officeDocument/2006/relationships/slide" Target="slides/slide95.xml"/><Relationship Id="rId97" Type="http://schemas.openxmlformats.org/officeDocument/2006/relationships/slide" Target="slides/slide94.xml"/><Relationship Id="rId96" Type="http://schemas.openxmlformats.org/officeDocument/2006/relationships/slide" Target="slides/slide93.xml"/><Relationship Id="rId95" Type="http://schemas.openxmlformats.org/officeDocument/2006/relationships/slide" Target="slides/slide92.xml"/><Relationship Id="rId94" Type="http://schemas.openxmlformats.org/officeDocument/2006/relationships/slide" Target="slides/slide91.xml"/><Relationship Id="rId93" Type="http://schemas.openxmlformats.org/officeDocument/2006/relationships/slide" Target="slides/slide90.xml"/><Relationship Id="rId92" Type="http://schemas.openxmlformats.org/officeDocument/2006/relationships/slide" Target="slides/slide89.xml"/><Relationship Id="rId91" Type="http://schemas.openxmlformats.org/officeDocument/2006/relationships/slide" Target="slides/slide88.xml"/><Relationship Id="rId90" Type="http://schemas.openxmlformats.org/officeDocument/2006/relationships/slide" Target="slides/slide87.xml"/><Relationship Id="rId9" Type="http://schemas.openxmlformats.org/officeDocument/2006/relationships/slide" Target="slides/slide6.xml"/><Relationship Id="rId89" Type="http://schemas.openxmlformats.org/officeDocument/2006/relationships/slide" Target="slides/slide86.xml"/><Relationship Id="rId88" Type="http://schemas.openxmlformats.org/officeDocument/2006/relationships/slide" Target="slides/slide85.xml"/><Relationship Id="rId87" Type="http://schemas.openxmlformats.org/officeDocument/2006/relationships/slide" Target="slides/slide84.xml"/><Relationship Id="rId86" Type="http://schemas.openxmlformats.org/officeDocument/2006/relationships/slide" Target="slides/slide83.xml"/><Relationship Id="rId85" Type="http://schemas.openxmlformats.org/officeDocument/2006/relationships/slide" Target="slides/slide82.xml"/><Relationship Id="rId84" Type="http://schemas.openxmlformats.org/officeDocument/2006/relationships/slide" Target="slides/slide8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9" Type="http://schemas.openxmlformats.org/officeDocument/2006/relationships/tags" Target="tags/tag2.xml"/><Relationship Id="rId118" Type="http://schemas.openxmlformats.org/officeDocument/2006/relationships/tableStyles" Target="tableStyles.xml"/><Relationship Id="rId117" Type="http://schemas.openxmlformats.org/officeDocument/2006/relationships/viewProps" Target="viewProps.xml"/><Relationship Id="rId116" Type="http://schemas.openxmlformats.org/officeDocument/2006/relationships/presProps" Target="presProps.xml"/><Relationship Id="rId115" Type="http://schemas.openxmlformats.org/officeDocument/2006/relationships/handoutMaster" Target="handoutMasters/handoutMaster1.xml"/><Relationship Id="rId114" Type="http://schemas.openxmlformats.org/officeDocument/2006/relationships/slide" Target="slides/slide111.xml"/><Relationship Id="rId113" Type="http://schemas.openxmlformats.org/officeDocument/2006/relationships/slide" Target="slides/slide110.xml"/><Relationship Id="rId112" Type="http://schemas.openxmlformats.org/officeDocument/2006/relationships/slide" Target="slides/slide109.xml"/><Relationship Id="rId111" Type="http://schemas.openxmlformats.org/officeDocument/2006/relationships/slide" Target="slides/slide108.xml"/><Relationship Id="rId110" Type="http://schemas.openxmlformats.org/officeDocument/2006/relationships/slide" Target="slides/slide107.xml"/><Relationship Id="rId11" Type="http://schemas.openxmlformats.org/officeDocument/2006/relationships/slide" Target="slides/slide8.xml"/><Relationship Id="rId109" Type="http://schemas.openxmlformats.org/officeDocument/2006/relationships/slide" Target="slides/slide106.xml"/><Relationship Id="rId108" Type="http://schemas.openxmlformats.org/officeDocument/2006/relationships/slide" Target="slides/slide105.xml"/><Relationship Id="rId107" Type="http://schemas.openxmlformats.org/officeDocument/2006/relationships/slide" Target="slides/slide104.xml"/><Relationship Id="rId106" Type="http://schemas.openxmlformats.org/officeDocument/2006/relationships/slide" Target="slides/slide103.xml"/><Relationship Id="rId105" Type="http://schemas.openxmlformats.org/officeDocument/2006/relationships/slide" Target="slides/slide102.xml"/><Relationship Id="rId104" Type="http://schemas.openxmlformats.org/officeDocument/2006/relationships/slide" Target="slides/slide101.xml"/><Relationship Id="rId103" Type="http://schemas.openxmlformats.org/officeDocument/2006/relationships/slide" Target="slides/slide100.xml"/><Relationship Id="rId102" Type="http://schemas.openxmlformats.org/officeDocument/2006/relationships/slide" Target="slides/slide99.xml"/><Relationship Id="rId101" Type="http://schemas.openxmlformats.org/officeDocument/2006/relationships/slide" Target="slides/slide98.xml"/><Relationship Id="rId100" Type="http://schemas.openxmlformats.org/officeDocument/2006/relationships/slide" Target="slides/slide97.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3076575" cy="512763"/>
          </a:xfrm>
          <a:prstGeom prst="rect">
            <a:avLst/>
          </a:prstGeom>
          <a:noFill/>
          <a:ln w="9525">
            <a:noFill/>
            <a:miter lim="800000"/>
          </a:ln>
          <a:effectLst/>
        </p:spPr>
        <p:txBody>
          <a:bodyPr vert="horz" wrap="square" lIns="97414" tIns="48707" rIns="97414" bIns="48707" numCol="1" anchor="t" anchorCtr="0" compatLnSpc="1"/>
          <a:lstStyle>
            <a:lvl1pPr algn="l" defTabSz="974725" eaLnBrk="1" hangingPunct="1">
              <a:spcBef>
                <a:spcPct val="0"/>
              </a:spcBef>
              <a:defRPr sz="1300">
                <a:latin typeface="Times New Roman" panose="02020603050405020304" pitchFamily="18" charset="0"/>
                <a:ea typeface="楷体_GB2312" pitchFamily="49" charset="-122"/>
                <a:cs typeface="+mn-cs"/>
              </a:defRPr>
            </a:lvl1pPr>
          </a:lstStyle>
          <a:p>
            <a:pPr>
              <a:defRPr/>
            </a:pPr>
            <a:endParaRPr lang="en-US" altLang="en-US"/>
          </a:p>
        </p:txBody>
      </p:sp>
      <p:sp>
        <p:nvSpPr>
          <p:cNvPr id="4099" name="Rectangle 3"/>
          <p:cNvSpPr>
            <a:spLocks noGrp="1" noChangeArrowheads="1"/>
          </p:cNvSpPr>
          <p:nvPr>
            <p:ph type="dt" sz="quarter" idx="1"/>
          </p:nvPr>
        </p:nvSpPr>
        <p:spPr bwMode="auto">
          <a:xfrm>
            <a:off x="4022725" y="0"/>
            <a:ext cx="3076575" cy="512763"/>
          </a:xfrm>
          <a:prstGeom prst="rect">
            <a:avLst/>
          </a:prstGeom>
          <a:noFill/>
          <a:ln w="9525">
            <a:noFill/>
            <a:miter lim="800000"/>
          </a:ln>
          <a:effectLst/>
        </p:spPr>
        <p:txBody>
          <a:bodyPr vert="horz" wrap="square" lIns="97414" tIns="48707" rIns="97414" bIns="48707" numCol="1" anchor="t" anchorCtr="0" compatLnSpc="1"/>
          <a:lstStyle>
            <a:lvl1pPr algn="r" defTabSz="974725" eaLnBrk="1" hangingPunct="1">
              <a:spcBef>
                <a:spcPct val="0"/>
              </a:spcBef>
              <a:defRPr sz="1300">
                <a:latin typeface="Times New Roman" panose="02020603050405020304" pitchFamily="18" charset="0"/>
                <a:ea typeface="楷体_GB2312" pitchFamily="49" charset="-122"/>
                <a:cs typeface="+mn-cs"/>
              </a:defRPr>
            </a:lvl1pPr>
          </a:lstStyle>
          <a:p>
            <a:pPr>
              <a:defRPr/>
            </a:pPr>
            <a:endParaRPr lang="en-US" altLang="en-US"/>
          </a:p>
        </p:txBody>
      </p:sp>
      <p:sp>
        <p:nvSpPr>
          <p:cNvPr id="4100" name="Rectangle 4"/>
          <p:cNvSpPr>
            <a:spLocks noGrp="1" noChangeArrowheads="1"/>
          </p:cNvSpPr>
          <p:nvPr>
            <p:ph type="ftr" sz="quarter" idx="2"/>
          </p:nvPr>
        </p:nvSpPr>
        <p:spPr bwMode="auto">
          <a:xfrm>
            <a:off x="0" y="9721850"/>
            <a:ext cx="3076575" cy="512763"/>
          </a:xfrm>
          <a:prstGeom prst="rect">
            <a:avLst/>
          </a:prstGeom>
          <a:noFill/>
          <a:ln w="9525">
            <a:noFill/>
            <a:miter lim="800000"/>
          </a:ln>
          <a:effectLst/>
        </p:spPr>
        <p:txBody>
          <a:bodyPr vert="horz" wrap="square" lIns="97414" tIns="48707" rIns="97414" bIns="48707" numCol="1" anchor="b" anchorCtr="0" compatLnSpc="1"/>
          <a:lstStyle>
            <a:lvl1pPr algn="l" defTabSz="974725" eaLnBrk="1" hangingPunct="1">
              <a:spcBef>
                <a:spcPct val="0"/>
              </a:spcBef>
              <a:defRPr sz="1300">
                <a:latin typeface="Times New Roman" panose="02020603050405020304" pitchFamily="18" charset="0"/>
                <a:ea typeface="宋体" panose="02010600030101010101" pitchFamily="2" charset="-122"/>
                <a:cs typeface="+mn-cs"/>
              </a:defRPr>
            </a:lvl1pPr>
          </a:lstStyle>
          <a:p>
            <a:pPr>
              <a:defRPr/>
            </a:pPr>
            <a:r>
              <a:rPr lang="en-US" altLang="zh-CN"/>
              <a:t>上海大学</a:t>
            </a:r>
            <a:endParaRPr lang="en-US" altLang="zh-CN"/>
          </a:p>
        </p:txBody>
      </p:sp>
      <p:sp>
        <p:nvSpPr>
          <p:cNvPr id="4101" name="Rectangle 5"/>
          <p:cNvSpPr>
            <a:spLocks noGrp="1" noChangeArrowheads="1"/>
          </p:cNvSpPr>
          <p:nvPr>
            <p:ph type="sldNum" sz="quarter" idx="3"/>
          </p:nvPr>
        </p:nvSpPr>
        <p:spPr bwMode="auto">
          <a:xfrm>
            <a:off x="4022725" y="9721850"/>
            <a:ext cx="3076575" cy="512763"/>
          </a:xfrm>
          <a:prstGeom prst="rect">
            <a:avLst/>
          </a:prstGeom>
          <a:noFill/>
          <a:ln w="9525">
            <a:noFill/>
            <a:miter lim="800000"/>
          </a:ln>
          <a:effectLst/>
        </p:spPr>
        <p:txBody>
          <a:bodyPr vert="horz" wrap="square" lIns="97414" tIns="48707" rIns="97414" bIns="48707" numCol="1" anchor="b" anchorCtr="0" compatLnSpc="1"/>
          <a:lstStyle>
            <a:lvl1pPr algn="r" defTabSz="974725" eaLnBrk="1" hangingPunct="1">
              <a:defRPr sz="1300">
                <a:latin typeface="Times New Roman" panose="02020603050405020304" pitchFamily="18" charset="0"/>
              </a:defRPr>
            </a:lvl1pPr>
          </a:lstStyle>
          <a:p>
            <a:pPr>
              <a:defRPr/>
            </a:pPr>
            <a:fld id="{B8EA2D7E-9B02-4A7E-AAF3-E1CE99855256}" type="slidenum">
              <a:rPr lang="en-US" altLang="en-US"/>
            </a:fld>
            <a:endParaRPr lang="en-US"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jpe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jpe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jpe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png>
</file>

<file path=ppt/media/image20.png>
</file>

<file path=ppt/media/image200.png>
</file>

<file path=ppt/media/image201.png>
</file>

<file path=ppt/media/image202.png>
</file>

<file path=ppt/media/image203.png>
</file>

<file path=ppt/media/image21.png>
</file>

<file path=ppt/media/image22.png>
</file>

<file path=ppt/media/image23.png>
</file>

<file path=ppt/media/image24.png>
</file>

<file path=ppt/media/image25.jpe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GIF>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wdp>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wdp>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554" name="Rectangle 2"/>
          <p:cNvSpPr>
            <a:spLocks noGrp="1" noChangeArrowheads="1"/>
          </p:cNvSpPr>
          <p:nvPr>
            <p:ph type="hdr" sz="quarter"/>
          </p:nvPr>
        </p:nvSpPr>
        <p:spPr bwMode="auto">
          <a:xfrm>
            <a:off x="0" y="0"/>
            <a:ext cx="3089275" cy="506413"/>
          </a:xfrm>
          <a:prstGeom prst="rect">
            <a:avLst/>
          </a:prstGeom>
          <a:noFill/>
          <a:ln w="9525">
            <a:noFill/>
            <a:miter lim="800000"/>
          </a:ln>
          <a:effectLst/>
        </p:spPr>
        <p:txBody>
          <a:bodyPr vert="horz" wrap="square" lIns="96400" tIns="48202" rIns="96400" bIns="48202" numCol="1" anchor="t" anchorCtr="0" compatLnSpc="1"/>
          <a:lstStyle>
            <a:lvl1pPr algn="l" defTabSz="965200" eaLnBrk="1" hangingPunct="1">
              <a:spcBef>
                <a:spcPct val="0"/>
              </a:spcBef>
              <a:defRPr sz="1300">
                <a:latin typeface="Times New Roman" panose="02020603050405020304" pitchFamily="18" charset="0"/>
                <a:ea typeface="宋体" panose="02010600030101010101" pitchFamily="2" charset="-122"/>
                <a:cs typeface="+mn-cs"/>
              </a:defRPr>
            </a:lvl1pPr>
          </a:lstStyle>
          <a:p>
            <a:pPr>
              <a:defRPr/>
            </a:pPr>
            <a:endParaRPr lang="zh-CN" altLang="en-US"/>
          </a:p>
        </p:txBody>
      </p:sp>
      <p:sp>
        <p:nvSpPr>
          <p:cNvPr id="23555" name="Rectangle 3"/>
          <p:cNvSpPr>
            <a:spLocks noGrp="1" noChangeArrowheads="1"/>
          </p:cNvSpPr>
          <p:nvPr>
            <p:ph type="dt" idx="1"/>
          </p:nvPr>
        </p:nvSpPr>
        <p:spPr bwMode="auto">
          <a:xfrm>
            <a:off x="4016375" y="0"/>
            <a:ext cx="3089275" cy="506413"/>
          </a:xfrm>
          <a:prstGeom prst="rect">
            <a:avLst/>
          </a:prstGeom>
          <a:noFill/>
          <a:ln w="9525">
            <a:noFill/>
            <a:miter lim="800000"/>
          </a:ln>
          <a:effectLst/>
        </p:spPr>
        <p:txBody>
          <a:bodyPr vert="horz" wrap="square" lIns="96400" tIns="48202" rIns="96400" bIns="48202" numCol="1" anchor="t" anchorCtr="0" compatLnSpc="1"/>
          <a:lstStyle>
            <a:lvl1pPr algn="r" defTabSz="965200" eaLnBrk="1" hangingPunct="1">
              <a:spcBef>
                <a:spcPct val="0"/>
              </a:spcBef>
              <a:defRPr sz="1300">
                <a:latin typeface="Times New Roman" panose="02020603050405020304" pitchFamily="18" charset="0"/>
                <a:ea typeface="宋体" panose="02010600030101010101" pitchFamily="2" charset="-122"/>
                <a:cs typeface="+mn-cs"/>
              </a:defRPr>
            </a:lvl1pPr>
          </a:lstStyle>
          <a:p>
            <a:pPr>
              <a:defRPr/>
            </a:pPr>
            <a:endParaRPr lang="en-US" altLang="zh-CN"/>
          </a:p>
        </p:txBody>
      </p:sp>
      <p:sp>
        <p:nvSpPr>
          <p:cNvPr id="3076" name="Rectangle 4"/>
          <p:cNvSpPr>
            <a:spLocks noGrp="1" noRot="1" noChangeAspect="1" noChangeArrowheads="1" noTextEdit="1"/>
          </p:cNvSpPr>
          <p:nvPr>
            <p:ph type="sldImg" idx="2"/>
          </p:nvPr>
        </p:nvSpPr>
        <p:spPr bwMode="auto">
          <a:xfrm>
            <a:off x="174625" y="763588"/>
            <a:ext cx="6757988" cy="3802062"/>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sp>
      <p:sp>
        <p:nvSpPr>
          <p:cNvPr id="23557" name="Rectangle 5"/>
          <p:cNvSpPr>
            <a:spLocks noGrp="1" noChangeArrowheads="1"/>
          </p:cNvSpPr>
          <p:nvPr>
            <p:ph type="body" sz="quarter" idx="3"/>
          </p:nvPr>
        </p:nvSpPr>
        <p:spPr bwMode="auto">
          <a:xfrm>
            <a:off x="927100" y="4903788"/>
            <a:ext cx="5251450" cy="4565650"/>
          </a:xfrm>
          <a:prstGeom prst="rect">
            <a:avLst/>
          </a:prstGeom>
          <a:noFill/>
          <a:ln w="9525">
            <a:noFill/>
            <a:miter lim="800000"/>
          </a:ln>
          <a:effectLst/>
        </p:spPr>
        <p:txBody>
          <a:bodyPr vert="horz" wrap="square" lIns="96400" tIns="48202" rIns="96400" bIns="48202" numCol="1" anchor="t" anchorCtr="0" compatLnSpc="1"/>
          <a:lstStyle/>
          <a:p>
            <a:pPr lvl="0"/>
            <a:r>
              <a:rPr lang="en-US" altLang="zh-CN" noProof="0"/>
              <a:t>Click to edit Master text styles</a:t>
            </a:r>
            <a:endParaRPr lang="en-US" altLang="zh-CN" noProof="0"/>
          </a:p>
          <a:p>
            <a:pPr lvl="1"/>
            <a:r>
              <a:rPr lang="en-US" altLang="zh-CN" noProof="0"/>
              <a:t>Second level</a:t>
            </a:r>
            <a:endParaRPr lang="en-US" altLang="zh-CN" noProof="0"/>
          </a:p>
          <a:p>
            <a:pPr lvl="2"/>
            <a:r>
              <a:rPr lang="en-US" altLang="zh-CN" noProof="0"/>
              <a:t>Third level</a:t>
            </a:r>
            <a:endParaRPr lang="en-US" altLang="zh-CN" noProof="0"/>
          </a:p>
          <a:p>
            <a:pPr lvl="3"/>
            <a:r>
              <a:rPr lang="en-US" altLang="zh-CN" noProof="0"/>
              <a:t>Fourth level</a:t>
            </a:r>
            <a:endParaRPr lang="en-US" altLang="zh-CN" noProof="0"/>
          </a:p>
          <a:p>
            <a:pPr lvl="4"/>
            <a:r>
              <a:rPr lang="en-US" altLang="zh-CN" noProof="0"/>
              <a:t>Fifth level</a:t>
            </a:r>
            <a:endParaRPr lang="en-US" altLang="zh-CN" noProof="0"/>
          </a:p>
        </p:txBody>
      </p:sp>
      <p:sp>
        <p:nvSpPr>
          <p:cNvPr id="23558" name="Rectangle 6"/>
          <p:cNvSpPr>
            <a:spLocks noGrp="1" noChangeArrowheads="1"/>
          </p:cNvSpPr>
          <p:nvPr>
            <p:ph type="ftr" sz="quarter" idx="4"/>
          </p:nvPr>
        </p:nvSpPr>
        <p:spPr bwMode="auto">
          <a:xfrm>
            <a:off x="0" y="9725025"/>
            <a:ext cx="3089275" cy="506413"/>
          </a:xfrm>
          <a:prstGeom prst="rect">
            <a:avLst/>
          </a:prstGeom>
          <a:noFill/>
          <a:ln w="9525">
            <a:noFill/>
            <a:miter lim="800000"/>
          </a:ln>
          <a:effectLst/>
        </p:spPr>
        <p:txBody>
          <a:bodyPr vert="horz" wrap="square" lIns="96400" tIns="48202" rIns="96400" bIns="48202" numCol="1" anchor="b" anchorCtr="0" compatLnSpc="1"/>
          <a:lstStyle>
            <a:lvl1pPr algn="l" defTabSz="965200" eaLnBrk="1" hangingPunct="1">
              <a:spcBef>
                <a:spcPct val="0"/>
              </a:spcBef>
              <a:defRPr sz="1300">
                <a:latin typeface="Times New Roman" panose="02020603050405020304" pitchFamily="18" charset="0"/>
                <a:ea typeface="宋体" panose="02010600030101010101" pitchFamily="2" charset="-122"/>
                <a:cs typeface="+mn-cs"/>
              </a:defRPr>
            </a:lvl1pPr>
          </a:lstStyle>
          <a:p>
            <a:pPr>
              <a:defRPr/>
            </a:pPr>
            <a:r>
              <a:rPr lang="zh-CN" altLang="en-US"/>
              <a:t>上海大学</a:t>
            </a:r>
            <a:endParaRPr lang="en-US" altLang="zh-CN"/>
          </a:p>
        </p:txBody>
      </p:sp>
      <p:sp>
        <p:nvSpPr>
          <p:cNvPr id="23559" name="Rectangle 7"/>
          <p:cNvSpPr>
            <a:spLocks noGrp="1" noChangeArrowheads="1"/>
          </p:cNvSpPr>
          <p:nvPr>
            <p:ph type="sldNum" sz="quarter" idx="5"/>
          </p:nvPr>
        </p:nvSpPr>
        <p:spPr bwMode="auto">
          <a:xfrm>
            <a:off x="4016375" y="9725025"/>
            <a:ext cx="3089275" cy="506413"/>
          </a:xfrm>
          <a:prstGeom prst="rect">
            <a:avLst/>
          </a:prstGeom>
          <a:noFill/>
          <a:ln w="9525">
            <a:noFill/>
            <a:miter lim="800000"/>
          </a:ln>
          <a:effectLst/>
        </p:spPr>
        <p:txBody>
          <a:bodyPr vert="horz" wrap="square" lIns="96400" tIns="48202" rIns="96400" bIns="48202" numCol="1" anchor="b" anchorCtr="0" compatLnSpc="1"/>
          <a:lstStyle>
            <a:lvl1pPr algn="r" defTabSz="965200" eaLnBrk="1" hangingPunct="1">
              <a:defRPr sz="1300">
                <a:latin typeface="Times New Roman" panose="02020603050405020304" pitchFamily="18" charset="0"/>
                <a:ea typeface="宋体" panose="02010600030101010101" pitchFamily="2" charset="-122"/>
              </a:defRPr>
            </a:lvl1pPr>
          </a:lstStyle>
          <a:p>
            <a:pPr>
              <a:defRPr/>
            </a:pPr>
            <a:fld id="{35E091E5-FA92-477B-8309-83CB04B9F586}" type="slidenum">
              <a:rPr lang="zh-CN" altLang="en-US"/>
            </a:fld>
            <a:endParaRPr lang="en-US" altLang="zh-CN"/>
          </a:p>
        </p:txBody>
      </p:sp>
    </p:spTree>
  </p:cSld>
  <p:clrMap bg1="lt1" tx1="dk1" bg2="lt2" tx2="dk2" accent1="accent1" accent2="accent2" accent3="accent3" accent4="accent4" accent5="accent5" accent6="accent6" hlink="hlink" folHlink="folHlink"/>
  <p:hf hdr="0" dt="0"/>
  <p:notesStyle>
    <a:lvl1pPr algn="l" rtl="0" eaLnBrk="0" fontAlgn="base" hangingPunct="0">
      <a:spcBef>
        <a:spcPct val="30000"/>
      </a:spcBef>
      <a:spcAft>
        <a:spcPct val="0"/>
      </a:spcAft>
      <a:defRPr sz="1200" kern="1200">
        <a:solidFill>
          <a:schemeClr val="tx1"/>
        </a:solidFill>
        <a:latin typeface="Times New Roman" panose="02020603050405020304" pitchFamily="18"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Times New Roman" panose="02020603050405020304" pitchFamily="18"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Times New Roman" panose="02020603050405020304" pitchFamily="18"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Times New Roman" panose="02020603050405020304" pitchFamily="18"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Times New Roman" panose="02020603050405020304" pitchFamily="18"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9.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0.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1.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2.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3.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4.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5.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6.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7.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0.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1.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2.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3.xml"/></Relationships>
</file>

<file path=ppt/notesSlides/_rels/notesSlide6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4.xml"/></Relationships>
</file>

<file path=ppt/notesSlides/_rels/notesSlide6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5.xml"/></Relationships>
</file>

<file path=ppt/notesSlides/_rels/notesSlide6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6.xml"/></Relationships>
</file>

<file path=ppt/notesSlides/_rels/notesSlide6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9.xml"/></Relationships>
</file>

<file path=ppt/notesSlides/_rels/notesSlide65.xml.rels><?xml version="1.0" encoding="UTF-8" standalone="yes"?>
<Relationships xmlns="http://schemas.openxmlformats.org/package/2006/relationships"><Relationship Id="rId3" Type="http://schemas.openxmlformats.org/officeDocument/2006/relationships/image" Target="../media/image169.png"/><Relationship Id="rId2" Type="http://schemas.openxmlformats.org/officeDocument/2006/relationships/notesMaster" Target="../notesMasters/notesMaster1.xml"/><Relationship Id="rId1" Type="http://schemas.openxmlformats.org/officeDocument/2006/relationships/slide" Target="../slides/slide90.xml"/></Relationships>
</file>

<file path=ppt/notesSlides/_rels/notesSlide66.xml.rels><?xml version="1.0" encoding="UTF-8" standalone="yes"?>
<Relationships xmlns="http://schemas.openxmlformats.org/package/2006/relationships"><Relationship Id="rId3" Type="http://schemas.openxmlformats.org/officeDocument/2006/relationships/image" Target="../media/image169.png"/><Relationship Id="rId2" Type="http://schemas.openxmlformats.org/officeDocument/2006/relationships/notesMaster" Target="../notesMasters/notesMaster1.xml"/><Relationship Id="rId1" Type="http://schemas.openxmlformats.org/officeDocument/2006/relationships/slide" Target="../slides/slide91.xml"/></Relationships>
</file>

<file path=ppt/notesSlides/_rels/notesSlide6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2.xml"/></Relationships>
</file>

<file path=ppt/notesSlides/_rels/notesSlide6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5.xml"/></Relationships>
</file>

<file path=ppt/notesSlides/_rels/notesSlide6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8.xml"/></Relationships>
</file>

<file path=ppt/notesSlides/_rels/notesSlide7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2.xml"/></Relationships>
</file>

<file path=ppt/notesSlides/_rels/notesSlide7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3.xml"/></Relationships>
</file>

<file path=ppt/notesSlides/_rels/notesSlide7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4.xml"/></Relationships>
</file>

<file path=ppt/notesSlides/_rels/notesSlide7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5.xml"/></Relationships>
</file>

<file path=ppt/notesSlides/_rels/notesSlide7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6.xml"/></Relationships>
</file>

<file path=ppt/notesSlides/_rels/notesSlide7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35E091E5-FA92-477B-8309-83CB04B9F586}" type="slidenum">
              <a:rPr lang="zh-CN" altLang="en-US" smtClean="0"/>
            </a:fld>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以黑盒白盒的角度进行讲解</a:t>
            </a:r>
            <a:endParaRPr lang="zh-CN" altLang="en-US" dirty="0"/>
          </a:p>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简单看看损失函数：一方面我们需要</a:t>
            </a:r>
            <a:r>
              <a:rPr lang="en-US" altLang="zh-CN" dirty="0"/>
              <a:t>r</a:t>
            </a:r>
            <a:r>
              <a:rPr lang="zh-CN" altLang="en-US" dirty="0"/>
              <a:t>的某种范式越小越好，另一方面我们希望</a:t>
            </a:r>
            <a:r>
              <a:rPr lang="en-US" altLang="zh-CN" dirty="0"/>
              <a:t>loss(</a:t>
            </a:r>
            <a:r>
              <a:rPr lang="en-US" altLang="zh-CN" dirty="0" err="1"/>
              <a:t>x+r</a:t>
            </a:r>
            <a:r>
              <a:rPr lang="en-US" altLang="zh-CN" dirty="0"/>
              <a:t>, l)</a:t>
            </a:r>
            <a:r>
              <a:rPr lang="zh-CN" altLang="en-US" dirty="0"/>
              <a:t>越小越好，因为这样表明</a:t>
            </a:r>
            <a:r>
              <a:rPr lang="en-US" altLang="zh-CN" dirty="0" err="1"/>
              <a:t>x+r</a:t>
            </a:r>
            <a:r>
              <a:rPr lang="zh-CN" altLang="en-US" dirty="0"/>
              <a:t>分类成类别</a:t>
            </a:r>
            <a:r>
              <a:rPr lang="en-US" altLang="zh-CN" dirty="0"/>
              <a:t>l</a:t>
            </a:r>
            <a:r>
              <a:rPr lang="zh-CN" altLang="en-US" dirty="0"/>
              <a:t>的概率越大。</a:t>
            </a:r>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简单看看损失函数：一方面我们需要</a:t>
            </a:r>
            <a:r>
              <a:rPr lang="en-US" altLang="zh-CN" dirty="0"/>
              <a:t>r</a:t>
            </a:r>
            <a:r>
              <a:rPr lang="zh-CN" altLang="en-US" dirty="0"/>
              <a:t>的某种范式越小越好，另一方面我们希望</a:t>
            </a:r>
            <a:r>
              <a:rPr lang="en-US" altLang="zh-CN" dirty="0"/>
              <a:t>loss(</a:t>
            </a:r>
            <a:r>
              <a:rPr lang="en-US" altLang="zh-CN" dirty="0" err="1"/>
              <a:t>x+r</a:t>
            </a:r>
            <a:r>
              <a:rPr lang="en-US" altLang="zh-CN" dirty="0"/>
              <a:t>, l)</a:t>
            </a:r>
            <a:r>
              <a:rPr lang="zh-CN" altLang="en-US" dirty="0"/>
              <a:t>越小越好，因为这样表明</a:t>
            </a:r>
            <a:r>
              <a:rPr lang="en-US" altLang="zh-CN" dirty="0" err="1"/>
              <a:t>x+r</a:t>
            </a:r>
            <a:r>
              <a:rPr lang="zh-CN" altLang="en-US" dirty="0"/>
              <a:t>分类成类别</a:t>
            </a:r>
            <a:r>
              <a:rPr lang="en-US" altLang="zh-CN" dirty="0"/>
              <a:t>l</a:t>
            </a:r>
            <a:r>
              <a:rPr lang="zh-CN" altLang="en-US" dirty="0"/>
              <a:t>的概率越大。</a:t>
            </a:r>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FC </a:t>
            </a:r>
            <a:r>
              <a:rPr lang="zh-CN" altLang="en-US" dirty="0"/>
              <a:t>模型：单层全连接层，输入数量等于像素值数量，输出数量为</a:t>
            </a:r>
            <a:r>
              <a:rPr lang="en-US" altLang="zh-CN" dirty="0"/>
              <a:t>10</a:t>
            </a: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defRPr/>
            </a:pPr>
            <a:r>
              <a:rPr lang="en-US" altLang="zh-CN" dirty="0"/>
              <a:t>200-200-10 sigmoid network: 3</a:t>
            </a:r>
            <a:r>
              <a:rPr lang="zh-CN" altLang="en-US" dirty="0"/>
              <a:t>层全连接层，输入数量等于像素值数量，输出数量为</a:t>
            </a:r>
            <a:r>
              <a:rPr lang="en-US" altLang="zh-CN" dirty="0"/>
              <a:t>10</a:t>
            </a:r>
            <a:r>
              <a:rPr lang="zh-CN" altLang="en-US" dirty="0"/>
              <a:t>，使用</a:t>
            </a:r>
            <a:r>
              <a:rPr lang="en-US" altLang="zh-CN" dirty="0"/>
              <a:t>sigmoid</a:t>
            </a:r>
            <a:r>
              <a:rPr lang="zh-CN" altLang="en-US" dirty="0"/>
              <a:t>做为激活函数</a:t>
            </a:r>
            <a:endParaRPr lang="en-US" altLang="zh-CN" dirty="0"/>
          </a:p>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直觉：</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梯度下降使得模型对于输入图像输出的损失函数值变小，从而使网络输出正确的预测，那么如果将计算得出的损失值加到输入图像上，使得网络输出的损失值变大，即可使网络趋向于输出错误的预测结果</a:t>
            </a:r>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直觉：</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梯度下降使得模型对于输入图像输出的损失函数值变小，从而使网络输出正确的预测，那么如果将计算得出的损失值加到输入图像上，使得网络输出的损失值变大，即可使网络趋向于输出错误的预测结果</a:t>
            </a:r>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直觉：</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梯度下降使得模型对于输入图像输出的损失函数值变小，从而使网络输出正确的预测，那么如果将计算得出的损失值加到输入图像上，使得网络输出的损失值变大，即可使网络趋向于输出错误的预测结果</a:t>
            </a:r>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35E091E5-FA92-477B-8309-83CB04B9F586}" type="slidenum">
              <a:rPr lang="zh-CN" altLang="en-US" smtClean="0"/>
            </a:fld>
            <a:endParaRPr lang="en-US" altLang="zh-CN"/>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dirty="0">
                <a:effectLst/>
                <a:latin typeface="Times New Roman" panose="02020603050405020304" pitchFamily="18" charset="0"/>
                <a:ea typeface="宋体" panose="02010600030101010101" pitchFamily="2" charset="-122"/>
              </a:rPr>
              <a:t>BIM</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则通过迭代的方式，沿着梯度增加的方向进行多步小扰动（该扰动幅值由公式中的</a:t>
            </a:r>
            <a:r>
              <a:rPr lang="en-US" altLang="zh-CN" sz="1800" dirty="0">
                <a:effectLst/>
                <a:latin typeface="Times New Roman" panose="02020603050405020304" pitchFamily="18" charset="0"/>
                <a:ea typeface="宋体" panose="02010600030101010101" pitchFamily="2" charset="-122"/>
              </a:rPr>
              <a:t>α</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控制），并且在每一小步后，重新计算梯度方向，相比</a:t>
            </a:r>
            <a:r>
              <a:rPr lang="en-US" altLang="zh-CN" sz="1800" dirty="0">
                <a:effectLst/>
                <a:latin typeface="Times New Roman" panose="02020603050405020304" pitchFamily="18" charset="0"/>
                <a:ea typeface="宋体" panose="02010600030101010101" pitchFamily="2" charset="-122"/>
              </a:rPr>
              <a:t>FGSM</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能构造出更加精准的扰动，但代价是增大了计算量。</a:t>
            </a:r>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dirty="0">
                <a:effectLst/>
                <a:latin typeface="Times New Roman" panose="02020603050405020304" pitchFamily="18" charset="0"/>
                <a:ea typeface="宋体" panose="02010600030101010101" pitchFamily="2" charset="-122"/>
              </a:rPr>
              <a:t>BIM</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则通过迭代的方式，沿着梯度增加的方向进行多步小扰动（该扰动幅值由公式中的</a:t>
            </a:r>
            <a:r>
              <a:rPr lang="en-US" altLang="zh-CN" sz="1800" dirty="0">
                <a:effectLst/>
                <a:latin typeface="Times New Roman" panose="02020603050405020304" pitchFamily="18" charset="0"/>
                <a:ea typeface="宋体" panose="02010600030101010101" pitchFamily="2" charset="-122"/>
              </a:rPr>
              <a:t>α</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控制），并且在每一小步后，重新计算梯度方向，相比</a:t>
            </a:r>
            <a:r>
              <a:rPr lang="en-US" altLang="zh-CN" sz="1800" dirty="0">
                <a:effectLst/>
                <a:latin typeface="Times New Roman" panose="02020603050405020304" pitchFamily="18" charset="0"/>
                <a:ea typeface="宋体" panose="02010600030101010101" pitchFamily="2" charset="-122"/>
              </a:rPr>
              <a:t>FGSM</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能构造出更加精准的扰动，但代价是增大了计算量。</a:t>
            </a:r>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1"/>
            <a:r>
              <a:rPr lang="en-US" altLang="zh-CN" dirty="0">
                <a:solidFill>
                  <a:schemeClr val="tx1"/>
                </a:solidFill>
              </a:rPr>
              <a:t>Inception v3 </a:t>
            </a:r>
            <a:r>
              <a:rPr lang="zh-CN" altLang="en-US" dirty="0">
                <a:solidFill>
                  <a:schemeClr val="tx1"/>
                </a:solidFill>
              </a:rPr>
              <a:t>在受到不同对抗方法攻击时，其 </a:t>
            </a:r>
            <a:r>
              <a:rPr lang="en-US" altLang="zh-CN" dirty="0">
                <a:solidFill>
                  <a:schemeClr val="tx1"/>
                </a:solidFill>
              </a:rPr>
              <a:t>Top-1 </a:t>
            </a:r>
            <a:r>
              <a:rPr lang="zh-CN" altLang="en-US" dirty="0">
                <a:solidFill>
                  <a:schemeClr val="tx1"/>
                </a:solidFill>
              </a:rPr>
              <a:t>和 </a:t>
            </a:r>
            <a:r>
              <a:rPr lang="en-US" altLang="zh-CN" dirty="0">
                <a:solidFill>
                  <a:schemeClr val="tx1"/>
                </a:solidFill>
              </a:rPr>
              <a:t>Top-5 </a:t>
            </a:r>
            <a:r>
              <a:rPr lang="zh-CN" altLang="en-US" dirty="0">
                <a:solidFill>
                  <a:schemeClr val="tx1"/>
                </a:solidFill>
              </a:rPr>
              <a:t>准确率与“干净图像”（来自数据集的未修改图像）的差异不同。准确率是根据 </a:t>
            </a:r>
            <a:r>
              <a:rPr lang="en-US" altLang="zh-CN" dirty="0">
                <a:solidFill>
                  <a:schemeClr val="tx1"/>
                </a:solidFill>
              </a:rPr>
              <a:t>ImageNet </a:t>
            </a:r>
            <a:r>
              <a:rPr lang="zh-CN" altLang="en-US" dirty="0">
                <a:solidFill>
                  <a:schemeClr val="tx1"/>
                </a:solidFill>
              </a:rPr>
              <a:t>数据集中的所有 </a:t>
            </a:r>
            <a:r>
              <a:rPr lang="en-US" altLang="zh-CN" dirty="0">
                <a:solidFill>
                  <a:schemeClr val="tx1"/>
                </a:solidFill>
              </a:rPr>
              <a:t>50000 </a:t>
            </a:r>
            <a:r>
              <a:rPr lang="zh-CN" altLang="en-US" dirty="0">
                <a:solidFill>
                  <a:schemeClr val="tx1"/>
                </a:solidFill>
              </a:rPr>
              <a:t>张验证图像计算得出的。在这些实验中，准确率从 </a:t>
            </a:r>
            <a:r>
              <a:rPr lang="en-US" altLang="zh-CN" dirty="0">
                <a:solidFill>
                  <a:schemeClr val="tx1"/>
                </a:solidFill>
              </a:rPr>
              <a:t>2 </a:t>
            </a:r>
            <a:r>
              <a:rPr lang="zh-CN" altLang="en-US" dirty="0">
                <a:solidFill>
                  <a:schemeClr val="tx1"/>
                </a:solidFill>
              </a:rPr>
              <a:t>到 </a:t>
            </a:r>
            <a:r>
              <a:rPr lang="en-US" altLang="zh-CN" dirty="0">
                <a:solidFill>
                  <a:schemeClr val="tx1"/>
                </a:solidFill>
              </a:rPr>
              <a:t>128 </a:t>
            </a:r>
            <a:r>
              <a:rPr lang="zh-CN" altLang="en-US" dirty="0">
                <a:solidFill>
                  <a:schemeClr val="tx1"/>
                </a:solidFill>
              </a:rPr>
              <a:t>不等。</a:t>
            </a:r>
            <a:endParaRPr lang="zh-CN" altLang="en-US" dirty="0">
              <a:solidFill>
                <a:schemeClr val="tx1"/>
              </a:solidFill>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为什么命名对抗样本</a:t>
            </a:r>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蒸馏</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时</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，首先以标准方式在训练集上训练教师模型，然后使用教师模型为训练集中的每个样本加上软标签（教师网络的输出向量），进而使用软标签来训练出模型。</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与传统蒸馏技术相比，对抗样本防御蒸馏有两个重大变化</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1</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教师模型和蒸馏模型的大小相同</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2</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防御性蒸馏使用较大的蒸馏强度来迫使学生模型的预测具有更高的置信度。</a:t>
            </a: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论文没有给出</a:t>
            </a:r>
            <a:r>
              <a:rPr lang="en-US" altLang="zh-CN" dirty="0"/>
              <a:t>BIM</a:t>
            </a:r>
            <a:r>
              <a:rPr lang="zh-CN" altLang="en-US" dirty="0"/>
              <a:t>和</a:t>
            </a:r>
            <a:r>
              <a:rPr lang="en-US" altLang="zh-CN" dirty="0"/>
              <a:t>FGSM</a:t>
            </a:r>
            <a:r>
              <a:rPr lang="zh-CN" altLang="en-US" dirty="0"/>
              <a:t>的相关结果，只是从梯度为</a:t>
            </a:r>
            <a:r>
              <a:rPr lang="en-US" altLang="zh-CN" dirty="0"/>
              <a:t>0</a:t>
            </a:r>
            <a:r>
              <a:rPr lang="zh-CN" altLang="en-US" dirty="0"/>
              <a:t>的角度分析了</a:t>
            </a:r>
            <a:r>
              <a:rPr lang="en-US" altLang="zh-CN" dirty="0"/>
              <a:t>BIM</a:t>
            </a:r>
            <a:r>
              <a:rPr lang="zh-CN" altLang="en-US" dirty="0"/>
              <a:t>和</a:t>
            </a:r>
            <a:r>
              <a:rPr lang="en-US" altLang="zh-CN" dirty="0"/>
              <a:t>FGSM</a:t>
            </a:r>
            <a:r>
              <a:rPr lang="zh-CN" altLang="en-US" dirty="0"/>
              <a:t>的失效的原因。</a:t>
            </a:r>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35E091E5-FA92-477B-8309-83CB04B9F586}" type="slidenum">
              <a:rPr lang="zh-CN" altLang="en-US" smtClean="0"/>
            </a:fld>
            <a:endParaRPr lang="en-US" altLang="zh-CN"/>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以黑盒白盒的角度进行讲解</a:t>
            </a:r>
            <a:endParaRPr lang="zh-CN" altLang="en-US" dirty="0"/>
          </a:p>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选取一个替代模型</a:t>
            </a:r>
            <a:r>
              <a:rPr lang="en-US" altLang="zh-CN" sz="1800" dirty="0">
                <a:effectLst/>
                <a:latin typeface="Times New Roman" panose="02020603050405020304" pitchFamily="18" charset="0"/>
                <a:ea typeface="宋体" panose="02010600030101010101" pitchFamily="2" charset="-122"/>
              </a:rPr>
              <a:t>F</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，这可能需要一点关于目标模型输入和输出形式的先验知识，如当模型输入为图像，输出为类别时，选择一个</a:t>
            </a:r>
            <a:r>
              <a:rPr lang="en-US" altLang="zh-CN" sz="1800" dirty="0">
                <a:effectLst/>
                <a:latin typeface="Times New Roman" panose="02020603050405020304" pitchFamily="18" charset="0"/>
                <a:ea typeface="宋体" panose="02010600030101010101" pitchFamily="2" charset="-122"/>
              </a:rPr>
              <a:t>CNN</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网络更好，替代模型的网络层数、卷积核参数等信息对最后的攻击效果影响较小。</a:t>
            </a: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选取一个替代模型</a:t>
            </a:r>
            <a:r>
              <a:rPr lang="en-US" altLang="zh-CN" sz="1800" dirty="0">
                <a:effectLst/>
                <a:latin typeface="Times New Roman" panose="02020603050405020304" pitchFamily="18" charset="0"/>
                <a:ea typeface="宋体" panose="02010600030101010101" pitchFamily="2" charset="-122"/>
              </a:rPr>
              <a:t>F</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，这可能需要一点关于目标模型输入和输出形式的先验知识，如当模型输入为图像，输出为类别时，选择一个</a:t>
            </a:r>
            <a:r>
              <a:rPr lang="en-US" altLang="zh-CN" sz="1800" dirty="0">
                <a:effectLst/>
                <a:latin typeface="Times New Roman" panose="02020603050405020304" pitchFamily="18" charset="0"/>
                <a:ea typeface="宋体" panose="02010600030101010101" pitchFamily="2" charset="-122"/>
              </a:rPr>
              <a:t>CNN</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网络更好，替代模型的网络层数、卷积核参数等信息对最后的攻击效果影响较小。</a:t>
            </a: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选取一个替代模型</a:t>
            </a:r>
            <a:r>
              <a:rPr lang="en-US" altLang="zh-CN" sz="1800" dirty="0">
                <a:effectLst/>
                <a:latin typeface="Times New Roman" panose="02020603050405020304" pitchFamily="18" charset="0"/>
                <a:ea typeface="宋体" panose="02010600030101010101" pitchFamily="2" charset="-122"/>
              </a:rPr>
              <a:t>F</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，这可能需要一点关于目标模型输入和输出形式的先验知识，如当模型输入为图像，输出为类别时，选择一个</a:t>
            </a:r>
            <a:r>
              <a:rPr lang="en-US" altLang="zh-CN" sz="1800" dirty="0">
                <a:effectLst/>
                <a:latin typeface="Times New Roman" panose="02020603050405020304" pitchFamily="18" charset="0"/>
                <a:ea typeface="宋体" panose="02010600030101010101" pitchFamily="2" charset="-122"/>
              </a:rPr>
              <a:t>CNN</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网络更好，替代模型的网络层数、卷积核参数等信息对最后的攻击效果影响较小。</a:t>
            </a: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迭代查询次数是超参数</a:t>
            </a: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r>
              <a:rPr lang="zh-CN" altLang="en-US" sz="1800" kern="100" dirty="0">
                <a:effectLst/>
                <a:latin typeface="等线" panose="02010600030101010101" pitchFamily="2" charset="-122"/>
                <a:ea typeface="等线" panose="02010600030101010101" pitchFamily="2" charset="-122"/>
                <a:cs typeface="Arial" panose="020B0604020202020204" pitchFamily="34" charset="0"/>
              </a:rPr>
              <a:t>同一个候选解里面的图像的扰动像素位置一样，但扰动像素值不同</a:t>
            </a: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r>
              <a:rPr lang="zh-CN" altLang="en-US" sz="1800" kern="100" dirty="0">
                <a:effectLst/>
                <a:latin typeface="等线" panose="02010600030101010101" pitchFamily="2" charset="-122"/>
                <a:ea typeface="等线" panose="02010600030101010101" pitchFamily="2" charset="-122"/>
                <a:cs typeface="Arial" panose="020B0604020202020204" pitchFamily="34" charset="0"/>
              </a:rPr>
              <a:t>同一个候选解里面的图像的扰动像素位置一样，但扰动像素值不同</a:t>
            </a: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mc:Choice xmlns:a14="http://schemas.microsoft.com/office/drawing/2010/main" Requires="a14">
          <p:sp>
            <p:nvSpPr>
              <p:cNvPr id="3" name="备注占位符 2"/>
              <p:cNvSpPr>
                <a:spLocks noGrp="1"/>
              </p:cNvSpPr>
              <p:nvPr>
                <p:ph type="body" idx="1"/>
              </p:nvPr>
            </p:nvSpPr>
            <p:spPr/>
            <p:txBody>
              <a:bodyPr/>
              <a:lstStyle/>
              <a:p>
                <a:pPr marL="0" marR="0" lvl="0" indent="304800" algn="just" defTabSz="914400" rtl="0" eaLnBrk="0" fontAlgn="base" latinLnBrk="0" hangingPunct="0">
                  <a:lnSpc>
                    <a:spcPct val="150000"/>
                  </a:lnSpc>
                  <a:spcBef>
                    <a:spcPct val="30000"/>
                  </a:spcBef>
                  <a:spcAft>
                    <a:spcPct val="0"/>
                  </a:spcAft>
                  <a:buClrTx/>
                  <a:buSzTx/>
                  <a:buFontTx/>
                  <a:buNone/>
                  <a:defRPr/>
                </a:pPr>
                <a14:m>
                  <m:oMath xmlns:m="http://schemas.openxmlformats.org/officeDocument/2006/math">
                    <m:r>
                      <a:rPr lang="en-US" altLang="zh-CN" sz="1800" b="1" i="1" smtClean="0">
                        <a:solidFill>
                          <a:srgbClr val="C00000"/>
                        </a:solidFill>
                        <a:latin typeface="Cambria Math" panose="02040503050406030204" pitchFamily="18" charset="0"/>
                      </a:rPr>
                      <m:t>𝒎𝒊𝒏</m:t>
                    </m:r>
                    <m:r>
                      <a:rPr lang="en-US" altLang="zh-CN" sz="1800" b="1" i="1" smtClean="0">
                        <a:solidFill>
                          <a:srgbClr val="C00000"/>
                        </a:solidFill>
                        <a:latin typeface="Cambria Math" panose="02040503050406030204" pitchFamily="18" charset="0"/>
                      </a:rPr>
                      <m:t>   </m:t>
                    </m:r>
                    <m:sSub>
                      <m:sSubPr>
                        <m:ctrlPr>
                          <a:rPr lang="zh-CN" altLang="zh-CN" sz="1800" b="1" i="1">
                            <a:solidFill>
                              <a:srgbClr val="C00000"/>
                            </a:solidFill>
                            <a:latin typeface="Cambria Math" panose="02040503050406030204" pitchFamily="18" charset="0"/>
                          </a:rPr>
                        </m:ctrlPr>
                      </m:sSubPr>
                      <m:e>
                        <m:d>
                          <m:dPr>
                            <m:begChr m:val="‖"/>
                            <m:endChr m:val="‖"/>
                            <m:ctrlPr>
                              <a:rPr lang="zh-CN" altLang="zh-CN" sz="1800" b="1" i="1">
                                <a:solidFill>
                                  <a:srgbClr val="C00000"/>
                                </a:solidFill>
                                <a:latin typeface="Cambria Math" panose="02040503050406030204" pitchFamily="18" charset="0"/>
                              </a:rPr>
                            </m:ctrlPr>
                          </m:dPr>
                          <m:e>
                            <m:r>
                              <a:rPr lang="en-US" altLang="zh-CN" sz="1800" b="1" i="1">
                                <a:solidFill>
                                  <a:srgbClr val="C00000"/>
                                </a:solidFill>
                                <a:latin typeface="Cambria Math" panose="02040503050406030204" pitchFamily="18" charset="0"/>
                              </a:rPr>
                              <m:t>𝜹</m:t>
                            </m:r>
                          </m:e>
                        </m:d>
                      </m:e>
                      <m:sub>
                        <m:r>
                          <a:rPr lang="en-US" altLang="zh-CN" sz="1800" b="1" i="1">
                            <a:solidFill>
                              <a:srgbClr val="C00000"/>
                            </a:solidFill>
                            <a:latin typeface="Cambria Math" panose="02040503050406030204" pitchFamily="18" charset="0"/>
                          </a:rPr>
                          <m:t>𝒑</m:t>
                        </m:r>
                      </m:sub>
                    </m:sSub>
                    <m:r>
                      <a:rPr lang="en-US" altLang="zh-CN" sz="1800" b="1" i="1">
                        <a:solidFill>
                          <a:srgbClr val="C00000"/>
                        </a:solidFill>
                        <a:latin typeface="Cambria Math" panose="02040503050406030204" pitchFamily="18" charset="0"/>
                      </a:rPr>
                      <m:t>+</m:t>
                    </m:r>
                    <m:r>
                      <a:rPr lang="en-US" altLang="zh-CN" sz="1800" b="1" i="1">
                        <a:solidFill>
                          <a:srgbClr val="C00000"/>
                        </a:solidFill>
                        <a:latin typeface="Cambria Math" panose="02040503050406030204" pitchFamily="18" charset="0"/>
                      </a:rPr>
                      <m:t>𝒄</m:t>
                    </m:r>
                    <m:r>
                      <a:rPr lang="zh-CN" altLang="zh-CN" sz="1800" b="1" i="1">
                        <a:solidFill>
                          <a:srgbClr val="C00000"/>
                        </a:solidFill>
                        <a:latin typeface="Cambria Math" panose="02040503050406030204" pitchFamily="18" charset="0"/>
                      </a:rPr>
                      <m:t>·</m:t>
                    </m:r>
                    <m:r>
                      <a:rPr lang="en-US" altLang="zh-CN" sz="1800" b="1" i="1">
                        <a:solidFill>
                          <a:srgbClr val="C00000"/>
                        </a:solidFill>
                        <a:latin typeface="Cambria Math" panose="02040503050406030204" pitchFamily="18" charset="0"/>
                      </a:rPr>
                      <m:t>𝒇</m:t>
                    </m:r>
                    <m:d>
                      <m:dPr>
                        <m:ctrlPr>
                          <a:rPr lang="en-US" altLang="zh-CN" sz="1800" b="1" i="1">
                            <a:solidFill>
                              <a:srgbClr val="C00000"/>
                            </a:solidFill>
                            <a:latin typeface="Cambria Math" panose="02040503050406030204" pitchFamily="18" charset="0"/>
                          </a:rPr>
                        </m:ctrlPr>
                      </m:dPr>
                      <m:e>
                        <m:r>
                          <a:rPr lang="en-US" altLang="zh-CN" sz="1800" b="1" i="1">
                            <a:solidFill>
                              <a:srgbClr val="C00000"/>
                            </a:solidFill>
                            <a:latin typeface="Cambria Math" panose="02040503050406030204" pitchFamily="18" charset="0"/>
                          </a:rPr>
                          <m:t>𝒙</m:t>
                        </m:r>
                        <m:r>
                          <a:rPr lang="en-US" altLang="zh-CN" sz="1800" b="1" i="1">
                            <a:solidFill>
                              <a:srgbClr val="C00000"/>
                            </a:solidFill>
                            <a:latin typeface="Cambria Math" panose="02040503050406030204" pitchFamily="18" charset="0"/>
                          </a:rPr>
                          <m:t>+</m:t>
                        </m:r>
                        <m:r>
                          <a:rPr lang="en-US" altLang="zh-CN" sz="1800" b="1" i="1">
                            <a:solidFill>
                              <a:srgbClr val="C00000"/>
                            </a:solidFill>
                            <a:latin typeface="Cambria Math" panose="02040503050406030204" pitchFamily="18" charset="0"/>
                          </a:rPr>
                          <m:t>𝜹</m:t>
                        </m:r>
                      </m:e>
                    </m:d>
                    <m:r>
                      <a:rPr lang="en-US" altLang="zh-CN" sz="1800" b="1" i="1" smtClean="0">
                        <a:solidFill>
                          <a:srgbClr val="C00000"/>
                        </a:solidFill>
                        <a:latin typeface="Cambria Math" panose="02040503050406030204" pitchFamily="18" charset="0"/>
                      </a:rPr>
                      <m:t>, </m:t>
                    </m:r>
                  </m:oMath>
                </a14:m>
                <a:r>
                  <a:rPr lang="en-US" altLang="zh-CN" sz="1800" b="1" i="1" dirty="0">
                    <a:solidFill>
                      <a:srgbClr val="C00000"/>
                    </a:solidFill>
                    <a:latin typeface="+mn-ea"/>
                  </a:rPr>
                  <a:t>  </a:t>
                </a:r>
                <a14:m>
                  <m:oMath xmlns:m="http://schemas.openxmlformats.org/officeDocument/2006/math">
                    <m:r>
                      <a:rPr lang="en-US" altLang="zh-CN" sz="1800" b="1" i="1">
                        <a:solidFill>
                          <a:srgbClr val="C00000"/>
                        </a:solidFill>
                        <a:latin typeface="Cambria Math" panose="02040503050406030204" pitchFamily="18" charset="0"/>
                      </a:rPr>
                      <m:t>𝒔</m:t>
                    </m:r>
                    <m:r>
                      <a:rPr lang="en-US" altLang="zh-CN" sz="1800" b="1" i="1">
                        <a:solidFill>
                          <a:srgbClr val="C00000"/>
                        </a:solidFill>
                        <a:latin typeface="Cambria Math" panose="02040503050406030204" pitchFamily="18" charset="0"/>
                      </a:rPr>
                      <m:t>.</m:t>
                    </m:r>
                    <m:r>
                      <a:rPr lang="en-US" altLang="zh-CN" sz="1800" b="1" i="1">
                        <a:solidFill>
                          <a:srgbClr val="C00000"/>
                        </a:solidFill>
                        <a:latin typeface="Cambria Math" panose="02040503050406030204" pitchFamily="18" charset="0"/>
                      </a:rPr>
                      <m:t>𝒕</m:t>
                    </m:r>
                    <m:r>
                      <a:rPr lang="en-US" altLang="zh-CN" sz="1800" b="1" i="1">
                        <a:solidFill>
                          <a:srgbClr val="C00000"/>
                        </a:solidFill>
                        <a:latin typeface="Cambria Math" panose="02040503050406030204" pitchFamily="18" charset="0"/>
                      </a:rPr>
                      <m:t>.    </m:t>
                    </m:r>
                    <m:r>
                      <a:rPr lang="en-US" altLang="zh-CN" sz="1800" b="1" i="1">
                        <a:solidFill>
                          <a:srgbClr val="C00000"/>
                        </a:solidFill>
                        <a:latin typeface="Cambria Math" panose="02040503050406030204" pitchFamily="18" charset="0"/>
                      </a:rPr>
                      <m:t>𝒙</m:t>
                    </m:r>
                    <m:r>
                      <a:rPr lang="en-US" altLang="zh-CN" sz="1800" b="1" i="1">
                        <a:solidFill>
                          <a:srgbClr val="C00000"/>
                        </a:solidFill>
                        <a:latin typeface="Cambria Math" panose="02040503050406030204" pitchFamily="18" charset="0"/>
                      </a:rPr>
                      <m:t>+</m:t>
                    </m:r>
                    <m:r>
                      <a:rPr lang="en-US" altLang="zh-CN" sz="1800" b="1" i="1">
                        <a:solidFill>
                          <a:srgbClr val="C00000"/>
                        </a:solidFill>
                        <a:latin typeface="Cambria Math" panose="02040503050406030204" pitchFamily="18" charset="0"/>
                      </a:rPr>
                      <m:t>𝜹</m:t>
                    </m:r>
                    <m:r>
                      <a:rPr lang="en-US" altLang="zh-CN" sz="1800" b="1" i="1">
                        <a:solidFill>
                          <a:srgbClr val="C00000"/>
                        </a:solidFill>
                        <a:latin typeface="Cambria Math" panose="02040503050406030204" pitchFamily="18" charset="0"/>
                      </a:rPr>
                      <m:t>∈</m:t>
                    </m:r>
                    <m:sSup>
                      <m:sSupPr>
                        <m:ctrlPr>
                          <a:rPr lang="zh-CN" altLang="zh-CN" sz="1800" b="1" i="1">
                            <a:solidFill>
                              <a:srgbClr val="C00000"/>
                            </a:solidFill>
                            <a:latin typeface="Cambria Math" panose="02040503050406030204" pitchFamily="18" charset="0"/>
                          </a:rPr>
                        </m:ctrlPr>
                      </m:sSupPr>
                      <m:e>
                        <m:r>
                          <a:rPr lang="en-US" altLang="zh-CN" sz="1800" b="1" i="1">
                            <a:solidFill>
                              <a:srgbClr val="C00000"/>
                            </a:solidFill>
                            <a:latin typeface="Cambria Math" panose="02040503050406030204" pitchFamily="18" charset="0"/>
                          </a:rPr>
                          <m:t>[</m:t>
                        </m:r>
                        <m:r>
                          <a:rPr lang="en-US" altLang="zh-CN" sz="1800" b="1" i="1">
                            <a:solidFill>
                              <a:srgbClr val="C00000"/>
                            </a:solidFill>
                            <a:latin typeface="Cambria Math" panose="02040503050406030204" pitchFamily="18" charset="0"/>
                          </a:rPr>
                          <m:t>𝟎</m:t>
                        </m:r>
                        <m:r>
                          <a:rPr lang="en-US" altLang="zh-CN" sz="1800" b="1" i="1">
                            <a:solidFill>
                              <a:srgbClr val="C00000"/>
                            </a:solidFill>
                            <a:latin typeface="Cambria Math" panose="02040503050406030204" pitchFamily="18" charset="0"/>
                          </a:rPr>
                          <m:t>,</m:t>
                        </m:r>
                        <m:r>
                          <a:rPr lang="en-US" altLang="zh-CN" sz="1800" b="1" i="1">
                            <a:solidFill>
                              <a:srgbClr val="C00000"/>
                            </a:solidFill>
                            <a:latin typeface="Cambria Math" panose="02040503050406030204" pitchFamily="18" charset="0"/>
                          </a:rPr>
                          <m:t>𝟏</m:t>
                        </m:r>
                        <m:r>
                          <a:rPr lang="en-US" altLang="zh-CN" sz="1800" b="1" i="1">
                            <a:solidFill>
                              <a:srgbClr val="C00000"/>
                            </a:solidFill>
                            <a:latin typeface="Cambria Math" panose="02040503050406030204" pitchFamily="18" charset="0"/>
                          </a:rPr>
                          <m:t>]</m:t>
                        </m:r>
                      </m:e>
                      <m:sup>
                        <m:r>
                          <a:rPr lang="en-US" altLang="zh-CN" sz="1800" b="1" i="1">
                            <a:solidFill>
                              <a:srgbClr val="C00000"/>
                            </a:solidFill>
                            <a:latin typeface="Cambria Math" panose="02040503050406030204" pitchFamily="18" charset="0"/>
                          </a:rPr>
                          <m:t>𝒏</m:t>
                        </m:r>
                      </m:sup>
                    </m:sSup>
                  </m:oMath>
                </a14:m>
                <a:endParaRPr lang="zh-CN" altLang="zh-CN" sz="1200" b="1" dirty="0">
                  <a:latin typeface="+mn-ea"/>
                </a:endParaRPr>
              </a:p>
              <a:p>
                <a:pPr indent="304800" algn="just">
                  <a:lnSpc>
                    <a:spcPct val="150000"/>
                  </a:lnSpc>
                </a:pPr>
                <a:r>
                  <a:rPr lang="zh-CN" altLang="en-US" sz="1800" kern="100" dirty="0">
                    <a:effectLst/>
                    <a:latin typeface="等线" panose="02010600030101010101" pitchFamily="2" charset="-122"/>
                    <a:ea typeface="等线" panose="02010600030101010101" pitchFamily="2" charset="-122"/>
                    <a:cs typeface="Arial" panose="020B0604020202020204" pitchFamily="34" charset="0"/>
                  </a:rPr>
                  <a:t>这里</a:t>
                </a:r>
                <a:r>
                  <a:rPr lang="en-US" altLang="zh-CN" sz="1800" kern="100" dirty="0">
                    <a:effectLst/>
                    <a:latin typeface="等线" panose="02010600030101010101" pitchFamily="2" charset="-122"/>
                    <a:ea typeface="等线" panose="02010600030101010101" pitchFamily="2" charset="-122"/>
                    <a:cs typeface="Arial" panose="020B0604020202020204" pitchFamily="34" charset="0"/>
                  </a:rPr>
                  <a:t>f</a:t>
                </a:r>
                <a:r>
                  <a:rPr lang="zh-CN" altLang="en-US" sz="1800" kern="100" dirty="0">
                    <a:effectLst/>
                    <a:latin typeface="等线" panose="02010600030101010101" pitchFamily="2" charset="-122"/>
                    <a:ea typeface="等线" panose="02010600030101010101" pitchFamily="2" charset="-122"/>
                    <a:cs typeface="Arial" panose="020B0604020202020204" pitchFamily="34" charset="0"/>
                  </a:rPr>
                  <a:t>不是模型，是目标函数，</a:t>
                </a: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mc:Choice>
        <mc:Fallback>
          <p:sp>
            <p:nvSpPr>
              <p:cNvPr id="3" name="备注占位符 2"/>
              <p:cNvSpPr>
                <a:spLocks noRot="1" noChangeAspect="1" noMove="1" noResize="1" noEditPoints="1" noAdjustHandles="1" noChangeArrowheads="1" noChangeShapeType="1" noTextEdit="1"/>
              </p:cNvSpPr>
              <p:nvPr>
                <p:ph type="body" idx="1"/>
              </p:nvPr>
            </p:nvSpPr>
            <p:spPr>
              <a:blipFill rotWithShape="1">
                <a:blip r:embed="rId3"/>
                <a:stretch>
                  <a:fillRect t="-7" b="7"/>
                </a:stretch>
              </a:blipFill>
            </p:spPr>
            <p:txBody>
              <a:bodyPr/>
              <a:lstStyle/>
              <a:p>
                <a:r>
                  <a:rPr lang="zh-CN" altLang="en-US">
                    <a:noFill/>
                  </a:rPr>
                  <a:t> </a:t>
                </a:r>
              </a:p>
            </p:txBody>
          </p:sp>
        </mc:Fallback>
      </mc:AlternateContent>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mc:Choice xmlns:a14="http://schemas.microsoft.com/office/drawing/2010/main" Requires="a14">
          <p:sp>
            <p:nvSpPr>
              <p:cNvPr id="3" name="备注占位符 2"/>
              <p:cNvSpPr>
                <a:spLocks noGrp="1"/>
              </p:cNvSpPr>
              <p:nvPr>
                <p:ph type="body" idx="1"/>
              </p:nvPr>
            </p:nvSpPr>
            <p:spPr/>
            <p:txBody>
              <a:bodyPr/>
              <a:lstStyle/>
              <a:p>
                <a:pPr marL="0" marR="0" lvl="0" indent="304800" algn="just" defTabSz="914400" rtl="0" eaLnBrk="0" fontAlgn="base" latinLnBrk="0" hangingPunct="0">
                  <a:lnSpc>
                    <a:spcPct val="150000"/>
                  </a:lnSpc>
                  <a:spcBef>
                    <a:spcPct val="30000"/>
                  </a:spcBef>
                  <a:spcAft>
                    <a:spcPct val="0"/>
                  </a:spcAft>
                  <a:buClrTx/>
                  <a:buSzTx/>
                  <a:buFontTx/>
                  <a:buNone/>
                  <a:defRPr/>
                </a:pPr>
                <a14:m>
                  <m:oMath xmlns:m="http://schemas.openxmlformats.org/officeDocument/2006/math">
                    <m:r>
                      <a:rPr lang="en-US" altLang="zh-CN" sz="1800" b="1" i="1" smtClean="0">
                        <a:solidFill>
                          <a:srgbClr val="C00000"/>
                        </a:solidFill>
                        <a:latin typeface="Cambria Math" panose="02040503050406030204" pitchFamily="18" charset="0"/>
                      </a:rPr>
                      <m:t>𝒎𝒊𝒏</m:t>
                    </m:r>
                    <m:r>
                      <a:rPr lang="en-US" altLang="zh-CN" sz="1800" b="1" i="1" smtClean="0">
                        <a:solidFill>
                          <a:srgbClr val="C00000"/>
                        </a:solidFill>
                        <a:latin typeface="Cambria Math" panose="02040503050406030204" pitchFamily="18" charset="0"/>
                      </a:rPr>
                      <m:t>   </m:t>
                    </m:r>
                    <m:sSub>
                      <m:sSubPr>
                        <m:ctrlPr>
                          <a:rPr lang="zh-CN" altLang="zh-CN" sz="1800" b="1" i="1">
                            <a:solidFill>
                              <a:srgbClr val="C00000"/>
                            </a:solidFill>
                            <a:latin typeface="Cambria Math" panose="02040503050406030204" pitchFamily="18" charset="0"/>
                          </a:rPr>
                        </m:ctrlPr>
                      </m:sSubPr>
                      <m:e>
                        <m:d>
                          <m:dPr>
                            <m:begChr m:val="‖"/>
                            <m:endChr m:val="‖"/>
                            <m:ctrlPr>
                              <a:rPr lang="zh-CN" altLang="zh-CN" sz="1800" b="1" i="1">
                                <a:solidFill>
                                  <a:srgbClr val="C00000"/>
                                </a:solidFill>
                                <a:latin typeface="Cambria Math" panose="02040503050406030204" pitchFamily="18" charset="0"/>
                              </a:rPr>
                            </m:ctrlPr>
                          </m:dPr>
                          <m:e>
                            <m:r>
                              <a:rPr lang="en-US" altLang="zh-CN" sz="1800" b="1" i="1">
                                <a:solidFill>
                                  <a:srgbClr val="C00000"/>
                                </a:solidFill>
                                <a:latin typeface="Cambria Math" panose="02040503050406030204" pitchFamily="18" charset="0"/>
                              </a:rPr>
                              <m:t>𝜹</m:t>
                            </m:r>
                          </m:e>
                        </m:d>
                      </m:e>
                      <m:sub>
                        <m:r>
                          <a:rPr lang="en-US" altLang="zh-CN" sz="1800" b="1" i="1">
                            <a:solidFill>
                              <a:srgbClr val="C00000"/>
                            </a:solidFill>
                            <a:latin typeface="Cambria Math" panose="02040503050406030204" pitchFamily="18" charset="0"/>
                          </a:rPr>
                          <m:t>𝒑</m:t>
                        </m:r>
                      </m:sub>
                    </m:sSub>
                    <m:r>
                      <a:rPr lang="en-US" altLang="zh-CN" sz="1800" b="1" i="1">
                        <a:solidFill>
                          <a:srgbClr val="C00000"/>
                        </a:solidFill>
                        <a:latin typeface="Cambria Math" panose="02040503050406030204" pitchFamily="18" charset="0"/>
                      </a:rPr>
                      <m:t>+</m:t>
                    </m:r>
                    <m:r>
                      <a:rPr lang="en-US" altLang="zh-CN" sz="1800" b="1" i="1">
                        <a:solidFill>
                          <a:srgbClr val="C00000"/>
                        </a:solidFill>
                        <a:latin typeface="Cambria Math" panose="02040503050406030204" pitchFamily="18" charset="0"/>
                      </a:rPr>
                      <m:t>𝒄</m:t>
                    </m:r>
                    <m:r>
                      <a:rPr lang="zh-CN" altLang="zh-CN" sz="1800" b="1" i="1">
                        <a:solidFill>
                          <a:srgbClr val="C00000"/>
                        </a:solidFill>
                        <a:latin typeface="Cambria Math" panose="02040503050406030204" pitchFamily="18" charset="0"/>
                      </a:rPr>
                      <m:t>·</m:t>
                    </m:r>
                    <m:r>
                      <a:rPr lang="en-US" altLang="zh-CN" sz="1800" b="1" i="1">
                        <a:solidFill>
                          <a:srgbClr val="C00000"/>
                        </a:solidFill>
                        <a:latin typeface="Cambria Math" panose="02040503050406030204" pitchFamily="18" charset="0"/>
                      </a:rPr>
                      <m:t>𝒇</m:t>
                    </m:r>
                    <m:d>
                      <m:dPr>
                        <m:ctrlPr>
                          <a:rPr lang="en-US" altLang="zh-CN" sz="1800" b="1" i="1">
                            <a:solidFill>
                              <a:srgbClr val="C00000"/>
                            </a:solidFill>
                            <a:latin typeface="Cambria Math" panose="02040503050406030204" pitchFamily="18" charset="0"/>
                          </a:rPr>
                        </m:ctrlPr>
                      </m:dPr>
                      <m:e>
                        <m:r>
                          <a:rPr lang="en-US" altLang="zh-CN" sz="1800" b="1" i="1">
                            <a:solidFill>
                              <a:srgbClr val="C00000"/>
                            </a:solidFill>
                            <a:latin typeface="Cambria Math" panose="02040503050406030204" pitchFamily="18" charset="0"/>
                          </a:rPr>
                          <m:t>𝒙</m:t>
                        </m:r>
                        <m:r>
                          <a:rPr lang="en-US" altLang="zh-CN" sz="1800" b="1" i="1">
                            <a:solidFill>
                              <a:srgbClr val="C00000"/>
                            </a:solidFill>
                            <a:latin typeface="Cambria Math" panose="02040503050406030204" pitchFamily="18" charset="0"/>
                          </a:rPr>
                          <m:t>+</m:t>
                        </m:r>
                        <m:r>
                          <a:rPr lang="en-US" altLang="zh-CN" sz="1800" b="1" i="1">
                            <a:solidFill>
                              <a:srgbClr val="C00000"/>
                            </a:solidFill>
                            <a:latin typeface="Cambria Math" panose="02040503050406030204" pitchFamily="18" charset="0"/>
                          </a:rPr>
                          <m:t>𝜹</m:t>
                        </m:r>
                      </m:e>
                    </m:d>
                    <m:r>
                      <a:rPr lang="en-US" altLang="zh-CN" sz="1800" b="1" i="1" smtClean="0">
                        <a:solidFill>
                          <a:srgbClr val="C00000"/>
                        </a:solidFill>
                        <a:latin typeface="Cambria Math" panose="02040503050406030204" pitchFamily="18" charset="0"/>
                      </a:rPr>
                      <m:t>, </m:t>
                    </m:r>
                  </m:oMath>
                </a14:m>
                <a:r>
                  <a:rPr lang="en-US" altLang="zh-CN" sz="1800" b="1" i="1" dirty="0">
                    <a:solidFill>
                      <a:srgbClr val="C00000"/>
                    </a:solidFill>
                    <a:latin typeface="+mn-ea"/>
                  </a:rPr>
                  <a:t>  </a:t>
                </a:r>
                <a14:m>
                  <m:oMath xmlns:m="http://schemas.openxmlformats.org/officeDocument/2006/math">
                    <m:r>
                      <a:rPr lang="en-US" altLang="zh-CN" sz="1800" b="1" i="1">
                        <a:solidFill>
                          <a:srgbClr val="C00000"/>
                        </a:solidFill>
                        <a:latin typeface="Cambria Math" panose="02040503050406030204" pitchFamily="18" charset="0"/>
                      </a:rPr>
                      <m:t>𝒔</m:t>
                    </m:r>
                    <m:r>
                      <a:rPr lang="en-US" altLang="zh-CN" sz="1800" b="1" i="1">
                        <a:solidFill>
                          <a:srgbClr val="C00000"/>
                        </a:solidFill>
                        <a:latin typeface="Cambria Math" panose="02040503050406030204" pitchFamily="18" charset="0"/>
                      </a:rPr>
                      <m:t>.</m:t>
                    </m:r>
                    <m:r>
                      <a:rPr lang="en-US" altLang="zh-CN" sz="1800" b="1" i="1">
                        <a:solidFill>
                          <a:srgbClr val="C00000"/>
                        </a:solidFill>
                        <a:latin typeface="Cambria Math" panose="02040503050406030204" pitchFamily="18" charset="0"/>
                      </a:rPr>
                      <m:t>𝒕</m:t>
                    </m:r>
                    <m:r>
                      <a:rPr lang="en-US" altLang="zh-CN" sz="1800" b="1" i="1">
                        <a:solidFill>
                          <a:srgbClr val="C00000"/>
                        </a:solidFill>
                        <a:latin typeface="Cambria Math" panose="02040503050406030204" pitchFamily="18" charset="0"/>
                      </a:rPr>
                      <m:t>.    </m:t>
                    </m:r>
                    <m:r>
                      <a:rPr lang="en-US" altLang="zh-CN" sz="1800" b="1" i="1">
                        <a:solidFill>
                          <a:srgbClr val="C00000"/>
                        </a:solidFill>
                        <a:latin typeface="Cambria Math" panose="02040503050406030204" pitchFamily="18" charset="0"/>
                      </a:rPr>
                      <m:t>𝒙</m:t>
                    </m:r>
                    <m:r>
                      <a:rPr lang="en-US" altLang="zh-CN" sz="1800" b="1" i="1">
                        <a:solidFill>
                          <a:srgbClr val="C00000"/>
                        </a:solidFill>
                        <a:latin typeface="Cambria Math" panose="02040503050406030204" pitchFamily="18" charset="0"/>
                      </a:rPr>
                      <m:t>+</m:t>
                    </m:r>
                    <m:r>
                      <a:rPr lang="en-US" altLang="zh-CN" sz="1800" b="1" i="1">
                        <a:solidFill>
                          <a:srgbClr val="C00000"/>
                        </a:solidFill>
                        <a:latin typeface="Cambria Math" panose="02040503050406030204" pitchFamily="18" charset="0"/>
                      </a:rPr>
                      <m:t>𝜹</m:t>
                    </m:r>
                    <m:r>
                      <a:rPr lang="en-US" altLang="zh-CN" sz="1800" b="1" i="1">
                        <a:solidFill>
                          <a:srgbClr val="C00000"/>
                        </a:solidFill>
                        <a:latin typeface="Cambria Math" panose="02040503050406030204" pitchFamily="18" charset="0"/>
                      </a:rPr>
                      <m:t>∈</m:t>
                    </m:r>
                    <m:sSup>
                      <m:sSupPr>
                        <m:ctrlPr>
                          <a:rPr lang="zh-CN" altLang="zh-CN" sz="1800" b="1" i="1">
                            <a:solidFill>
                              <a:srgbClr val="C00000"/>
                            </a:solidFill>
                            <a:latin typeface="Cambria Math" panose="02040503050406030204" pitchFamily="18" charset="0"/>
                          </a:rPr>
                        </m:ctrlPr>
                      </m:sSupPr>
                      <m:e>
                        <m:r>
                          <a:rPr lang="en-US" altLang="zh-CN" sz="1800" b="1" i="1">
                            <a:solidFill>
                              <a:srgbClr val="C00000"/>
                            </a:solidFill>
                            <a:latin typeface="Cambria Math" panose="02040503050406030204" pitchFamily="18" charset="0"/>
                          </a:rPr>
                          <m:t>[</m:t>
                        </m:r>
                        <m:r>
                          <a:rPr lang="en-US" altLang="zh-CN" sz="1800" b="1" i="1">
                            <a:solidFill>
                              <a:srgbClr val="C00000"/>
                            </a:solidFill>
                            <a:latin typeface="Cambria Math" panose="02040503050406030204" pitchFamily="18" charset="0"/>
                          </a:rPr>
                          <m:t>𝟎</m:t>
                        </m:r>
                        <m:r>
                          <a:rPr lang="en-US" altLang="zh-CN" sz="1800" b="1" i="1">
                            <a:solidFill>
                              <a:srgbClr val="C00000"/>
                            </a:solidFill>
                            <a:latin typeface="Cambria Math" panose="02040503050406030204" pitchFamily="18" charset="0"/>
                          </a:rPr>
                          <m:t>,</m:t>
                        </m:r>
                        <m:r>
                          <a:rPr lang="en-US" altLang="zh-CN" sz="1800" b="1" i="1">
                            <a:solidFill>
                              <a:srgbClr val="C00000"/>
                            </a:solidFill>
                            <a:latin typeface="Cambria Math" panose="02040503050406030204" pitchFamily="18" charset="0"/>
                          </a:rPr>
                          <m:t>𝟏</m:t>
                        </m:r>
                        <m:r>
                          <a:rPr lang="en-US" altLang="zh-CN" sz="1800" b="1" i="1">
                            <a:solidFill>
                              <a:srgbClr val="C00000"/>
                            </a:solidFill>
                            <a:latin typeface="Cambria Math" panose="02040503050406030204" pitchFamily="18" charset="0"/>
                          </a:rPr>
                          <m:t>]</m:t>
                        </m:r>
                      </m:e>
                      <m:sup>
                        <m:r>
                          <a:rPr lang="en-US" altLang="zh-CN" sz="1800" b="1" i="1">
                            <a:solidFill>
                              <a:srgbClr val="C00000"/>
                            </a:solidFill>
                            <a:latin typeface="Cambria Math" panose="02040503050406030204" pitchFamily="18" charset="0"/>
                          </a:rPr>
                          <m:t>𝒏</m:t>
                        </m:r>
                      </m:sup>
                    </m:sSup>
                  </m:oMath>
                </a14:m>
                <a:endParaRPr lang="zh-CN" altLang="zh-CN" sz="1200" b="1" dirty="0">
                  <a:latin typeface="+mn-ea"/>
                </a:endParaRPr>
              </a:p>
              <a:p>
                <a:pPr indent="304800" algn="just">
                  <a:lnSpc>
                    <a:spcPct val="150000"/>
                  </a:lnSpc>
                </a:pPr>
                <a:r>
                  <a:rPr lang="zh-CN" altLang="en-US" sz="1800" kern="100" dirty="0">
                    <a:effectLst/>
                    <a:latin typeface="等线" panose="02010600030101010101" pitchFamily="2" charset="-122"/>
                    <a:ea typeface="等线" panose="02010600030101010101" pitchFamily="2" charset="-122"/>
                    <a:cs typeface="Arial" panose="020B0604020202020204" pitchFamily="34" charset="0"/>
                  </a:rPr>
                  <a:t>这里</a:t>
                </a:r>
                <a:r>
                  <a:rPr lang="en-US" altLang="zh-CN" sz="1800" kern="100" dirty="0">
                    <a:effectLst/>
                    <a:latin typeface="等线" panose="02010600030101010101" pitchFamily="2" charset="-122"/>
                    <a:ea typeface="等线" panose="02010600030101010101" pitchFamily="2" charset="-122"/>
                    <a:cs typeface="Arial" panose="020B0604020202020204" pitchFamily="34" charset="0"/>
                  </a:rPr>
                  <a:t>f</a:t>
                </a:r>
                <a:r>
                  <a:rPr lang="zh-CN" altLang="en-US" sz="1800" kern="100" dirty="0">
                    <a:effectLst/>
                    <a:latin typeface="等线" panose="02010600030101010101" pitchFamily="2" charset="-122"/>
                    <a:ea typeface="等线" panose="02010600030101010101" pitchFamily="2" charset="-122"/>
                    <a:cs typeface="Arial" panose="020B0604020202020204" pitchFamily="34" charset="0"/>
                  </a:rPr>
                  <a:t>不是模型，是目标函数，</a:t>
                </a: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mc:Choice>
        <mc:Fallback>
          <p:sp>
            <p:nvSpPr>
              <p:cNvPr id="3" name="备注占位符 2"/>
              <p:cNvSpPr>
                <a:spLocks noRot="1" noChangeAspect="1" noMove="1" noResize="1" noEditPoints="1" noAdjustHandles="1" noChangeArrowheads="1" noChangeShapeType="1" noTextEdit="1"/>
              </p:cNvSpPr>
              <p:nvPr>
                <p:ph type="body" idx="1"/>
              </p:nvPr>
            </p:nvSpPr>
            <p:spPr>
              <a:blipFill rotWithShape="1">
                <a:blip r:embed="rId3"/>
                <a:stretch>
                  <a:fillRect t="-7" b="7"/>
                </a:stretch>
              </a:blipFill>
            </p:spPr>
            <p:txBody>
              <a:bodyPr/>
              <a:lstStyle/>
              <a:p>
                <a:r>
                  <a:rPr lang="zh-CN" altLang="en-US">
                    <a:noFill/>
                  </a:rPr>
                  <a:t> </a:t>
                </a:r>
              </a:p>
            </p:txBody>
          </p:sp>
        </mc:Fallback>
      </mc:AlternateContent>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以黑盒白盒的角度进行讲解</a:t>
            </a:r>
            <a:endParaRPr lang="zh-CN" altLang="en-US" dirty="0"/>
          </a:p>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304800" algn="just" defTabSz="914400" rtl="0" eaLnBrk="0" fontAlgn="base" latinLnBrk="0" hangingPunct="0">
              <a:lnSpc>
                <a:spcPct val="150000"/>
              </a:lnSpc>
              <a:spcBef>
                <a:spcPct val="30000"/>
              </a:spcBef>
              <a:spcAft>
                <a:spcPct val="0"/>
              </a:spcAft>
              <a:buClrTx/>
              <a:buSzTx/>
              <a:buFontTx/>
              <a:buNone/>
              <a:defRPr/>
            </a:pPr>
            <a:r>
              <a:rPr lang="zh-CN" altLang="en-US" sz="1800" dirty="0"/>
              <a:t>从干净的数据中，计算与图像无关的扰动，并用合成扰动进行增强。干净图像和扰动图像都被输入到扰动校正网络 (PRN)。通过将 PRN 附加到目标网络的第一层来学习 PRN，以便在 PRN 训练期间保持目标网络的参数不变。扰动检测机制从 PRN 的输入和输出之间的差异中提取判别特征并学习二元分类器。要对未见过的测试图像 Iρ/c 进行分类，首先计算 D(Iρ/c) = B(F(Iρ/c − R(Iρ/c)))。如果检测到扰动，则使用 R(Iρ/c) 作为分类器 C(.) 的输入，而不是实际测试图像。</a:t>
            </a:r>
            <a:endParaRPr lang="zh-CN" altLang="en-US" sz="1800" dirty="0"/>
          </a:p>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304800" algn="just" defTabSz="914400" rtl="0" eaLnBrk="0" fontAlgn="base" latinLnBrk="0" hangingPunct="0">
              <a:lnSpc>
                <a:spcPct val="150000"/>
              </a:lnSpc>
              <a:spcBef>
                <a:spcPct val="30000"/>
              </a:spcBef>
              <a:spcAft>
                <a:spcPct val="0"/>
              </a:spcAft>
              <a:buClrTx/>
              <a:buSzTx/>
              <a:buFontTx/>
              <a:buNone/>
              <a:defRPr/>
            </a:pPr>
            <a:r>
              <a:rPr lang="zh-CN" altLang="en-US" sz="1800" dirty="0"/>
              <a:t>从干净的数据中，计算与图像无关的扰动，并用合成扰动进行增强。干净图像和扰动图像都被输入到扰动校正网络 (PRN)。通过将 PRN 附加到目标网络的第一层来学习 PRN，以便在 PRN 训练期间保持目标网络的参数不变。扰动检测机制从 PRN 的输入和输出之间的差异中提取判别特征并学习二元分类器。要对未见过的测试图像 Iρ/c 进行分类，首先计算 D(Iρ/c) = B(F(Iρ/c − R(Iρ/c)))。如果检测到扰动，则使用 R(Iρ/c) 作为分类器 C(.) 的输入，而不是实际测试图像。</a:t>
            </a:r>
            <a:endParaRPr lang="zh-CN" altLang="en-US" sz="1800" dirty="0"/>
          </a:p>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304800" algn="just" defTabSz="914400" rtl="0" eaLnBrk="0" fontAlgn="base" latinLnBrk="0" hangingPunct="0">
              <a:lnSpc>
                <a:spcPct val="150000"/>
              </a:lnSpc>
              <a:spcBef>
                <a:spcPct val="30000"/>
              </a:spcBef>
              <a:spcAft>
                <a:spcPct val="0"/>
              </a:spcAft>
              <a:buClrTx/>
              <a:buSzTx/>
              <a:buFontTx/>
              <a:buNone/>
              <a:defRPr/>
            </a:pPr>
            <a:r>
              <a:rPr lang="zh-CN" altLang="en-US" sz="1800" dirty="0"/>
              <a:t>从干净的数据中，计算与图像无关的扰动，并用合成扰动进行增强。干净图像和扰动图像都被输入到扰动校正网络 (PRN)。通过将 PRN 附加到目标网络的第一层来学习 PRN，以便在 PRN 训练期间保持目标网络的参数不变。扰动检测机制从 PRN 的输入和输出之间的差异中提取判别特征并学习二元分类器。要对未见过的测试图像 Iρ/c 进行分类，首先计算 D(Iρ/c) = B(F(Iρ/c − R(Iρ/c)))。如果检测到扰动，则使用 R(Iρ/c) 作为分类器 C(.) 的输入，而不是实际测试图像。</a:t>
            </a:r>
            <a:endParaRPr lang="zh-CN" altLang="en-US" sz="1800" dirty="0"/>
          </a:p>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304800" algn="just" defTabSz="914400" rtl="0" eaLnBrk="0" fontAlgn="base" latinLnBrk="0" hangingPunct="0">
              <a:lnSpc>
                <a:spcPct val="150000"/>
              </a:lnSpc>
              <a:spcBef>
                <a:spcPct val="30000"/>
              </a:spcBef>
              <a:spcAft>
                <a:spcPct val="0"/>
              </a:spcAft>
              <a:buClrTx/>
              <a:buSzTx/>
              <a:buFontTx/>
              <a:buNone/>
              <a:defRPr/>
            </a:pPr>
            <a:r>
              <a:rPr lang="zh-CN" altLang="en-US" sz="1800" dirty="0"/>
              <a:t>从干净的数据中，计算与图像无关的扰动，并用合成扰动进行增强。干净图像和扰动图像都被输入到扰动校正网络 (PRN)。通过将 PRN 附加到目标网络的第一层来学习 PRN，以便在 PRN 训练期间保持目标网络的参数不变。扰动检测机制从 PRN 的输入和输出之间的差异中提取判别特征并学习二元分类器。要对未见过的测试图像 Iρ/c 进行分类，首先计算 D(Iρ/c) = B(F(Iρ/c − R(Iρ/c)))。如果检测到扰动，则使用 R(Iρ/c) 作为分类器 C(.) 的输入，而不是实际测试图像。</a:t>
            </a:r>
            <a:endParaRPr lang="zh-CN" altLang="en-US" sz="1800" dirty="0"/>
          </a:p>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304800" algn="just" defTabSz="914400" rtl="0" eaLnBrk="0" fontAlgn="base" latinLnBrk="0" hangingPunct="0">
              <a:lnSpc>
                <a:spcPct val="150000"/>
              </a:lnSpc>
              <a:spcBef>
                <a:spcPct val="30000"/>
              </a:spcBef>
              <a:spcAft>
                <a:spcPct val="0"/>
              </a:spcAft>
              <a:buClrTx/>
              <a:buSzTx/>
              <a:buFontTx/>
              <a:buNone/>
              <a:defRPr/>
            </a:pPr>
            <a:r>
              <a:rPr lang="zh-CN" altLang="en-US" sz="1800" dirty="0"/>
              <a:t>从干净的数据中，计算与图像无关的扰动，并用合成扰动进行增强。干净图像和扰动图像都被输入到扰动校正网络 (PRN)。通过将 PRN 附加到目标网络的第一层来学习 PRN，以便在 PRN 训练期间保持目标网络的参数不变。扰动检测机制从 PRN 的输入和输出之间的差异中提取判别特征并学习二元分类器。要对未见过的测试图像 Iρ/c 进行分类，首先计算 D(Iρ/c) = B(F(Iρ/c − R(Iρ/c)))。如果检测到扰动，则使用 R(Iρ/c) 作为分类器 C(.) 的输入，而不是实际测试图像。</a:t>
            </a:r>
            <a:endParaRPr lang="zh-CN" altLang="en-US" sz="1800" dirty="0"/>
          </a:p>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以黑盒白盒的角度进行讲解</a:t>
            </a:r>
            <a:endParaRPr lang="zh-CN" altLang="en-US" dirty="0"/>
          </a:p>
        </p:txBody>
      </p:sp>
      <p:sp>
        <p:nvSpPr>
          <p:cNvPr id="4" name="页脚占位符 3"/>
          <p:cNvSpPr>
            <a:spLocks noGrp="1"/>
          </p:cNvSpPr>
          <p:nvPr>
            <p:ph type="ftr" sz="quarter" idx="4"/>
          </p:nvPr>
        </p:nvSpPr>
        <p:spPr/>
        <p:txBody>
          <a:bodyPr/>
          <a:lstStyle/>
          <a:p>
            <a:pPr>
              <a:defRPr/>
            </a:pPr>
            <a:r>
              <a:rPr lang="zh-CN" altLang="en-US"/>
              <a:t>上海大学</a:t>
            </a:r>
            <a:endParaRPr lang="en-US" altLang="zh-CN"/>
          </a:p>
        </p:txBody>
      </p:sp>
      <p:sp>
        <p:nvSpPr>
          <p:cNvPr id="5" name="灯片编号占位符 4"/>
          <p:cNvSpPr>
            <a:spLocks noGrp="1"/>
          </p:cNvSpPr>
          <p:nvPr>
            <p:ph type="sldNum" sz="quarter" idx="5"/>
          </p:nvPr>
        </p:nvSpPr>
        <p:spPr/>
        <p:txBody>
          <a:bodyPr/>
          <a:lstStyle/>
          <a:p>
            <a:pPr>
              <a:defRPr/>
            </a:pPr>
            <a:fld id="{864002F0-BD1F-4B3A-B61E-0F8B993196BB}" type="slidenum">
              <a:rPr lang="zh-CN" altLang="en-US" smtClean="0"/>
            </a:fld>
            <a:endParaRPr lang="en-US" altLang="zh-CN"/>
          </a:p>
        </p:txBody>
      </p:sp>
    </p:spTree>
  </p:cSld>
  <p:clrMapOvr>
    <a:masterClrMapping/>
  </p:clrMapOvr>
</p:notes>
</file>

<file path=ppt/slideLayouts/_rels/slideLayout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7" Type="http://schemas.microsoft.com/office/2007/relationships/hdphoto" Target="../media/image7.wdp"/><Relationship Id="rId6" Type="http://schemas.openxmlformats.org/officeDocument/2006/relationships/image" Target="../media/image6.png"/><Relationship Id="rId5" Type="http://schemas.openxmlformats.org/officeDocument/2006/relationships/image" Target="../media/image2.png"/><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
        <p:nvSpPr>
          <p:cNvPr id="3" name="矩形 2"/>
          <p:cNvSpPr/>
          <p:nvPr userDrawn="1"/>
        </p:nvSpPr>
        <p:spPr>
          <a:xfrm>
            <a:off x="0" y="0"/>
            <a:ext cx="12192000" cy="6858000"/>
          </a:xfrm>
          <a:prstGeom prst="rect">
            <a:avLst/>
          </a:prstGeom>
          <a:solidFill>
            <a:srgbClr val="0070C0"/>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pic>
        <p:nvPicPr>
          <p:cNvPr id="4" name="图片 15"/>
          <p:cNvPicPr>
            <a:picLocks noChangeAspect="1"/>
          </p:cNvPicPr>
          <p:nvPr userDrawn="1"/>
        </p:nvPicPr>
        <p:blipFill>
          <a:blip r:embed="rId2">
            <a:duotone>
              <a:schemeClr val="accent3">
                <a:shade val="45000"/>
                <a:satMod val="135000"/>
              </a:schemeClr>
              <a:prstClr val="white"/>
            </a:duotone>
          </a:blip>
          <a:srcRect/>
          <a:stretch>
            <a:fillRect/>
          </a:stretch>
        </p:blipFill>
        <p:spPr bwMode="auto">
          <a:xfrm>
            <a:off x="10560620" y="332571"/>
            <a:ext cx="1152160" cy="1151672"/>
          </a:xfrm>
          <a:prstGeom prst="rect">
            <a:avLst/>
          </a:prstGeom>
          <a:noFill/>
          <a:ln>
            <a:noFill/>
          </a:ln>
        </p:spPr>
      </p:pic>
      <p:pic>
        <p:nvPicPr>
          <p:cNvPr id="5" name="图片 7" descr="logo"/>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569913" y="438150"/>
            <a:ext cx="2471737"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图片 8" descr="G:\进行中\复旦大学\20210824学院ppt\客来\房子线条1.png房子线条1"/>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2654652" y="1287310"/>
            <a:ext cx="6882357" cy="1823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4" name="Rectangle 4"/>
          <p:cNvSpPr>
            <a:spLocks noGrp="1" noChangeArrowheads="1"/>
          </p:cNvSpPr>
          <p:nvPr>
            <p:ph type="ctrTitle"/>
          </p:nvPr>
        </p:nvSpPr>
        <p:spPr>
          <a:xfrm>
            <a:off x="914230" y="3451225"/>
            <a:ext cx="10363200" cy="1143000"/>
          </a:xfrm>
          <a:prstGeom prst="rect">
            <a:avLst/>
          </a:prstGeom>
        </p:spPr>
        <p:txBody>
          <a:bodyPr/>
          <a:lstStyle>
            <a:lvl1pPr algn="ctr">
              <a:defRPr sz="4800">
                <a:solidFill>
                  <a:schemeClr val="bg1"/>
                </a:solidFill>
              </a:defRPr>
            </a:lvl1pPr>
          </a:lstStyle>
          <a:p>
            <a:r>
              <a:rPr lang="en-US" altLang="en-US" dirty="0"/>
              <a:t>Click to edit Master title style</a:t>
            </a:r>
            <a:endParaRPr lang="en-US" altLang="en-US" dirty="0"/>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showMasterSp="0" userDrawn="1">
  <p:cSld name="1_标题幻灯片">
    <p:spTree>
      <p:nvGrpSpPr>
        <p:cNvPr id="1" name=""/>
        <p:cNvGrpSpPr/>
        <p:nvPr/>
      </p:nvGrpSpPr>
      <p:grpSpPr>
        <a:xfrm>
          <a:off x="0" y="0"/>
          <a:ext cx="0" cy="0"/>
          <a:chOff x="0" y="0"/>
          <a:chExt cx="0" cy="0"/>
        </a:xfrm>
      </p:grpSpPr>
      <p:pic>
        <p:nvPicPr>
          <p:cNvPr id="4" name="图片 15"/>
          <p:cNvPicPr>
            <a:picLocks noChangeAspect="1"/>
          </p:cNvPicPr>
          <p:nvPr userDrawn="1"/>
        </p:nvPicPr>
        <p:blipFill>
          <a:blip r:embed="rId2"/>
          <a:srcRect/>
          <a:stretch>
            <a:fillRect/>
          </a:stretch>
        </p:blipFill>
        <p:spPr bwMode="auto">
          <a:xfrm>
            <a:off x="479220" y="260560"/>
            <a:ext cx="1080149" cy="1079692"/>
          </a:xfrm>
          <a:prstGeom prst="rect">
            <a:avLst/>
          </a:prstGeom>
          <a:noFill/>
          <a:ln>
            <a:noFill/>
          </a:ln>
        </p:spPr>
      </p:pic>
      <p:pic>
        <p:nvPicPr>
          <p:cNvPr id="6" name="图片 8" descr="G:\进行中\复旦大学\20210824学院ppt\客来\房子线条1.png房子线条1"/>
          <p:cNvPicPr>
            <a:picLocks noChangeAspect="1" noChangeArrowheads="1"/>
          </p:cNvPicPr>
          <p:nvPr userDrawn="1"/>
        </p:nvPicPr>
        <p:blipFill>
          <a:blip r:embed="rId3" cstate="print">
            <a:extLst>
              <a:ext uri="{BEBA8EAE-BF5A-486C-A8C5-ECC9F3942E4B}">
                <a14:imgProps xmlns:a14="http://schemas.microsoft.com/office/drawing/2010/main">
                  <a14:imgLayer r:embed="rId4">
                    <a14:imgEffect>
                      <a14:artisticChalkSketch/>
                    </a14:imgEffect>
                  </a14:imgLayer>
                </a14:imgProps>
              </a:ext>
              <a:ext uri="{28A0092B-C50C-407E-A947-70E740481C1C}">
                <a14:useLocalDpi xmlns:a14="http://schemas.microsoft.com/office/drawing/2010/main" val="0"/>
              </a:ext>
            </a:extLst>
          </a:blip>
          <a:srcRect/>
          <a:stretch>
            <a:fillRect/>
          </a:stretch>
        </p:blipFill>
        <p:spPr bwMode="auto">
          <a:xfrm>
            <a:off x="4727810" y="303573"/>
            <a:ext cx="3473220" cy="920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4" name="Rectangle 4"/>
          <p:cNvSpPr>
            <a:spLocks noGrp="1" noChangeArrowheads="1"/>
          </p:cNvSpPr>
          <p:nvPr>
            <p:ph type="ctrTitle"/>
          </p:nvPr>
        </p:nvSpPr>
        <p:spPr>
          <a:xfrm>
            <a:off x="914400" y="2857500"/>
            <a:ext cx="10363200" cy="1143000"/>
          </a:xfrm>
          <a:prstGeom prst="rect">
            <a:avLst/>
          </a:prstGeom>
        </p:spPr>
        <p:txBody>
          <a:bodyPr/>
          <a:lstStyle>
            <a:lvl1pPr algn="ctr">
              <a:defRPr sz="4800">
                <a:solidFill>
                  <a:srgbClr val="FF0000"/>
                </a:solidFill>
              </a:defRPr>
            </a:lvl1pPr>
          </a:lstStyle>
          <a:p>
            <a:r>
              <a:rPr lang="en-US" altLang="en-US" dirty="0"/>
              <a:t>Click to edit Master title style</a:t>
            </a:r>
            <a:endParaRPr lang="en-US" altLang="en-US" dirty="0"/>
          </a:p>
        </p:txBody>
      </p:sp>
      <p:grpSp>
        <p:nvGrpSpPr>
          <p:cNvPr id="2" name="组合 1"/>
          <p:cNvGrpSpPr>
            <a:grpSpLocks noChangeAspect="1"/>
          </p:cNvGrpSpPr>
          <p:nvPr userDrawn="1"/>
        </p:nvGrpSpPr>
        <p:grpSpPr>
          <a:xfrm>
            <a:off x="1919420" y="389081"/>
            <a:ext cx="2577686" cy="791774"/>
            <a:chOff x="569913" y="438150"/>
            <a:chExt cx="2439408" cy="749300"/>
          </a:xfrm>
        </p:grpSpPr>
        <p:pic>
          <p:nvPicPr>
            <p:cNvPr id="5" name="图片 7" descr="logo"/>
            <p:cNvPicPr>
              <a:picLocks noChangeAspect="1" noChangeArrowheads="1"/>
            </p:cNvPicPr>
            <p:nvPr userDrawn="1"/>
          </p:nvPicPr>
          <p:blipFill rotWithShape="1">
            <a:blip r:embed="rId5" cstate="print">
              <a:extLst>
                <a:ext uri="{28A0092B-C50C-407E-A947-70E740481C1C}">
                  <a14:useLocalDpi xmlns:a14="http://schemas.microsoft.com/office/drawing/2010/main" val="0"/>
                </a:ext>
              </a:extLst>
            </a:blip>
            <a:srcRect r="68709"/>
            <a:stretch>
              <a:fillRect/>
            </a:stretch>
          </p:blipFill>
          <p:spPr bwMode="auto">
            <a:xfrm>
              <a:off x="569913" y="438150"/>
              <a:ext cx="773427"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7" descr="logo"/>
            <p:cNvPicPr>
              <a:picLocks noChangeAspect="1" noChangeArrowheads="1"/>
            </p:cNvPicPr>
            <p:nvPr userDrawn="1"/>
          </p:nvPicPr>
          <p:blipFill rotWithShape="1">
            <a:blip r:embed="rId6" cstate="print">
              <a:duotone>
                <a:prstClr val="black"/>
                <a:schemeClr val="tx2">
                  <a:tint val="45000"/>
                  <a:satMod val="400000"/>
                </a:schemeClr>
              </a:duotone>
              <a:extLst>
                <a:ext uri="{BEBA8EAE-BF5A-486C-A8C5-ECC9F3942E4B}">
                  <a14:imgProps xmlns:a14="http://schemas.microsoft.com/office/drawing/2010/main">
                    <a14:imgLayer r:embed="rId7">
                      <a14:imgEffect>
                        <a14:artisticChalkSketch/>
                      </a14:imgEffect>
                      <a14:imgEffect>
                        <a14:brightnessContrast bright="-40000" contrast="-40000"/>
                      </a14:imgEffect>
                      <a14:imgEffect>
                        <a14:sharpenSoften amount="50000"/>
                      </a14:imgEffect>
                    </a14:imgLayer>
                  </a14:imgProps>
                </a:ext>
                <a:ext uri="{28A0092B-C50C-407E-A947-70E740481C1C}">
                  <a14:useLocalDpi xmlns:a14="http://schemas.microsoft.com/office/drawing/2010/main" val="0"/>
                </a:ext>
              </a:extLst>
            </a:blip>
            <a:srcRect l="32754"/>
            <a:stretch>
              <a:fillRect/>
            </a:stretch>
          </p:blipFill>
          <p:spPr bwMode="auto">
            <a:xfrm>
              <a:off x="1347187" y="438150"/>
              <a:ext cx="1662134"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 name="灯片编号占位符 5"/>
          <p:cNvSpPr txBox="1"/>
          <p:nvPr userDrawn="1"/>
        </p:nvSpPr>
        <p:spPr>
          <a:xfrm>
            <a:off x="10848660" y="6350570"/>
            <a:ext cx="1203727" cy="3651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82000"/>
                  </a:schemeClr>
                </a:solidFill>
                <a:latin typeface="楷体_GB2312" pitchFamily="49" charset="-122"/>
                <a:ea typeface="楷体_GB2312" pitchFamily="49" charset="-122"/>
                <a:cs typeface="+mn-cs"/>
              </a:defRPr>
            </a:lvl1pPr>
            <a:lvl2pPr marL="457200" algn="l" rtl="0" eaLnBrk="0" fontAlgn="base" hangingPunct="0">
              <a:spcBef>
                <a:spcPct val="0"/>
              </a:spcBef>
              <a:spcAft>
                <a:spcPct val="0"/>
              </a:spcAft>
              <a:defRPr sz="1200" kern="1200">
                <a:solidFill>
                  <a:schemeClr val="tx1"/>
                </a:solidFill>
                <a:latin typeface="楷体_GB2312" pitchFamily="49" charset="-122"/>
                <a:ea typeface="楷体_GB2312" pitchFamily="49" charset="-122"/>
                <a:cs typeface="+mn-cs"/>
              </a:defRPr>
            </a:lvl2pPr>
            <a:lvl3pPr marL="914400" algn="l" rtl="0" eaLnBrk="0" fontAlgn="base" hangingPunct="0">
              <a:spcBef>
                <a:spcPct val="0"/>
              </a:spcBef>
              <a:spcAft>
                <a:spcPct val="0"/>
              </a:spcAft>
              <a:defRPr sz="1200" kern="1200">
                <a:solidFill>
                  <a:schemeClr val="tx1"/>
                </a:solidFill>
                <a:latin typeface="楷体_GB2312" pitchFamily="49" charset="-122"/>
                <a:ea typeface="楷体_GB2312" pitchFamily="49" charset="-122"/>
                <a:cs typeface="+mn-cs"/>
              </a:defRPr>
            </a:lvl3pPr>
            <a:lvl4pPr marL="1371600" algn="l" rtl="0" eaLnBrk="0" fontAlgn="base" hangingPunct="0">
              <a:spcBef>
                <a:spcPct val="0"/>
              </a:spcBef>
              <a:spcAft>
                <a:spcPct val="0"/>
              </a:spcAft>
              <a:defRPr sz="1200" kern="1200">
                <a:solidFill>
                  <a:schemeClr val="tx1"/>
                </a:solidFill>
                <a:latin typeface="楷体_GB2312" pitchFamily="49" charset="-122"/>
                <a:ea typeface="楷体_GB2312" pitchFamily="49" charset="-122"/>
                <a:cs typeface="+mn-cs"/>
              </a:defRPr>
            </a:lvl4pPr>
            <a:lvl5pPr marL="1828800" algn="l" rtl="0" eaLnBrk="0" fontAlgn="base" hangingPunct="0">
              <a:spcBef>
                <a:spcPct val="0"/>
              </a:spcBef>
              <a:spcAft>
                <a:spcPct val="0"/>
              </a:spcAft>
              <a:defRPr sz="1200" kern="1200">
                <a:solidFill>
                  <a:schemeClr val="tx1"/>
                </a:solidFill>
                <a:latin typeface="楷体_GB2312" pitchFamily="49" charset="-122"/>
                <a:ea typeface="楷体_GB2312" pitchFamily="49" charset="-122"/>
                <a:cs typeface="+mn-cs"/>
              </a:defRPr>
            </a:lvl5pPr>
            <a:lvl6pPr marL="2286000" algn="l" defTabSz="914400" rtl="0" eaLnBrk="1" latinLnBrk="0" hangingPunct="1">
              <a:defRPr sz="1200" kern="1200">
                <a:solidFill>
                  <a:schemeClr val="tx1"/>
                </a:solidFill>
                <a:latin typeface="楷体_GB2312" pitchFamily="49" charset="-122"/>
                <a:ea typeface="楷体_GB2312" pitchFamily="49" charset="-122"/>
                <a:cs typeface="+mn-cs"/>
              </a:defRPr>
            </a:lvl6pPr>
            <a:lvl7pPr marL="2743200" algn="l" defTabSz="914400" rtl="0" eaLnBrk="1" latinLnBrk="0" hangingPunct="1">
              <a:defRPr sz="1200" kern="1200">
                <a:solidFill>
                  <a:schemeClr val="tx1"/>
                </a:solidFill>
                <a:latin typeface="楷体_GB2312" pitchFamily="49" charset="-122"/>
                <a:ea typeface="楷体_GB2312" pitchFamily="49" charset="-122"/>
                <a:cs typeface="+mn-cs"/>
              </a:defRPr>
            </a:lvl7pPr>
            <a:lvl8pPr marL="3200400" algn="l" defTabSz="914400" rtl="0" eaLnBrk="1" latinLnBrk="0" hangingPunct="1">
              <a:defRPr sz="1200" kern="1200">
                <a:solidFill>
                  <a:schemeClr val="tx1"/>
                </a:solidFill>
                <a:latin typeface="楷体_GB2312" pitchFamily="49" charset="-122"/>
                <a:ea typeface="楷体_GB2312" pitchFamily="49" charset="-122"/>
                <a:cs typeface="+mn-cs"/>
              </a:defRPr>
            </a:lvl8pPr>
            <a:lvl9pPr marL="3657600" algn="l" defTabSz="914400" rtl="0" eaLnBrk="1" latinLnBrk="0" hangingPunct="1">
              <a:defRPr sz="1200" kern="1200">
                <a:solidFill>
                  <a:schemeClr val="tx1"/>
                </a:solidFill>
                <a:latin typeface="楷体_GB2312" pitchFamily="49" charset="-122"/>
                <a:ea typeface="楷体_GB2312" pitchFamily="49" charset="-122"/>
                <a:cs typeface="+mn-cs"/>
              </a:defRPr>
            </a:lvl9pPr>
          </a:lstStyle>
          <a:p>
            <a:pPr marL="0" marR="0" lvl="0" indent="0" algn="r" defTabSz="914400" rtl="0" eaLnBrk="0" fontAlgn="base" latinLnBrk="0" hangingPunct="0">
              <a:lnSpc>
                <a:spcPct val="100000"/>
              </a:lnSpc>
              <a:spcBef>
                <a:spcPct val="0"/>
              </a:spcBef>
              <a:spcAft>
                <a:spcPct val="0"/>
              </a:spcAft>
              <a:buClrTx/>
              <a:buSzTx/>
              <a:buFontTx/>
              <a:buNone/>
              <a:defRPr/>
            </a:pPr>
            <a:fld id="{C970FFBB-EE0A-41D8-B50B-25827D1D19B5}" type="slidenum">
              <a:rPr kumimoji="0" lang="zh-CN" altLang="en-US" sz="1200" b="0" i="0" u="none" strike="noStrike" kern="1200" cap="none" spc="0" normalizeH="0" baseline="0" noProof="0" smtClean="0">
                <a:ln>
                  <a:noFill/>
                </a:ln>
                <a:solidFill>
                  <a:prstClr val="black">
                    <a:tint val="82000"/>
                  </a:prstClr>
                </a:solidFill>
                <a:effectLst/>
                <a:uLnTx/>
                <a:uFillTx/>
                <a:ea typeface="楷体_GB2312" pitchFamily="49" charset="-122"/>
                <a:cs typeface="+mn-cs"/>
              </a:rPr>
            </a:fld>
            <a:endParaRPr kumimoji="0" lang="zh-CN" altLang="en-US" sz="1200" b="0" i="0" u="none" strike="noStrike" kern="1200" cap="none" spc="0" normalizeH="0" baseline="0" noProof="0" dirty="0">
              <a:ln>
                <a:noFill/>
              </a:ln>
              <a:solidFill>
                <a:prstClr val="black">
                  <a:tint val="82000"/>
                </a:prstClr>
              </a:solidFill>
              <a:effectLst/>
              <a:uLnTx/>
              <a:uFillTx/>
              <a:ea typeface="楷体_GB2312" pitchFamily="49" charset="-122"/>
              <a:cs typeface="+mn-cs"/>
            </a:endParaRPr>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04800" y="225583"/>
            <a:ext cx="10659533" cy="827087"/>
          </a:xfrm>
          <a:prstGeom prst="rect">
            <a:avLst/>
          </a:prstGeom>
        </p:spPr>
        <p:txBody>
          <a:bodyPr/>
          <a:lstStyle>
            <a:lvl1pPr>
              <a:defRPr>
                <a:solidFill>
                  <a:srgbClr val="FF0000"/>
                </a:solidFill>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334434" y="1124679"/>
            <a:ext cx="11573933" cy="5336445"/>
          </a:xfrm>
          <a:prstGeom prst="rect">
            <a:avLst/>
          </a:prstGeom>
        </p:spPr>
        <p:txBody>
          <a:bodyPr/>
          <a:lstStyle>
            <a:lvl1pPr>
              <a:spcBef>
                <a:spcPts val="600"/>
              </a:spcBef>
              <a:defRPr/>
            </a:lvl1pPr>
            <a:lvl2pPr>
              <a:spcBef>
                <a:spcPts val="600"/>
              </a:spcBef>
              <a:defRPr sz="2400"/>
            </a:lvl2pPr>
          </a:lstStyle>
          <a:p>
            <a:pPr lvl="0"/>
            <a:r>
              <a:rPr lang="zh-CN" altLang="en-US" dirty="0"/>
              <a:t>单击此处编辑母版文本样式</a:t>
            </a:r>
            <a:endParaRPr lang="zh-CN" altLang="en-US" dirty="0"/>
          </a:p>
          <a:p>
            <a:pPr lvl="1"/>
            <a:r>
              <a:rPr lang="zh-CN" altLang="en-US" dirty="0"/>
              <a:t>第二级</a:t>
            </a:r>
            <a:endParaRPr lang="zh-CN" altLang="en-US" dirty="0"/>
          </a:p>
        </p:txBody>
      </p:sp>
      <p:sp>
        <p:nvSpPr>
          <p:cNvPr id="4" name="灯片编号占位符 5"/>
          <p:cNvSpPr txBox="1"/>
          <p:nvPr userDrawn="1"/>
        </p:nvSpPr>
        <p:spPr>
          <a:xfrm>
            <a:off x="10848660" y="6350570"/>
            <a:ext cx="1203727" cy="3651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82000"/>
                  </a:schemeClr>
                </a:solidFill>
                <a:latin typeface="楷体_GB2312" pitchFamily="49" charset="-122"/>
                <a:ea typeface="楷体_GB2312" pitchFamily="49" charset="-122"/>
                <a:cs typeface="+mn-cs"/>
              </a:defRPr>
            </a:lvl1pPr>
            <a:lvl2pPr marL="457200" algn="l" rtl="0" eaLnBrk="0" fontAlgn="base" hangingPunct="0">
              <a:spcBef>
                <a:spcPct val="0"/>
              </a:spcBef>
              <a:spcAft>
                <a:spcPct val="0"/>
              </a:spcAft>
              <a:defRPr sz="1200" kern="1200">
                <a:solidFill>
                  <a:schemeClr val="tx1"/>
                </a:solidFill>
                <a:latin typeface="楷体_GB2312" pitchFamily="49" charset="-122"/>
                <a:ea typeface="楷体_GB2312" pitchFamily="49" charset="-122"/>
                <a:cs typeface="+mn-cs"/>
              </a:defRPr>
            </a:lvl2pPr>
            <a:lvl3pPr marL="914400" algn="l" rtl="0" eaLnBrk="0" fontAlgn="base" hangingPunct="0">
              <a:spcBef>
                <a:spcPct val="0"/>
              </a:spcBef>
              <a:spcAft>
                <a:spcPct val="0"/>
              </a:spcAft>
              <a:defRPr sz="1200" kern="1200">
                <a:solidFill>
                  <a:schemeClr val="tx1"/>
                </a:solidFill>
                <a:latin typeface="楷体_GB2312" pitchFamily="49" charset="-122"/>
                <a:ea typeface="楷体_GB2312" pitchFamily="49" charset="-122"/>
                <a:cs typeface="+mn-cs"/>
              </a:defRPr>
            </a:lvl3pPr>
            <a:lvl4pPr marL="1371600" algn="l" rtl="0" eaLnBrk="0" fontAlgn="base" hangingPunct="0">
              <a:spcBef>
                <a:spcPct val="0"/>
              </a:spcBef>
              <a:spcAft>
                <a:spcPct val="0"/>
              </a:spcAft>
              <a:defRPr sz="1200" kern="1200">
                <a:solidFill>
                  <a:schemeClr val="tx1"/>
                </a:solidFill>
                <a:latin typeface="楷体_GB2312" pitchFamily="49" charset="-122"/>
                <a:ea typeface="楷体_GB2312" pitchFamily="49" charset="-122"/>
                <a:cs typeface="+mn-cs"/>
              </a:defRPr>
            </a:lvl4pPr>
            <a:lvl5pPr marL="1828800" algn="l" rtl="0" eaLnBrk="0" fontAlgn="base" hangingPunct="0">
              <a:spcBef>
                <a:spcPct val="0"/>
              </a:spcBef>
              <a:spcAft>
                <a:spcPct val="0"/>
              </a:spcAft>
              <a:defRPr sz="1200" kern="1200">
                <a:solidFill>
                  <a:schemeClr val="tx1"/>
                </a:solidFill>
                <a:latin typeface="楷体_GB2312" pitchFamily="49" charset="-122"/>
                <a:ea typeface="楷体_GB2312" pitchFamily="49" charset="-122"/>
                <a:cs typeface="+mn-cs"/>
              </a:defRPr>
            </a:lvl5pPr>
            <a:lvl6pPr marL="2286000" algn="l" defTabSz="914400" rtl="0" eaLnBrk="1" latinLnBrk="0" hangingPunct="1">
              <a:defRPr sz="1200" kern="1200">
                <a:solidFill>
                  <a:schemeClr val="tx1"/>
                </a:solidFill>
                <a:latin typeface="楷体_GB2312" pitchFamily="49" charset="-122"/>
                <a:ea typeface="楷体_GB2312" pitchFamily="49" charset="-122"/>
                <a:cs typeface="+mn-cs"/>
              </a:defRPr>
            </a:lvl6pPr>
            <a:lvl7pPr marL="2743200" algn="l" defTabSz="914400" rtl="0" eaLnBrk="1" latinLnBrk="0" hangingPunct="1">
              <a:defRPr sz="1200" kern="1200">
                <a:solidFill>
                  <a:schemeClr val="tx1"/>
                </a:solidFill>
                <a:latin typeface="楷体_GB2312" pitchFamily="49" charset="-122"/>
                <a:ea typeface="楷体_GB2312" pitchFamily="49" charset="-122"/>
                <a:cs typeface="+mn-cs"/>
              </a:defRPr>
            </a:lvl7pPr>
            <a:lvl8pPr marL="3200400" algn="l" defTabSz="914400" rtl="0" eaLnBrk="1" latinLnBrk="0" hangingPunct="1">
              <a:defRPr sz="1200" kern="1200">
                <a:solidFill>
                  <a:schemeClr val="tx1"/>
                </a:solidFill>
                <a:latin typeface="楷体_GB2312" pitchFamily="49" charset="-122"/>
                <a:ea typeface="楷体_GB2312" pitchFamily="49" charset="-122"/>
                <a:cs typeface="+mn-cs"/>
              </a:defRPr>
            </a:lvl8pPr>
            <a:lvl9pPr marL="3657600" algn="l" defTabSz="914400" rtl="0" eaLnBrk="1" latinLnBrk="0" hangingPunct="1">
              <a:defRPr sz="1200" kern="1200">
                <a:solidFill>
                  <a:schemeClr val="tx1"/>
                </a:solidFill>
                <a:latin typeface="楷体_GB2312" pitchFamily="49" charset="-122"/>
                <a:ea typeface="楷体_GB2312" pitchFamily="49" charset="-122"/>
                <a:cs typeface="+mn-cs"/>
              </a:defRPr>
            </a:lvl9pPr>
          </a:lstStyle>
          <a:p>
            <a:pPr marL="0" marR="0" lvl="0" indent="0" algn="r" defTabSz="914400" rtl="0" eaLnBrk="0" fontAlgn="base" latinLnBrk="0" hangingPunct="0">
              <a:lnSpc>
                <a:spcPct val="100000"/>
              </a:lnSpc>
              <a:spcBef>
                <a:spcPct val="0"/>
              </a:spcBef>
              <a:spcAft>
                <a:spcPct val="0"/>
              </a:spcAft>
              <a:buClrTx/>
              <a:buSzTx/>
              <a:buFontTx/>
              <a:buNone/>
              <a:defRPr/>
            </a:pPr>
            <a:fld id="{C970FFBB-EE0A-41D8-B50B-25827D1D19B5}" type="slidenum">
              <a:rPr kumimoji="0" lang="zh-CN" altLang="en-US" sz="1200" b="0" i="0" u="none" strike="noStrike" kern="1200" cap="none" spc="0" normalizeH="0" baseline="0" noProof="0" smtClean="0">
                <a:ln>
                  <a:noFill/>
                </a:ln>
                <a:solidFill>
                  <a:prstClr val="black">
                    <a:tint val="82000"/>
                  </a:prstClr>
                </a:solidFill>
                <a:effectLst/>
                <a:uLnTx/>
                <a:uFillTx/>
                <a:ea typeface="楷体_GB2312" pitchFamily="49" charset="-122"/>
                <a:cs typeface="+mn-cs"/>
              </a:rPr>
            </a:fld>
            <a:endParaRPr kumimoji="0" lang="zh-CN" altLang="en-US" sz="1200" b="0" i="0" u="none" strike="noStrike" kern="1200" cap="none" spc="0" normalizeH="0" baseline="0" noProof="0" dirty="0">
              <a:ln>
                <a:noFill/>
              </a:ln>
              <a:solidFill>
                <a:prstClr val="black">
                  <a:tint val="82000"/>
                </a:prstClr>
              </a:solidFill>
              <a:effectLst/>
              <a:uLnTx/>
              <a:uFillTx/>
              <a:ea typeface="楷体_GB2312" pitchFamily="49" charset="-122"/>
              <a:cs typeface="+mn-cs"/>
            </a:endParaRPr>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04800" y="225583"/>
            <a:ext cx="10659533" cy="827087"/>
          </a:xfrm>
          <a:prstGeom prst="rect">
            <a:avLst/>
          </a:prstGeom>
        </p:spPr>
        <p:txBody>
          <a:bodyPr/>
          <a:lstStyle>
            <a:lvl1pPr>
              <a:defRPr>
                <a:solidFill>
                  <a:srgbClr val="FF0000"/>
                </a:solidFill>
              </a:defRPr>
            </a:lvl1pPr>
          </a:lstStyle>
          <a:p>
            <a:r>
              <a:rPr lang="zh-CN" altLang="en-US" dirty="0"/>
              <a:t>单击此处编辑母版标题样式</a:t>
            </a:r>
            <a:endParaRPr lang="zh-CN" altLang="en-US" dirty="0"/>
          </a:p>
        </p:txBody>
      </p:sp>
      <p:sp>
        <p:nvSpPr>
          <p:cNvPr id="3" name="灯片编号占位符 5"/>
          <p:cNvSpPr txBox="1"/>
          <p:nvPr userDrawn="1"/>
        </p:nvSpPr>
        <p:spPr>
          <a:xfrm>
            <a:off x="10848660" y="6350570"/>
            <a:ext cx="1203727" cy="3651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82000"/>
                  </a:schemeClr>
                </a:solidFill>
                <a:latin typeface="楷体_GB2312" pitchFamily="49" charset="-122"/>
                <a:ea typeface="楷体_GB2312" pitchFamily="49" charset="-122"/>
                <a:cs typeface="+mn-cs"/>
              </a:defRPr>
            </a:lvl1pPr>
            <a:lvl2pPr marL="457200" algn="l" rtl="0" eaLnBrk="0" fontAlgn="base" hangingPunct="0">
              <a:spcBef>
                <a:spcPct val="0"/>
              </a:spcBef>
              <a:spcAft>
                <a:spcPct val="0"/>
              </a:spcAft>
              <a:defRPr sz="1200" kern="1200">
                <a:solidFill>
                  <a:schemeClr val="tx1"/>
                </a:solidFill>
                <a:latin typeface="楷体_GB2312" pitchFamily="49" charset="-122"/>
                <a:ea typeface="楷体_GB2312" pitchFamily="49" charset="-122"/>
                <a:cs typeface="+mn-cs"/>
              </a:defRPr>
            </a:lvl2pPr>
            <a:lvl3pPr marL="914400" algn="l" rtl="0" eaLnBrk="0" fontAlgn="base" hangingPunct="0">
              <a:spcBef>
                <a:spcPct val="0"/>
              </a:spcBef>
              <a:spcAft>
                <a:spcPct val="0"/>
              </a:spcAft>
              <a:defRPr sz="1200" kern="1200">
                <a:solidFill>
                  <a:schemeClr val="tx1"/>
                </a:solidFill>
                <a:latin typeface="楷体_GB2312" pitchFamily="49" charset="-122"/>
                <a:ea typeface="楷体_GB2312" pitchFamily="49" charset="-122"/>
                <a:cs typeface="+mn-cs"/>
              </a:defRPr>
            </a:lvl3pPr>
            <a:lvl4pPr marL="1371600" algn="l" rtl="0" eaLnBrk="0" fontAlgn="base" hangingPunct="0">
              <a:spcBef>
                <a:spcPct val="0"/>
              </a:spcBef>
              <a:spcAft>
                <a:spcPct val="0"/>
              </a:spcAft>
              <a:defRPr sz="1200" kern="1200">
                <a:solidFill>
                  <a:schemeClr val="tx1"/>
                </a:solidFill>
                <a:latin typeface="楷体_GB2312" pitchFamily="49" charset="-122"/>
                <a:ea typeface="楷体_GB2312" pitchFamily="49" charset="-122"/>
                <a:cs typeface="+mn-cs"/>
              </a:defRPr>
            </a:lvl4pPr>
            <a:lvl5pPr marL="1828800" algn="l" rtl="0" eaLnBrk="0" fontAlgn="base" hangingPunct="0">
              <a:spcBef>
                <a:spcPct val="0"/>
              </a:spcBef>
              <a:spcAft>
                <a:spcPct val="0"/>
              </a:spcAft>
              <a:defRPr sz="1200" kern="1200">
                <a:solidFill>
                  <a:schemeClr val="tx1"/>
                </a:solidFill>
                <a:latin typeface="楷体_GB2312" pitchFamily="49" charset="-122"/>
                <a:ea typeface="楷体_GB2312" pitchFamily="49" charset="-122"/>
                <a:cs typeface="+mn-cs"/>
              </a:defRPr>
            </a:lvl5pPr>
            <a:lvl6pPr marL="2286000" algn="l" defTabSz="914400" rtl="0" eaLnBrk="1" latinLnBrk="0" hangingPunct="1">
              <a:defRPr sz="1200" kern="1200">
                <a:solidFill>
                  <a:schemeClr val="tx1"/>
                </a:solidFill>
                <a:latin typeface="楷体_GB2312" pitchFamily="49" charset="-122"/>
                <a:ea typeface="楷体_GB2312" pitchFamily="49" charset="-122"/>
                <a:cs typeface="+mn-cs"/>
              </a:defRPr>
            </a:lvl6pPr>
            <a:lvl7pPr marL="2743200" algn="l" defTabSz="914400" rtl="0" eaLnBrk="1" latinLnBrk="0" hangingPunct="1">
              <a:defRPr sz="1200" kern="1200">
                <a:solidFill>
                  <a:schemeClr val="tx1"/>
                </a:solidFill>
                <a:latin typeface="楷体_GB2312" pitchFamily="49" charset="-122"/>
                <a:ea typeface="楷体_GB2312" pitchFamily="49" charset="-122"/>
                <a:cs typeface="+mn-cs"/>
              </a:defRPr>
            </a:lvl7pPr>
            <a:lvl8pPr marL="3200400" algn="l" defTabSz="914400" rtl="0" eaLnBrk="1" latinLnBrk="0" hangingPunct="1">
              <a:defRPr sz="1200" kern="1200">
                <a:solidFill>
                  <a:schemeClr val="tx1"/>
                </a:solidFill>
                <a:latin typeface="楷体_GB2312" pitchFamily="49" charset="-122"/>
                <a:ea typeface="楷体_GB2312" pitchFamily="49" charset="-122"/>
                <a:cs typeface="+mn-cs"/>
              </a:defRPr>
            </a:lvl8pPr>
            <a:lvl9pPr marL="3657600" algn="l" defTabSz="914400" rtl="0" eaLnBrk="1" latinLnBrk="0" hangingPunct="1">
              <a:defRPr sz="1200" kern="1200">
                <a:solidFill>
                  <a:schemeClr val="tx1"/>
                </a:solidFill>
                <a:latin typeface="楷体_GB2312" pitchFamily="49" charset="-122"/>
                <a:ea typeface="楷体_GB2312" pitchFamily="49" charset="-122"/>
                <a:cs typeface="+mn-cs"/>
              </a:defRPr>
            </a:lvl9pPr>
          </a:lstStyle>
          <a:p>
            <a:pPr marL="0" marR="0" lvl="0" indent="0" algn="r" defTabSz="914400" rtl="0" eaLnBrk="0" fontAlgn="base" latinLnBrk="0" hangingPunct="0">
              <a:lnSpc>
                <a:spcPct val="100000"/>
              </a:lnSpc>
              <a:spcBef>
                <a:spcPct val="0"/>
              </a:spcBef>
              <a:spcAft>
                <a:spcPct val="0"/>
              </a:spcAft>
              <a:buClrTx/>
              <a:buSzTx/>
              <a:buFontTx/>
              <a:buNone/>
              <a:defRPr/>
            </a:pPr>
            <a:fld id="{C970FFBB-EE0A-41D8-B50B-25827D1D19B5}" type="slidenum">
              <a:rPr kumimoji="0" lang="zh-CN" altLang="en-US" sz="1200" b="0" i="0" u="none" strike="noStrike" kern="1200" cap="none" spc="0" normalizeH="0" baseline="0" noProof="0" smtClean="0">
                <a:ln>
                  <a:noFill/>
                </a:ln>
                <a:solidFill>
                  <a:prstClr val="black">
                    <a:tint val="82000"/>
                  </a:prstClr>
                </a:solidFill>
                <a:effectLst/>
                <a:uLnTx/>
                <a:uFillTx/>
                <a:ea typeface="楷体_GB2312" pitchFamily="49" charset="-122"/>
                <a:cs typeface="+mn-cs"/>
              </a:rPr>
            </a:fld>
            <a:endParaRPr kumimoji="0" lang="zh-CN" altLang="en-US" sz="1200" b="0" i="0" u="none" strike="noStrike" kern="1200" cap="none" spc="0" normalizeH="0" baseline="0" noProof="0" dirty="0">
              <a:ln>
                <a:noFill/>
              </a:ln>
              <a:solidFill>
                <a:prstClr val="black">
                  <a:tint val="82000"/>
                </a:prstClr>
              </a:solidFill>
              <a:effectLst/>
              <a:uLnTx/>
              <a:uFillTx/>
              <a:ea typeface="楷体_GB2312" pitchFamily="49" charset="-122"/>
              <a:cs typeface="+mn-cs"/>
            </a:endParaRPr>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761206" y="1700760"/>
            <a:ext cx="10669588" cy="1440200"/>
          </a:xfrm>
        </p:spPr>
        <p:txBody>
          <a:bodyPr>
            <a:normAutofit/>
          </a:bodyPr>
          <a:lstStyle>
            <a:lvl1pPr algn="ctr">
              <a:defRPr sz="4000"/>
            </a:lvl1pPr>
          </a:lstStyle>
          <a:p>
            <a:r>
              <a:rPr lang="zh-CN" altLang="en-US" dirty="0"/>
              <a:t>单击此处编辑母版标题样式</a:t>
            </a:r>
            <a:endParaRPr lang="zh-CN" altLang="en-US" dirty="0"/>
          </a:p>
        </p:txBody>
      </p:sp>
      <p:sp>
        <p:nvSpPr>
          <p:cNvPr id="3" name="灯片编号占位符 5"/>
          <p:cNvSpPr txBox="1"/>
          <p:nvPr userDrawn="1"/>
        </p:nvSpPr>
        <p:spPr>
          <a:xfrm>
            <a:off x="10848660" y="6350570"/>
            <a:ext cx="1203727" cy="3651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82000"/>
                  </a:schemeClr>
                </a:solidFill>
                <a:latin typeface="楷体_GB2312" pitchFamily="49" charset="-122"/>
                <a:ea typeface="楷体_GB2312" pitchFamily="49" charset="-122"/>
                <a:cs typeface="+mn-cs"/>
              </a:defRPr>
            </a:lvl1pPr>
            <a:lvl2pPr marL="457200" algn="l" rtl="0" eaLnBrk="0" fontAlgn="base" hangingPunct="0">
              <a:spcBef>
                <a:spcPct val="0"/>
              </a:spcBef>
              <a:spcAft>
                <a:spcPct val="0"/>
              </a:spcAft>
              <a:defRPr sz="1200" kern="1200">
                <a:solidFill>
                  <a:schemeClr val="tx1"/>
                </a:solidFill>
                <a:latin typeface="楷体_GB2312" pitchFamily="49" charset="-122"/>
                <a:ea typeface="楷体_GB2312" pitchFamily="49" charset="-122"/>
                <a:cs typeface="+mn-cs"/>
              </a:defRPr>
            </a:lvl2pPr>
            <a:lvl3pPr marL="914400" algn="l" rtl="0" eaLnBrk="0" fontAlgn="base" hangingPunct="0">
              <a:spcBef>
                <a:spcPct val="0"/>
              </a:spcBef>
              <a:spcAft>
                <a:spcPct val="0"/>
              </a:spcAft>
              <a:defRPr sz="1200" kern="1200">
                <a:solidFill>
                  <a:schemeClr val="tx1"/>
                </a:solidFill>
                <a:latin typeface="楷体_GB2312" pitchFamily="49" charset="-122"/>
                <a:ea typeface="楷体_GB2312" pitchFamily="49" charset="-122"/>
                <a:cs typeface="+mn-cs"/>
              </a:defRPr>
            </a:lvl3pPr>
            <a:lvl4pPr marL="1371600" algn="l" rtl="0" eaLnBrk="0" fontAlgn="base" hangingPunct="0">
              <a:spcBef>
                <a:spcPct val="0"/>
              </a:spcBef>
              <a:spcAft>
                <a:spcPct val="0"/>
              </a:spcAft>
              <a:defRPr sz="1200" kern="1200">
                <a:solidFill>
                  <a:schemeClr val="tx1"/>
                </a:solidFill>
                <a:latin typeface="楷体_GB2312" pitchFamily="49" charset="-122"/>
                <a:ea typeface="楷体_GB2312" pitchFamily="49" charset="-122"/>
                <a:cs typeface="+mn-cs"/>
              </a:defRPr>
            </a:lvl4pPr>
            <a:lvl5pPr marL="1828800" algn="l" rtl="0" eaLnBrk="0" fontAlgn="base" hangingPunct="0">
              <a:spcBef>
                <a:spcPct val="0"/>
              </a:spcBef>
              <a:spcAft>
                <a:spcPct val="0"/>
              </a:spcAft>
              <a:defRPr sz="1200" kern="1200">
                <a:solidFill>
                  <a:schemeClr val="tx1"/>
                </a:solidFill>
                <a:latin typeface="楷体_GB2312" pitchFamily="49" charset="-122"/>
                <a:ea typeface="楷体_GB2312" pitchFamily="49" charset="-122"/>
                <a:cs typeface="+mn-cs"/>
              </a:defRPr>
            </a:lvl5pPr>
            <a:lvl6pPr marL="2286000" algn="l" defTabSz="914400" rtl="0" eaLnBrk="1" latinLnBrk="0" hangingPunct="1">
              <a:defRPr sz="1200" kern="1200">
                <a:solidFill>
                  <a:schemeClr val="tx1"/>
                </a:solidFill>
                <a:latin typeface="楷体_GB2312" pitchFamily="49" charset="-122"/>
                <a:ea typeface="楷体_GB2312" pitchFamily="49" charset="-122"/>
                <a:cs typeface="+mn-cs"/>
              </a:defRPr>
            </a:lvl6pPr>
            <a:lvl7pPr marL="2743200" algn="l" defTabSz="914400" rtl="0" eaLnBrk="1" latinLnBrk="0" hangingPunct="1">
              <a:defRPr sz="1200" kern="1200">
                <a:solidFill>
                  <a:schemeClr val="tx1"/>
                </a:solidFill>
                <a:latin typeface="楷体_GB2312" pitchFamily="49" charset="-122"/>
                <a:ea typeface="楷体_GB2312" pitchFamily="49" charset="-122"/>
                <a:cs typeface="+mn-cs"/>
              </a:defRPr>
            </a:lvl7pPr>
            <a:lvl8pPr marL="3200400" algn="l" defTabSz="914400" rtl="0" eaLnBrk="1" latinLnBrk="0" hangingPunct="1">
              <a:defRPr sz="1200" kern="1200">
                <a:solidFill>
                  <a:schemeClr val="tx1"/>
                </a:solidFill>
                <a:latin typeface="楷体_GB2312" pitchFamily="49" charset="-122"/>
                <a:ea typeface="楷体_GB2312" pitchFamily="49" charset="-122"/>
                <a:cs typeface="+mn-cs"/>
              </a:defRPr>
            </a:lvl8pPr>
            <a:lvl9pPr marL="3657600" algn="l" defTabSz="914400" rtl="0" eaLnBrk="1" latinLnBrk="0" hangingPunct="1">
              <a:defRPr sz="1200" kern="1200">
                <a:solidFill>
                  <a:schemeClr val="tx1"/>
                </a:solidFill>
                <a:latin typeface="楷体_GB2312" pitchFamily="49" charset="-122"/>
                <a:ea typeface="楷体_GB2312" pitchFamily="49" charset="-122"/>
                <a:cs typeface="+mn-cs"/>
              </a:defRPr>
            </a:lvl9pPr>
          </a:lstStyle>
          <a:p>
            <a:pPr marL="0" marR="0" lvl="0" indent="0" algn="r" defTabSz="914400" rtl="0" eaLnBrk="0" fontAlgn="base" latinLnBrk="0" hangingPunct="0">
              <a:lnSpc>
                <a:spcPct val="100000"/>
              </a:lnSpc>
              <a:spcBef>
                <a:spcPct val="0"/>
              </a:spcBef>
              <a:spcAft>
                <a:spcPct val="0"/>
              </a:spcAft>
              <a:buClrTx/>
              <a:buSzTx/>
              <a:buFontTx/>
              <a:buNone/>
              <a:defRPr/>
            </a:pPr>
            <a:fld id="{C970FFBB-EE0A-41D8-B50B-25827D1D19B5}" type="slidenum">
              <a:rPr kumimoji="0" lang="zh-CN" altLang="en-US" sz="1200" b="0" i="0" u="none" strike="noStrike" kern="1200" cap="none" spc="0" normalizeH="0" baseline="0" noProof="0" smtClean="0">
                <a:ln>
                  <a:noFill/>
                </a:ln>
                <a:solidFill>
                  <a:prstClr val="black">
                    <a:tint val="82000"/>
                  </a:prstClr>
                </a:solidFill>
                <a:effectLst/>
                <a:uLnTx/>
                <a:uFillTx/>
                <a:ea typeface="楷体_GB2312" pitchFamily="49" charset="-122"/>
                <a:cs typeface="+mn-cs"/>
              </a:rPr>
            </a:fld>
            <a:endParaRPr kumimoji="0" lang="zh-CN" altLang="en-US" sz="1200" b="0" i="0" u="none" strike="noStrike" kern="1200" cap="none" spc="0" normalizeH="0" baseline="0" noProof="0" dirty="0">
              <a:ln>
                <a:noFill/>
              </a:ln>
              <a:solidFill>
                <a:prstClr val="black">
                  <a:tint val="82000"/>
                </a:prstClr>
              </a:solidFill>
              <a:effectLst/>
              <a:uLnTx/>
              <a:uFillTx/>
              <a:ea typeface="楷体_GB2312" pitchFamily="49" charset="-122"/>
              <a:cs typeface="+mn-cs"/>
            </a:endParaRPr>
          </a:p>
        </p:txBody>
      </p:sp>
    </p:spTree>
  </p:cSld>
  <p:clrMapOvr>
    <a:masterClrMapping/>
  </p:clrMapOvr>
  <p:transition/>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image" Target="../media/image8.png"/><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图片 15"/>
          <p:cNvPicPr>
            <a:picLocks noChangeAspect="1"/>
          </p:cNvPicPr>
          <p:nvPr userDrawn="1"/>
        </p:nvPicPr>
        <p:blipFill>
          <a:blip r:embed="rId6" cstate="print">
            <a:extLst>
              <a:ext uri="{28A0092B-C50C-407E-A947-70E740481C1C}">
                <a14:useLocalDpi xmlns:a14="http://schemas.microsoft.com/office/drawing/2010/main" val="0"/>
              </a:ext>
            </a:extLst>
          </a:blip>
          <a:srcRect/>
          <a:stretch>
            <a:fillRect/>
          </a:stretch>
        </p:blipFill>
        <p:spPr bwMode="auto">
          <a:xfrm>
            <a:off x="10993438" y="247650"/>
            <a:ext cx="827087" cy="827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itle Placeholder 1"/>
          <p:cNvSpPr>
            <a:spLocks noGrp="1"/>
          </p:cNvSpPr>
          <p:nvPr>
            <p:ph type="title"/>
          </p:nvPr>
        </p:nvSpPr>
        <p:spPr>
          <a:xfrm>
            <a:off x="441325" y="247650"/>
            <a:ext cx="10669588" cy="887413"/>
          </a:xfrm>
          <a:prstGeom prst="rect">
            <a:avLst/>
          </a:prstGeom>
        </p:spPr>
        <p:txBody>
          <a:bodyPr vert="horz" lIns="91440" tIns="45720" rIns="91440" bIns="45720" rtlCol="0" anchor="ctr">
            <a:normAutofit/>
          </a:bodyPr>
          <a:lstStyle/>
          <a:p>
            <a:r>
              <a:rPr lang="zh-CN" altLang="en-US" dirty="0"/>
              <a:t>单击此处编辑母版标题样式</a:t>
            </a:r>
            <a:endParaRPr lang="en-US" dirty="0"/>
          </a:p>
        </p:txBody>
      </p:sp>
      <p:sp>
        <p:nvSpPr>
          <p:cNvPr id="12" name="Text Placeholder 2"/>
          <p:cNvSpPr>
            <a:spLocks noGrp="1"/>
          </p:cNvSpPr>
          <p:nvPr>
            <p:ph type="body" idx="1"/>
          </p:nvPr>
        </p:nvSpPr>
        <p:spPr>
          <a:xfrm>
            <a:off x="441325" y="1308100"/>
            <a:ext cx="11342688" cy="5391150"/>
          </a:xfrm>
          <a:prstGeom prst="rect">
            <a:avLst/>
          </a:prstGeom>
        </p:spPr>
        <p:txBody>
          <a:bodyPr vert="horz" lIns="91440" tIns="45720" rIns="91440" bIns="45720" rtlCol="0">
            <a:normAutofit/>
          </a:body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en-US" dirty="0"/>
          </a:p>
        </p:txBody>
      </p:sp>
      <p:sp>
        <p:nvSpPr>
          <p:cNvPr id="13" name="矩形 12"/>
          <p:cNvSpPr/>
          <p:nvPr userDrawn="1"/>
        </p:nvSpPr>
        <p:spPr>
          <a:xfrm>
            <a:off x="0" y="0"/>
            <a:ext cx="12192000" cy="158750"/>
          </a:xfrm>
          <a:prstGeom prst="rect">
            <a:avLst/>
          </a:prstGeom>
          <a:solidFill>
            <a:srgbClr val="05347F">
              <a:alpha val="8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dirty="0">
              <a:ea typeface="微软雅黑" panose="020B0503020204020204"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ransition/>
  <p:hf hdr="0" ftr="0" dt="0"/>
  <p:txStyles>
    <p:titleStyle>
      <a:lvl1pPr algn="l" rtl="0" eaLnBrk="0" fontAlgn="base" hangingPunct="0">
        <a:spcBef>
          <a:spcPct val="0"/>
        </a:spcBef>
        <a:spcAft>
          <a:spcPct val="0"/>
        </a:spcAft>
        <a:defRPr sz="3600" b="1">
          <a:solidFill>
            <a:schemeClr val="tx2"/>
          </a:solidFill>
          <a:effectLst>
            <a:outerShdw blurRad="38100" dist="38100" dir="2700000" algn="tl">
              <a:srgbClr val="C0C0C0"/>
            </a:outerShdw>
          </a:effectLst>
          <a:latin typeface="微软雅黑" panose="020B0503020204020204" charset="-122"/>
          <a:ea typeface="微软雅黑" panose="020B0503020204020204" charset="-122"/>
          <a:cs typeface="+mj-cs"/>
        </a:defRPr>
      </a:lvl1pPr>
      <a:lvl2pPr algn="l" rtl="0" eaLnBrk="0" fontAlgn="base" hangingPunct="0">
        <a:spcBef>
          <a:spcPct val="0"/>
        </a:spcBef>
        <a:spcAft>
          <a:spcPct val="0"/>
        </a:spcAft>
        <a:defRPr sz="3600" b="1">
          <a:solidFill>
            <a:schemeClr val="tx2"/>
          </a:solidFill>
          <a:effectLst>
            <a:outerShdw blurRad="38100" dist="38100" dir="2700000" algn="tl">
              <a:srgbClr val="C0C0C0"/>
            </a:outerShdw>
          </a:effectLst>
          <a:latin typeface="微软雅黑" panose="020B0503020204020204" charset="-122"/>
          <a:ea typeface="微软雅黑" panose="020B0503020204020204" charset="-122"/>
        </a:defRPr>
      </a:lvl2pPr>
      <a:lvl3pPr algn="l" rtl="0" eaLnBrk="0" fontAlgn="base" hangingPunct="0">
        <a:spcBef>
          <a:spcPct val="0"/>
        </a:spcBef>
        <a:spcAft>
          <a:spcPct val="0"/>
        </a:spcAft>
        <a:defRPr sz="3600" b="1">
          <a:solidFill>
            <a:schemeClr val="tx2"/>
          </a:solidFill>
          <a:effectLst>
            <a:outerShdw blurRad="38100" dist="38100" dir="2700000" algn="tl">
              <a:srgbClr val="C0C0C0"/>
            </a:outerShdw>
          </a:effectLst>
          <a:latin typeface="微软雅黑" panose="020B0503020204020204" charset="-122"/>
          <a:ea typeface="微软雅黑" panose="020B0503020204020204" charset="-122"/>
        </a:defRPr>
      </a:lvl3pPr>
      <a:lvl4pPr algn="l" rtl="0" eaLnBrk="0" fontAlgn="base" hangingPunct="0">
        <a:spcBef>
          <a:spcPct val="0"/>
        </a:spcBef>
        <a:spcAft>
          <a:spcPct val="0"/>
        </a:spcAft>
        <a:defRPr sz="3600" b="1">
          <a:solidFill>
            <a:schemeClr val="tx2"/>
          </a:solidFill>
          <a:effectLst>
            <a:outerShdw blurRad="38100" dist="38100" dir="2700000" algn="tl">
              <a:srgbClr val="C0C0C0"/>
            </a:outerShdw>
          </a:effectLst>
          <a:latin typeface="微软雅黑" panose="020B0503020204020204" charset="-122"/>
          <a:ea typeface="微软雅黑" panose="020B0503020204020204" charset="-122"/>
        </a:defRPr>
      </a:lvl4pPr>
      <a:lvl5pPr algn="l" rtl="0" eaLnBrk="0" fontAlgn="base" hangingPunct="0">
        <a:spcBef>
          <a:spcPct val="0"/>
        </a:spcBef>
        <a:spcAft>
          <a:spcPct val="0"/>
        </a:spcAft>
        <a:defRPr sz="3600" b="1">
          <a:solidFill>
            <a:schemeClr val="tx2"/>
          </a:solidFill>
          <a:effectLst>
            <a:outerShdw blurRad="38100" dist="38100" dir="2700000" algn="tl">
              <a:srgbClr val="C0C0C0"/>
            </a:outerShdw>
          </a:effectLst>
          <a:latin typeface="微软雅黑" panose="020B0503020204020204" charset="-122"/>
          <a:ea typeface="微软雅黑" panose="020B0503020204020204" charset="-122"/>
        </a:defRPr>
      </a:lvl5pPr>
      <a:lvl6pPr marL="457200" algn="l" rtl="0" fontAlgn="base">
        <a:spcBef>
          <a:spcPct val="0"/>
        </a:spcBef>
        <a:spcAft>
          <a:spcPct val="0"/>
        </a:spcAft>
        <a:defRPr sz="3600" b="1">
          <a:solidFill>
            <a:schemeClr val="tx2"/>
          </a:solidFill>
          <a:effectLst>
            <a:outerShdw blurRad="38100" dist="38100" dir="2700000" algn="tl">
              <a:srgbClr val="C0C0C0"/>
            </a:outerShdw>
          </a:effectLst>
          <a:latin typeface="Times New Roman" panose="02020603050405020304" pitchFamily="18" charset="0"/>
          <a:ea typeface="宋体" panose="02010600030101010101" pitchFamily="2" charset="-122"/>
        </a:defRPr>
      </a:lvl6pPr>
      <a:lvl7pPr marL="914400" algn="l" rtl="0" fontAlgn="base">
        <a:spcBef>
          <a:spcPct val="0"/>
        </a:spcBef>
        <a:spcAft>
          <a:spcPct val="0"/>
        </a:spcAft>
        <a:defRPr sz="3600" b="1">
          <a:solidFill>
            <a:schemeClr val="tx2"/>
          </a:solidFill>
          <a:effectLst>
            <a:outerShdw blurRad="38100" dist="38100" dir="2700000" algn="tl">
              <a:srgbClr val="C0C0C0"/>
            </a:outerShdw>
          </a:effectLst>
          <a:latin typeface="Times New Roman" panose="02020603050405020304" pitchFamily="18" charset="0"/>
          <a:ea typeface="宋体" panose="02010600030101010101" pitchFamily="2" charset="-122"/>
        </a:defRPr>
      </a:lvl7pPr>
      <a:lvl8pPr marL="1371600" algn="l" rtl="0" fontAlgn="base">
        <a:spcBef>
          <a:spcPct val="0"/>
        </a:spcBef>
        <a:spcAft>
          <a:spcPct val="0"/>
        </a:spcAft>
        <a:defRPr sz="3600" b="1">
          <a:solidFill>
            <a:schemeClr val="tx2"/>
          </a:solidFill>
          <a:effectLst>
            <a:outerShdw blurRad="38100" dist="38100" dir="2700000" algn="tl">
              <a:srgbClr val="C0C0C0"/>
            </a:outerShdw>
          </a:effectLst>
          <a:latin typeface="Times New Roman" panose="02020603050405020304" pitchFamily="18" charset="0"/>
          <a:ea typeface="宋体" panose="02010600030101010101" pitchFamily="2" charset="-122"/>
        </a:defRPr>
      </a:lvl8pPr>
      <a:lvl9pPr marL="1828800" algn="l" rtl="0" fontAlgn="base">
        <a:spcBef>
          <a:spcPct val="0"/>
        </a:spcBef>
        <a:spcAft>
          <a:spcPct val="0"/>
        </a:spcAft>
        <a:defRPr sz="3600" b="1">
          <a:solidFill>
            <a:schemeClr val="tx2"/>
          </a:solidFill>
          <a:effectLst>
            <a:outerShdw blurRad="38100" dist="38100" dir="2700000" algn="tl">
              <a:srgbClr val="C0C0C0"/>
            </a:outerShdw>
          </a:effectLst>
          <a:latin typeface="Times New Roman" panose="02020603050405020304" pitchFamily="18" charset="0"/>
          <a:ea typeface="宋体" panose="02010600030101010101" pitchFamily="2" charset="-122"/>
        </a:defRPr>
      </a:lvl9pPr>
    </p:titleStyle>
    <p:bodyStyle>
      <a:lvl1pPr marL="405130" indent="-405130" algn="l" rtl="0" eaLnBrk="0" fontAlgn="base" hangingPunct="0">
        <a:lnSpc>
          <a:spcPct val="120000"/>
        </a:lnSpc>
        <a:spcBef>
          <a:spcPts val="600"/>
        </a:spcBef>
        <a:spcAft>
          <a:spcPts val="600"/>
        </a:spcAft>
        <a:buClr>
          <a:schemeClr val="accent1"/>
        </a:buClr>
        <a:buFont typeface="Wingdings" panose="05000000000000000000" pitchFamily="2" charset="2"/>
        <a:buChar char="q"/>
        <a:defRPr sz="2800" b="1">
          <a:solidFill>
            <a:schemeClr val="tx1"/>
          </a:solidFill>
          <a:effectLst>
            <a:outerShdw blurRad="38100" dist="38100" dir="2700000" algn="tl">
              <a:srgbClr val="C0C0C0"/>
            </a:outerShdw>
          </a:effectLst>
          <a:latin typeface="微软雅黑" panose="020B0503020204020204" charset="-122"/>
          <a:ea typeface="微软雅黑" panose="020B0503020204020204" charset="-122"/>
          <a:cs typeface="微软雅黑" panose="020B0503020204020204" charset="-122"/>
        </a:defRPr>
      </a:lvl1pPr>
      <a:lvl2pPr marL="805180" indent="-285750" algn="l" rtl="0" eaLnBrk="0" fontAlgn="base" hangingPunct="0">
        <a:lnSpc>
          <a:spcPct val="120000"/>
        </a:lnSpc>
        <a:spcBef>
          <a:spcPts val="600"/>
        </a:spcBef>
        <a:spcAft>
          <a:spcPts val="600"/>
        </a:spcAft>
        <a:buClr>
          <a:schemeClr val="accent1"/>
        </a:buClr>
        <a:buFont typeface="Wingdings" panose="05000000000000000000" pitchFamily="2" charset="2"/>
        <a:buChar char="n"/>
        <a:defRPr sz="2400" b="1">
          <a:solidFill>
            <a:srgbClr val="000066"/>
          </a:solidFill>
          <a:effectLst>
            <a:outerShdw blurRad="38100" dist="38100" dir="2700000" algn="tl">
              <a:srgbClr val="C0C0C0"/>
            </a:outerShdw>
          </a:effectLst>
          <a:latin typeface="微软雅黑" panose="020B0503020204020204" charset="-122"/>
          <a:ea typeface="微软雅黑" panose="020B0503020204020204" charset="-122"/>
          <a:cs typeface="微软雅黑" panose="020B0503020204020204" charset="-122"/>
        </a:defRPr>
      </a:lvl2pPr>
      <a:lvl3pPr marL="1148080" indent="-228600" algn="l" rtl="0" eaLnBrk="0" fontAlgn="base" hangingPunct="0">
        <a:lnSpc>
          <a:spcPct val="80000"/>
        </a:lnSpc>
        <a:spcBef>
          <a:spcPct val="50000"/>
        </a:spcBef>
        <a:spcAft>
          <a:spcPct val="10000"/>
        </a:spcAft>
        <a:buClr>
          <a:schemeClr val="accent1"/>
        </a:buClr>
        <a:buSzPct val="75000"/>
        <a:buChar char="—"/>
        <a:defRPr sz="2000" b="1">
          <a:solidFill>
            <a:srgbClr val="000066"/>
          </a:solidFill>
          <a:latin typeface="微软雅黑" panose="020B0503020204020204" charset="-122"/>
          <a:ea typeface="微软雅黑" panose="020B0503020204020204" charset="-122"/>
          <a:cs typeface="微软雅黑" panose="020B0503020204020204" charset="-122"/>
        </a:defRPr>
      </a:lvl3pPr>
      <a:lvl4pPr marL="1600200" indent="-228600" algn="l" rtl="0" eaLnBrk="0" fontAlgn="base" hangingPunct="0">
        <a:spcBef>
          <a:spcPct val="20000"/>
        </a:spcBef>
        <a:spcAft>
          <a:spcPct val="0"/>
        </a:spcAft>
        <a:buChar char="–"/>
        <a:defRPr sz="2000">
          <a:solidFill>
            <a:schemeClr val="tx1"/>
          </a:solidFill>
          <a:latin typeface="微软雅黑" panose="020B0503020204020204" charset="-122"/>
          <a:ea typeface="微软雅黑" panose="020B0503020204020204" charset="-122"/>
          <a:cs typeface="微软雅黑" panose="020B0503020204020204" charset="-122"/>
        </a:defRPr>
      </a:lvl4pPr>
      <a:lvl5pPr marL="2057400" indent="-228600" algn="l" rtl="0" eaLnBrk="0" fontAlgn="base" hangingPunct="0">
        <a:spcBef>
          <a:spcPct val="20000"/>
        </a:spcBef>
        <a:spcAft>
          <a:spcPct val="0"/>
        </a:spcAft>
        <a:buChar char="»"/>
        <a:defRPr sz="2000">
          <a:solidFill>
            <a:schemeClr val="tx1"/>
          </a:solidFill>
          <a:latin typeface="微软雅黑" panose="020B0503020204020204" charset="-122"/>
          <a:ea typeface="微软雅黑" panose="020B0503020204020204" charset="-122"/>
          <a:cs typeface="微软雅黑" panose="020B0503020204020204" charset="-122"/>
        </a:defRPr>
      </a:lvl5pPr>
      <a:lvl6pPr marL="2514600" indent="-228600" algn="l" rtl="0" fontAlgn="base">
        <a:spcBef>
          <a:spcPct val="20000"/>
        </a:spcBef>
        <a:spcAft>
          <a:spcPct val="0"/>
        </a:spcAft>
        <a:buChar char="»"/>
        <a:defRPr sz="2000">
          <a:solidFill>
            <a:schemeClr val="tx1"/>
          </a:solidFill>
          <a:latin typeface="+mn-lt"/>
          <a:ea typeface="华文楷体" panose="02010600040101010101" pitchFamily="2" charset="-122"/>
        </a:defRPr>
      </a:lvl6pPr>
      <a:lvl7pPr marL="2971800" indent="-228600" algn="l" rtl="0" fontAlgn="base">
        <a:spcBef>
          <a:spcPct val="20000"/>
        </a:spcBef>
        <a:spcAft>
          <a:spcPct val="0"/>
        </a:spcAft>
        <a:buChar char="»"/>
        <a:defRPr sz="2000">
          <a:solidFill>
            <a:schemeClr val="tx1"/>
          </a:solidFill>
          <a:latin typeface="+mn-lt"/>
          <a:ea typeface="华文楷体" panose="02010600040101010101" pitchFamily="2" charset="-122"/>
        </a:defRPr>
      </a:lvl7pPr>
      <a:lvl8pPr marL="3429000" indent="-228600" algn="l" rtl="0" fontAlgn="base">
        <a:spcBef>
          <a:spcPct val="20000"/>
        </a:spcBef>
        <a:spcAft>
          <a:spcPct val="0"/>
        </a:spcAft>
        <a:buChar char="»"/>
        <a:defRPr sz="2000">
          <a:solidFill>
            <a:schemeClr val="tx1"/>
          </a:solidFill>
          <a:latin typeface="+mn-lt"/>
          <a:ea typeface="华文楷体" panose="02010600040101010101" pitchFamily="2" charset="-122"/>
        </a:defRPr>
      </a:lvl8pPr>
      <a:lvl9pPr marL="3886200" indent="-228600" algn="l" rtl="0" fontAlgn="base">
        <a:spcBef>
          <a:spcPct val="20000"/>
        </a:spcBef>
        <a:spcAft>
          <a:spcPct val="0"/>
        </a:spcAft>
        <a:buChar char="»"/>
        <a:defRPr sz="2000">
          <a:solidFill>
            <a:schemeClr val="tx1"/>
          </a:solidFill>
          <a:latin typeface="+mn-lt"/>
          <a:ea typeface="华文楷体" panose="02010600040101010101" pitchFamily="2" charset="-122"/>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4.xml"/><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image" Target="../media/image20.pn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9" Type="http://schemas.openxmlformats.org/officeDocument/2006/relationships/image" Target="../media/image187.png"/><Relationship Id="rId8" Type="http://schemas.openxmlformats.org/officeDocument/2006/relationships/image" Target="../media/image186.png"/><Relationship Id="rId7" Type="http://schemas.openxmlformats.org/officeDocument/2006/relationships/image" Target="../media/image185.png"/><Relationship Id="rId6" Type="http://schemas.openxmlformats.org/officeDocument/2006/relationships/image" Target="../media/image184.png"/><Relationship Id="rId5" Type="http://schemas.openxmlformats.org/officeDocument/2006/relationships/image" Target="../media/image183.png"/><Relationship Id="rId4" Type="http://schemas.openxmlformats.org/officeDocument/2006/relationships/image" Target="../media/image182.png"/><Relationship Id="rId3" Type="http://schemas.openxmlformats.org/officeDocument/2006/relationships/image" Target="../media/image181.png"/><Relationship Id="rId2" Type="http://schemas.openxmlformats.org/officeDocument/2006/relationships/image" Target="../media/image180.png"/><Relationship Id="rId15" Type="http://schemas.openxmlformats.org/officeDocument/2006/relationships/notesSlide" Target="../notesSlides/notesSlide71.xml"/><Relationship Id="rId14" Type="http://schemas.openxmlformats.org/officeDocument/2006/relationships/slideLayout" Target="../slideLayouts/slideLayout3.xml"/><Relationship Id="rId13" Type="http://schemas.openxmlformats.org/officeDocument/2006/relationships/image" Target="../media/image191.png"/><Relationship Id="rId12" Type="http://schemas.openxmlformats.org/officeDocument/2006/relationships/image" Target="../media/image190.png"/><Relationship Id="rId11" Type="http://schemas.openxmlformats.org/officeDocument/2006/relationships/image" Target="../media/image189.png"/><Relationship Id="rId10" Type="http://schemas.openxmlformats.org/officeDocument/2006/relationships/image" Target="../media/image188.png"/><Relationship Id="rId1" Type="http://schemas.openxmlformats.org/officeDocument/2006/relationships/image" Target="../media/image179.png"/></Relationships>
</file>

<file path=ppt/slides/_rels/slide103.xml.rels><?xml version="1.0" encoding="UTF-8" standalone="yes"?>
<Relationships xmlns="http://schemas.openxmlformats.org/package/2006/relationships"><Relationship Id="rId9" Type="http://schemas.openxmlformats.org/officeDocument/2006/relationships/image" Target="../media/image190.png"/><Relationship Id="rId8" Type="http://schemas.openxmlformats.org/officeDocument/2006/relationships/image" Target="../media/image186.png"/><Relationship Id="rId7" Type="http://schemas.openxmlformats.org/officeDocument/2006/relationships/image" Target="../media/image185.png"/><Relationship Id="rId6" Type="http://schemas.openxmlformats.org/officeDocument/2006/relationships/image" Target="../media/image184.png"/><Relationship Id="rId5" Type="http://schemas.openxmlformats.org/officeDocument/2006/relationships/image" Target="../media/image183.png"/><Relationship Id="rId4" Type="http://schemas.openxmlformats.org/officeDocument/2006/relationships/image" Target="../media/image182.png"/><Relationship Id="rId3" Type="http://schemas.openxmlformats.org/officeDocument/2006/relationships/image" Target="../media/image181.png"/><Relationship Id="rId2" Type="http://schemas.openxmlformats.org/officeDocument/2006/relationships/image" Target="../media/image180.png"/><Relationship Id="rId15" Type="http://schemas.openxmlformats.org/officeDocument/2006/relationships/notesSlide" Target="../notesSlides/notesSlide72.xml"/><Relationship Id="rId14" Type="http://schemas.openxmlformats.org/officeDocument/2006/relationships/slideLayout" Target="../slideLayouts/slideLayout3.xml"/><Relationship Id="rId13" Type="http://schemas.openxmlformats.org/officeDocument/2006/relationships/image" Target="../media/image194.png"/><Relationship Id="rId12" Type="http://schemas.openxmlformats.org/officeDocument/2006/relationships/image" Target="../media/image193.png"/><Relationship Id="rId11" Type="http://schemas.openxmlformats.org/officeDocument/2006/relationships/image" Target="../media/image192.png"/><Relationship Id="rId10" Type="http://schemas.openxmlformats.org/officeDocument/2006/relationships/image" Target="../media/image191.png"/><Relationship Id="rId1" Type="http://schemas.openxmlformats.org/officeDocument/2006/relationships/image" Target="../media/image179.png"/></Relationships>
</file>

<file path=ppt/slides/_rels/slide104.xml.rels><?xml version="1.0" encoding="UTF-8" standalone="yes"?>
<Relationships xmlns="http://schemas.openxmlformats.org/package/2006/relationships"><Relationship Id="rId9" Type="http://schemas.openxmlformats.org/officeDocument/2006/relationships/image" Target="../media/image195.png"/><Relationship Id="rId8" Type="http://schemas.openxmlformats.org/officeDocument/2006/relationships/image" Target="../media/image186.png"/><Relationship Id="rId7" Type="http://schemas.openxmlformats.org/officeDocument/2006/relationships/image" Target="../media/image185.png"/><Relationship Id="rId6" Type="http://schemas.openxmlformats.org/officeDocument/2006/relationships/image" Target="../media/image184.png"/><Relationship Id="rId5" Type="http://schemas.openxmlformats.org/officeDocument/2006/relationships/image" Target="../media/image183.png"/><Relationship Id="rId4" Type="http://schemas.openxmlformats.org/officeDocument/2006/relationships/image" Target="../media/image182.png"/><Relationship Id="rId3" Type="http://schemas.openxmlformats.org/officeDocument/2006/relationships/image" Target="../media/image181.png"/><Relationship Id="rId2" Type="http://schemas.openxmlformats.org/officeDocument/2006/relationships/image" Target="../media/image180.png"/><Relationship Id="rId15" Type="http://schemas.openxmlformats.org/officeDocument/2006/relationships/notesSlide" Target="../notesSlides/notesSlide73.xml"/><Relationship Id="rId14" Type="http://schemas.openxmlformats.org/officeDocument/2006/relationships/slideLayout" Target="../slideLayouts/slideLayout3.xml"/><Relationship Id="rId13" Type="http://schemas.openxmlformats.org/officeDocument/2006/relationships/image" Target="../media/image197.png"/><Relationship Id="rId12" Type="http://schemas.openxmlformats.org/officeDocument/2006/relationships/image" Target="../media/image191.png"/><Relationship Id="rId11" Type="http://schemas.openxmlformats.org/officeDocument/2006/relationships/image" Target="../media/image190.png"/><Relationship Id="rId10" Type="http://schemas.openxmlformats.org/officeDocument/2006/relationships/image" Target="../media/image196.png"/><Relationship Id="rId1" Type="http://schemas.openxmlformats.org/officeDocument/2006/relationships/image" Target="../media/image179.png"/></Relationships>
</file>

<file path=ppt/slides/_rels/slide105.xml.rels><?xml version="1.0" encoding="UTF-8" standalone="yes"?>
<Relationships xmlns="http://schemas.openxmlformats.org/package/2006/relationships"><Relationship Id="rId9" Type="http://schemas.openxmlformats.org/officeDocument/2006/relationships/image" Target="../media/image198.png"/><Relationship Id="rId8" Type="http://schemas.openxmlformats.org/officeDocument/2006/relationships/image" Target="../media/image186.png"/><Relationship Id="rId7" Type="http://schemas.openxmlformats.org/officeDocument/2006/relationships/image" Target="../media/image185.png"/><Relationship Id="rId6" Type="http://schemas.openxmlformats.org/officeDocument/2006/relationships/image" Target="../media/image184.png"/><Relationship Id="rId5" Type="http://schemas.openxmlformats.org/officeDocument/2006/relationships/image" Target="../media/image183.png"/><Relationship Id="rId4" Type="http://schemas.openxmlformats.org/officeDocument/2006/relationships/image" Target="../media/image182.png"/><Relationship Id="rId3" Type="http://schemas.openxmlformats.org/officeDocument/2006/relationships/image" Target="../media/image181.png"/><Relationship Id="rId2" Type="http://schemas.openxmlformats.org/officeDocument/2006/relationships/image" Target="../media/image180.png"/><Relationship Id="rId15" Type="http://schemas.openxmlformats.org/officeDocument/2006/relationships/notesSlide" Target="../notesSlides/notesSlide74.xml"/><Relationship Id="rId14" Type="http://schemas.openxmlformats.org/officeDocument/2006/relationships/slideLayout" Target="../slideLayouts/slideLayout3.xml"/><Relationship Id="rId13" Type="http://schemas.openxmlformats.org/officeDocument/2006/relationships/image" Target="../media/image200.png"/><Relationship Id="rId12" Type="http://schemas.openxmlformats.org/officeDocument/2006/relationships/image" Target="../media/image191.png"/><Relationship Id="rId11" Type="http://schemas.openxmlformats.org/officeDocument/2006/relationships/image" Target="../media/image190.png"/><Relationship Id="rId10" Type="http://schemas.openxmlformats.org/officeDocument/2006/relationships/image" Target="../media/image199.png"/><Relationship Id="rId1" Type="http://schemas.openxmlformats.org/officeDocument/2006/relationships/image" Target="../media/image179.png"/></Relationships>
</file>

<file path=ppt/slides/_rels/slide106.xml.rels><?xml version="1.0" encoding="UTF-8" standalone="yes"?>
<Relationships xmlns="http://schemas.openxmlformats.org/package/2006/relationships"><Relationship Id="rId9" Type="http://schemas.openxmlformats.org/officeDocument/2006/relationships/image" Target="../media/image190.png"/><Relationship Id="rId8" Type="http://schemas.openxmlformats.org/officeDocument/2006/relationships/image" Target="../media/image201.png"/><Relationship Id="rId7" Type="http://schemas.openxmlformats.org/officeDocument/2006/relationships/image" Target="../media/image185.png"/><Relationship Id="rId6" Type="http://schemas.openxmlformats.org/officeDocument/2006/relationships/image" Target="../media/image184.png"/><Relationship Id="rId5" Type="http://schemas.openxmlformats.org/officeDocument/2006/relationships/image" Target="../media/image183.png"/><Relationship Id="rId4" Type="http://schemas.openxmlformats.org/officeDocument/2006/relationships/image" Target="../media/image182.png"/><Relationship Id="rId3" Type="http://schemas.openxmlformats.org/officeDocument/2006/relationships/image" Target="../media/image181.png"/><Relationship Id="rId2" Type="http://schemas.openxmlformats.org/officeDocument/2006/relationships/image" Target="../media/image180.png"/><Relationship Id="rId13" Type="http://schemas.openxmlformats.org/officeDocument/2006/relationships/notesSlide" Target="../notesSlides/notesSlide75.xml"/><Relationship Id="rId12" Type="http://schemas.openxmlformats.org/officeDocument/2006/relationships/slideLayout" Target="../slideLayouts/slideLayout3.xml"/><Relationship Id="rId11" Type="http://schemas.openxmlformats.org/officeDocument/2006/relationships/image" Target="../media/image202.png"/><Relationship Id="rId10" Type="http://schemas.openxmlformats.org/officeDocument/2006/relationships/image" Target="../media/image191.png"/><Relationship Id="rId1" Type="http://schemas.openxmlformats.org/officeDocument/2006/relationships/image" Target="../media/image179.png"/></Relationships>
</file>

<file path=ppt/slides/_rels/slide107.xml.rels><?xml version="1.0" encoding="UTF-8" standalone="yes"?>
<Relationships xmlns="http://schemas.openxmlformats.org/package/2006/relationships"><Relationship Id="rId3" Type="http://schemas.openxmlformats.org/officeDocument/2006/relationships/notesSlide" Target="../notesSlides/notesSlide76.xml"/><Relationship Id="rId2" Type="http://schemas.openxmlformats.org/officeDocument/2006/relationships/slideLayout" Target="../slideLayouts/slideLayout3.xml"/><Relationship Id="rId1" Type="http://schemas.openxmlformats.org/officeDocument/2006/relationships/image" Target="../media/image203.pn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xml"/><Relationship Id="rId2" Type="http://schemas.openxmlformats.org/officeDocument/2006/relationships/image" Target="../media/image24.png"/><Relationship Id="rId1" Type="http://schemas.openxmlformats.org/officeDocument/2006/relationships/image" Target="../media/image23.pn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3.xml"/><Relationship Id="rId2" Type="http://schemas.openxmlformats.org/officeDocument/2006/relationships/image" Target="../media/image26.jpeg"/><Relationship Id="rId1" Type="http://schemas.openxmlformats.org/officeDocument/2006/relationships/image" Target="../media/image25.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3.xml"/><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image" Target="../media/image27.png"/></Relationships>
</file>

<file path=ppt/slides/_rels/slide15.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3.xml"/><Relationship Id="rId4" Type="http://schemas.openxmlformats.org/officeDocument/2006/relationships/image" Target="../media/image33.png"/><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image" Target="../media/image30.pn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image" Target="../media/image34.GIF"/></Relationships>
</file>

<file path=ppt/slides/_rels/slide17.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41.png"/><Relationship Id="rId4" Type="http://schemas.openxmlformats.org/officeDocument/2006/relationships/image" Target="../media/image40.png"/><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image" Target="../media/image37.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3.xml"/><Relationship Id="rId1" Type="http://schemas.openxmlformats.org/officeDocument/2006/relationships/image" Target="../media/image42.pn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3.xml"/><Relationship Id="rId2" Type="http://schemas.openxmlformats.org/officeDocument/2006/relationships/image" Target="../media/image26.jpeg"/><Relationship Id="rId1" Type="http://schemas.openxmlformats.org/officeDocument/2006/relationships/image" Target="../media/image4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9.png"/><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3.xml"/><Relationship Id="rId1" Type="http://schemas.openxmlformats.org/officeDocument/2006/relationships/image" Target="../media/image4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3.xml"/><Relationship Id="rId3" Type="http://schemas.openxmlformats.org/officeDocument/2006/relationships/image" Target="../media/image9.png"/><Relationship Id="rId2" Type="http://schemas.openxmlformats.org/officeDocument/2006/relationships/image" Target="../media/image46.png"/><Relationship Id="rId1" Type="http://schemas.openxmlformats.org/officeDocument/2006/relationships/image" Target="../media/image45.png"/></Relationships>
</file>

<file path=ppt/slides/_rels/slide24.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3.xml"/><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image" Target="../media/image47.png"/></Relationships>
</file>

<file path=ppt/slides/_rels/slide25.xml.rels><?xml version="1.0" encoding="UTF-8" standalone="yes"?>
<Relationships xmlns="http://schemas.openxmlformats.org/package/2006/relationships"><Relationship Id="rId7" Type="http://schemas.openxmlformats.org/officeDocument/2006/relationships/notesSlide" Target="../notesSlides/notesSlide19.xml"/><Relationship Id="rId6" Type="http://schemas.openxmlformats.org/officeDocument/2006/relationships/slideLayout" Target="../slideLayouts/slideLayout3.xml"/><Relationship Id="rId5" Type="http://schemas.openxmlformats.org/officeDocument/2006/relationships/image" Target="../media/image54.png"/><Relationship Id="rId4" Type="http://schemas.openxmlformats.org/officeDocument/2006/relationships/image" Target="../media/image53.png"/><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image" Target="../media/image50.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3.xml"/><Relationship Id="rId1" Type="http://schemas.openxmlformats.org/officeDocument/2006/relationships/image" Target="../media/image55.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3.xml"/><Relationship Id="rId1" Type="http://schemas.openxmlformats.org/officeDocument/2006/relationships/image" Target="../media/image5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60.png"/><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image" Target="../media/image57.png"/></Relationships>
</file>

<file path=ppt/slides/_rels/slide31.xml.rels><?xml version="1.0" encoding="UTF-8" standalone="yes"?>
<Relationships xmlns="http://schemas.openxmlformats.org/package/2006/relationships"><Relationship Id="rId6" Type="http://schemas.openxmlformats.org/officeDocument/2006/relationships/notesSlide" Target="../notesSlides/notesSlide22.xml"/><Relationship Id="rId5" Type="http://schemas.openxmlformats.org/officeDocument/2006/relationships/slideLayout" Target="../slideLayouts/slideLayout3.xml"/><Relationship Id="rId4" Type="http://schemas.openxmlformats.org/officeDocument/2006/relationships/image" Target="../media/image64.png"/><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image" Target="../media/image61.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5.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3.xml"/><Relationship Id="rId1" Type="http://schemas.openxmlformats.org/officeDocument/2006/relationships/image" Target="../media/image66.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7.png"/></Relationships>
</file>

<file path=ppt/slides/_rels/slide35.xml.rels><?xml version="1.0" encoding="UTF-8" standalone="yes"?>
<Relationships xmlns="http://schemas.openxmlformats.org/package/2006/relationships"><Relationship Id="rId5" Type="http://schemas.openxmlformats.org/officeDocument/2006/relationships/notesSlide" Target="../notesSlides/notesSlide24.xml"/><Relationship Id="rId4" Type="http://schemas.openxmlformats.org/officeDocument/2006/relationships/slideLayout" Target="../slideLayouts/slideLayout3.xml"/><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image" Target="../media/image68.png"/></Relationships>
</file>

<file path=ppt/slides/_rels/slide36.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3.xml"/><Relationship Id="rId2" Type="http://schemas.openxmlformats.org/officeDocument/2006/relationships/image" Target="../media/image72.png"/><Relationship Id="rId1" Type="http://schemas.openxmlformats.org/officeDocument/2006/relationships/image" Target="../media/image71.png"/></Relationships>
</file>

<file path=ppt/slides/_rels/slide37.xml.rels><?xml version="1.0" encoding="UTF-8" standalone="yes"?>
<Relationships xmlns="http://schemas.openxmlformats.org/package/2006/relationships"><Relationship Id="rId7" Type="http://schemas.openxmlformats.org/officeDocument/2006/relationships/notesSlide" Target="../notesSlides/notesSlide26.xml"/><Relationship Id="rId6"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4.png"/><Relationship Id="rId3" Type="http://schemas.openxmlformats.org/officeDocument/2006/relationships/image" Target="../media/image73.png"/><Relationship Id="rId2" Type="http://schemas.openxmlformats.org/officeDocument/2006/relationships/image" Target="../media/image13.jpeg"/><Relationship Id="rId1" Type="http://schemas.openxmlformats.org/officeDocument/2006/relationships/image" Target="../media/image15.jpeg"/></Relationships>
</file>

<file path=ppt/slides/_rels/slide38.xml.rels><?xml version="1.0" encoding="UTF-8" standalone="yes"?>
<Relationships xmlns="http://schemas.openxmlformats.org/package/2006/relationships"><Relationship Id="rId7" Type="http://schemas.openxmlformats.org/officeDocument/2006/relationships/notesSlide" Target="../notesSlides/notesSlide27.xml"/><Relationship Id="rId6" Type="http://schemas.openxmlformats.org/officeDocument/2006/relationships/slideLayout" Target="../slideLayouts/slideLayout3.xml"/><Relationship Id="rId5" Type="http://schemas.openxmlformats.org/officeDocument/2006/relationships/image" Target="../media/image77.png"/><Relationship Id="rId4" Type="http://schemas.openxmlformats.org/officeDocument/2006/relationships/image" Target="../media/image76.png"/><Relationship Id="rId3" Type="http://schemas.openxmlformats.org/officeDocument/2006/relationships/image" Target="../media/image73.png"/><Relationship Id="rId2" Type="http://schemas.openxmlformats.org/officeDocument/2006/relationships/image" Target="../media/image75.png"/><Relationship Id="rId1" Type="http://schemas.openxmlformats.org/officeDocument/2006/relationships/image" Target="../media/image74.png"/></Relationships>
</file>

<file path=ppt/slides/_rels/slide39.xml.rels><?xml version="1.0" encoding="UTF-8" standalone="yes"?>
<Relationships xmlns="http://schemas.openxmlformats.org/package/2006/relationships"><Relationship Id="rId6" Type="http://schemas.openxmlformats.org/officeDocument/2006/relationships/notesSlide" Target="../notesSlides/notesSlide28.xml"/><Relationship Id="rId5" Type="http://schemas.openxmlformats.org/officeDocument/2006/relationships/slideLayout" Target="../slideLayouts/slideLayout3.xml"/><Relationship Id="rId4" Type="http://schemas.openxmlformats.org/officeDocument/2006/relationships/image" Target="../media/image81.png"/><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image" Target="../media/image78.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image" Target="../media/image10.png"/></Relationships>
</file>

<file path=ppt/slides/_rels/slide40.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3.xml"/><Relationship Id="rId2" Type="http://schemas.openxmlformats.org/officeDocument/2006/relationships/image" Target="../media/image83.png"/><Relationship Id="rId1" Type="http://schemas.openxmlformats.org/officeDocument/2006/relationships/image" Target="../media/image82.png"/></Relationships>
</file>

<file path=ppt/slides/_rels/slide41.xml.rels><?xml version="1.0" encoding="UTF-8" standalone="yes"?>
<Relationships xmlns="http://schemas.openxmlformats.org/package/2006/relationships"><Relationship Id="rId4" Type="http://schemas.openxmlformats.org/officeDocument/2006/relationships/notesSlide" Target="../notesSlides/notesSlide30.xml"/><Relationship Id="rId3" Type="http://schemas.openxmlformats.org/officeDocument/2006/relationships/slideLayout" Target="../slideLayouts/slideLayout3.xml"/><Relationship Id="rId2" Type="http://schemas.openxmlformats.org/officeDocument/2006/relationships/image" Target="../media/image85.png"/><Relationship Id="rId1" Type="http://schemas.openxmlformats.org/officeDocument/2006/relationships/image" Target="../media/image84.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3.xml"/><Relationship Id="rId1" Type="http://schemas.openxmlformats.org/officeDocument/2006/relationships/image" Target="../media/image86.png"/></Relationships>
</file>

<file path=ppt/slides/_rels/slide45.xml.rels><?xml version="1.0" encoding="UTF-8" standalone="yes"?>
<Relationships xmlns="http://schemas.openxmlformats.org/package/2006/relationships"><Relationship Id="rId9" Type="http://schemas.openxmlformats.org/officeDocument/2006/relationships/notesSlide" Target="../notesSlides/notesSlide32.xml"/><Relationship Id="rId8" Type="http://schemas.openxmlformats.org/officeDocument/2006/relationships/slideLayout" Target="../slideLayouts/slideLayout3.xml"/><Relationship Id="rId7" Type="http://schemas.openxmlformats.org/officeDocument/2006/relationships/image" Target="../media/image93.png"/><Relationship Id="rId6" Type="http://schemas.openxmlformats.org/officeDocument/2006/relationships/image" Target="../media/image92.png"/><Relationship Id="rId5" Type="http://schemas.openxmlformats.org/officeDocument/2006/relationships/image" Target="../media/image91.png"/><Relationship Id="rId4" Type="http://schemas.openxmlformats.org/officeDocument/2006/relationships/image" Target="../media/image90.png"/><Relationship Id="rId3" Type="http://schemas.openxmlformats.org/officeDocument/2006/relationships/image" Target="../media/image89.png"/><Relationship Id="rId2" Type="http://schemas.openxmlformats.org/officeDocument/2006/relationships/image" Target="../media/image88.png"/><Relationship Id="rId1" Type="http://schemas.openxmlformats.org/officeDocument/2006/relationships/image" Target="../media/image87.png"/></Relationships>
</file>

<file path=ppt/slides/_rels/slide46.xml.rels><?xml version="1.0" encoding="UTF-8" standalone="yes"?>
<Relationships xmlns="http://schemas.openxmlformats.org/package/2006/relationships"><Relationship Id="rId5" Type="http://schemas.openxmlformats.org/officeDocument/2006/relationships/notesSlide" Target="../notesSlides/notesSlide33.xml"/><Relationship Id="rId4" Type="http://schemas.openxmlformats.org/officeDocument/2006/relationships/slideLayout" Target="../slideLayouts/slideLayout3.xml"/><Relationship Id="rId3" Type="http://schemas.openxmlformats.org/officeDocument/2006/relationships/image" Target="../media/image96.png"/><Relationship Id="rId2" Type="http://schemas.openxmlformats.org/officeDocument/2006/relationships/image" Target="../media/image95.png"/><Relationship Id="rId1" Type="http://schemas.openxmlformats.org/officeDocument/2006/relationships/image" Target="../media/image94.png"/></Relationships>
</file>

<file path=ppt/slides/_rels/slide47.xml.rels><?xml version="1.0" encoding="UTF-8" standalone="yes"?>
<Relationships xmlns="http://schemas.openxmlformats.org/package/2006/relationships"><Relationship Id="rId6" Type="http://schemas.openxmlformats.org/officeDocument/2006/relationships/notesSlide" Target="../notesSlides/notesSlide34.xml"/><Relationship Id="rId5" Type="http://schemas.openxmlformats.org/officeDocument/2006/relationships/slideLayout" Target="../slideLayouts/slideLayout3.xml"/><Relationship Id="rId4" Type="http://schemas.openxmlformats.org/officeDocument/2006/relationships/image" Target="../media/image100.png"/><Relationship Id="rId3" Type="http://schemas.openxmlformats.org/officeDocument/2006/relationships/image" Target="../media/image99.png"/><Relationship Id="rId2" Type="http://schemas.openxmlformats.org/officeDocument/2006/relationships/image" Target="../media/image98.png"/><Relationship Id="rId1" Type="http://schemas.openxmlformats.org/officeDocument/2006/relationships/image" Target="../media/image97.png"/></Relationships>
</file>

<file path=ppt/slides/_rels/slide48.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04.png"/><Relationship Id="rId3" Type="http://schemas.openxmlformats.org/officeDocument/2006/relationships/image" Target="../media/image103.png"/><Relationship Id="rId2" Type="http://schemas.openxmlformats.org/officeDocument/2006/relationships/image" Target="../media/image102.png"/><Relationship Id="rId1" Type="http://schemas.openxmlformats.org/officeDocument/2006/relationships/image" Target="../media/image101.png"/></Relationships>
</file>

<file path=ppt/slides/_rels/slide49.xml.rels><?xml version="1.0" encoding="UTF-8" standalone="yes"?>
<Relationships xmlns="http://schemas.openxmlformats.org/package/2006/relationships"><Relationship Id="rId4" Type="http://schemas.openxmlformats.org/officeDocument/2006/relationships/notesSlide" Target="../notesSlides/notesSlide35.xml"/><Relationship Id="rId3" Type="http://schemas.openxmlformats.org/officeDocument/2006/relationships/slideLayout" Target="../slideLayouts/slideLayout3.xml"/><Relationship Id="rId2" Type="http://schemas.openxmlformats.org/officeDocument/2006/relationships/image" Target="../media/image106.png"/><Relationship Id="rId1" Type="http://schemas.openxmlformats.org/officeDocument/2006/relationships/image" Target="../media/image105.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3.xml"/><Relationship Id="rId2" Type="http://schemas.openxmlformats.org/officeDocument/2006/relationships/image" Target="../media/image12.png"/><Relationship Id="rId1" Type="http://schemas.openxmlformats.org/officeDocument/2006/relationships/image" Target="../media/image11.png"/></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3.xml"/><Relationship Id="rId1" Type="http://schemas.openxmlformats.org/officeDocument/2006/relationships/image" Target="../media/image107.png"/></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3.xml"/><Relationship Id="rId1" Type="http://schemas.openxmlformats.org/officeDocument/2006/relationships/image" Target="../media/image108.png"/></Relationships>
</file>

<file path=ppt/slides/_rels/slide52.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112.png"/><Relationship Id="rId3" Type="http://schemas.openxmlformats.org/officeDocument/2006/relationships/image" Target="../media/image111.png"/><Relationship Id="rId2" Type="http://schemas.openxmlformats.org/officeDocument/2006/relationships/image" Target="../media/image110.png"/><Relationship Id="rId1" Type="http://schemas.openxmlformats.org/officeDocument/2006/relationships/image" Target="../media/image109.png"/></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14.png"/><Relationship Id="rId1" Type="http://schemas.openxmlformats.org/officeDocument/2006/relationships/image" Target="../media/image113.png"/></Relationships>
</file>

<file path=ppt/slides/_rels/slide54.xml.rels><?xml version="1.0" encoding="UTF-8" standalone="yes"?>
<Relationships xmlns="http://schemas.openxmlformats.org/package/2006/relationships"><Relationship Id="rId4" Type="http://schemas.openxmlformats.org/officeDocument/2006/relationships/notesSlide" Target="../notesSlides/notesSlide38.xml"/><Relationship Id="rId3" Type="http://schemas.openxmlformats.org/officeDocument/2006/relationships/slideLayout" Target="../slideLayouts/slideLayout3.xml"/><Relationship Id="rId2" Type="http://schemas.openxmlformats.org/officeDocument/2006/relationships/image" Target="../media/image99.png"/><Relationship Id="rId1" Type="http://schemas.openxmlformats.org/officeDocument/2006/relationships/image" Target="../media/image115.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4" Type="http://schemas.openxmlformats.org/officeDocument/2006/relationships/notesSlide" Target="../notesSlides/notesSlide39.xml"/><Relationship Id="rId3" Type="http://schemas.openxmlformats.org/officeDocument/2006/relationships/slideLayout" Target="../slideLayouts/slideLayout2.xml"/><Relationship Id="rId2" Type="http://schemas.openxmlformats.org/officeDocument/2006/relationships/image" Target="../media/image24.png"/><Relationship Id="rId1" Type="http://schemas.openxmlformats.org/officeDocument/2006/relationships/image" Target="../media/image23.png"/></Relationships>
</file>

<file path=ppt/slides/_rels/slide58.xml.rels><?xml version="1.0" encoding="UTF-8" standalone="yes"?>
<Relationships xmlns="http://schemas.openxmlformats.org/package/2006/relationships"><Relationship Id="rId4" Type="http://schemas.openxmlformats.org/officeDocument/2006/relationships/notesSlide" Target="../notesSlides/notesSlide40.xml"/><Relationship Id="rId3" Type="http://schemas.openxmlformats.org/officeDocument/2006/relationships/slideLayout" Target="../slideLayouts/slideLayout3.xml"/><Relationship Id="rId2" Type="http://schemas.openxmlformats.org/officeDocument/2006/relationships/image" Target="../media/image26.jpeg"/><Relationship Id="rId1" Type="http://schemas.openxmlformats.org/officeDocument/2006/relationships/image" Target="../media/image25.jpeg"/></Relationships>
</file>

<file path=ppt/slides/_rels/slide59.xml.rels><?xml version="1.0" encoding="UTF-8" standalone="yes"?>
<Relationships xmlns="http://schemas.openxmlformats.org/package/2006/relationships"><Relationship Id="rId4" Type="http://schemas.openxmlformats.org/officeDocument/2006/relationships/notesSlide" Target="../notesSlides/notesSlide41.xml"/><Relationship Id="rId3" Type="http://schemas.openxmlformats.org/officeDocument/2006/relationships/slideLayout" Target="../slideLayouts/slideLayout3.xml"/><Relationship Id="rId2" Type="http://schemas.openxmlformats.org/officeDocument/2006/relationships/image" Target="../media/image25.jpeg"/><Relationship Id="rId1" Type="http://schemas.openxmlformats.org/officeDocument/2006/relationships/image" Target="../media/image11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4" Type="http://schemas.openxmlformats.org/officeDocument/2006/relationships/notesSlide" Target="../notesSlides/notesSlide42.xml"/><Relationship Id="rId3" Type="http://schemas.openxmlformats.org/officeDocument/2006/relationships/slideLayout" Target="../slideLayouts/slideLayout3.xml"/><Relationship Id="rId2" Type="http://schemas.openxmlformats.org/officeDocument/2006/relationships/image" Target="../media/image118.png"/><Relationship Id="rId1" Type="http://schemas.openxmlformats.org/officeDocument/2006/relationships/image" Target="../media/image117.png"/></Relationships>
</file>

<file path=ppt/slides/_rels/slide62.xml.rels><?xml version="1.0" encoding="UTF-8" standalone="yes"?>
<Relationships xmlns="http://schemas.openxmlformats.org/package/2006/relationships"><Relationship Id="rId8" Type="http://schemas.openxmlformats.org/officeDocument/2006/relationships/notesSlide" Target="../notesSlides/notesSlide43.xml"/><Relationship Id="rId7" Type="http://schemas.openxmlformats.org/officeDocument/2006/relationships/slideLayout" Target="../slideLayouts/slideLayout3.xml"/><Relationship Id="rId6" Type="http://schemas.openxmlformats.org/officeDocument/2006/relationships/image" Target="../media/image123.png"/><Relationship Id="rId5" Type="http://schemas.openxmlformats.org/officeDocument/2006/relationships/image" Target="../media/image122.png"/><Relationship Id="rId4" Type="http://schemas.openxmlformats.org/officeDocument/2006/relationships/image" Target="../media/image121.png"/><Relationship Id="rId3" Type="http://schemas.openxmlformats.org/officeDocument/2006/relationships/image" Target="../media/image120.png"/><Relationship Id="rId2" Type="http://schemas.openxmlformats.org/officeDocument/2006/relationships/image" Target="../media/image119.png"/><Relationship Id="rId1" Type="http://schemas.openxmlformats.org/officeDocument/2006/relationships/image" Target="../media/image118.png"/></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3.xml"/><Relationship Id="rId1" Type="http://schemas.openxmlformats.org/officeDocument/2006/relationships/image" Target="../media/image124.png"/></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3.xml"/><Relationship Id="rId1" Type="http://schemas.openxmlformats.org/officeDocument/2006/relationships/image" Target="../media/image125.png"/></Relationships>
</file>

<file path=ppt/slides/_rels/slide65.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3.xml"/><Relationship Id="rId1" Type="http://schemas.openxmlformats.org/officeDocument/2006/relationships/image" Target="../media/image126.png"/></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3.xml"/><Relationship Id="rId1" Type="http://schemas.openxmlformats.org/officeDocument/2006/relationships/image" Target="../media/image127.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5" Type="http://schemas.openxmlformats.org/officeDocument/2006/relationships/notesSlide" Target="../notesSlides/notesSlide48.xml"/><Relationship Id="rId4" Type="http://schemas.openxmlformats.org/officeDocument/2006/relationships/slideLayout" Target="../slideLayouts/slideLayout3.xml"/><Relationship Id="rId3" Type="http://schemas.openxmlformats.org/officeDocument/2006/relationships/image" Target="../media/image130.png"/><Relationship Id="rId2" Type="http://schemas.openxmlformats.org/officeDocument/2006/relationships/image" Target="../media/image129.png"/><Relationship Id="rId1" Type="http://schemas.openxmlformats.org/officeDocument/2006/relationships/image" Target="../media/image128.png"/></Relationships>
</file>

<file path=ppt/slides/_rels/slide7.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6.png"/><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image" Target="../media/image13.jpeg"/></Relationships>
</file>

<file path=ppt/slides/_rels/slide70.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3.xml"/><Relationship Id="rId1" Type="http://schemas.openxmlformats.org/officeDocument/2006/relationships/image" Target="../media/image131.png"/></Relationships>
</file>

<file path=ppt/slides/_rels/slide71.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3.xml"/><Relationship Id="rId1" Type="http://schemas.openxmlformats.org/officeDocument/2006/relationships/image" Target="../media/image132.png"/></Relationships>
</file>

<file path=ppt/slides/_rels/slide72.xml.rels><?xml version="1.0" encoding="UTF-8" standalone="yes"?>
<Relationships xmlns="http://schemas.openxmlformats.org/package/2006/relationships"><Relationship Id="rId5" Type="http://schemas.openxmlformats.org/officeDocument/2006/relationships/notesSlide" Target="../notesSlides/notesSlide51.xml"/><Relationship Id="rId4" Type="http://schemas.openxmlformats.org/officeDocument/2006/relationships/slideLayout" Target="../slideLayouts/slideLayout3.xml"/><Relationship Id="rId3" Type="http://schemas.openxmlformats.org/officeDocument/2006/relationships/image" Target="../media/image135.png"/><Relationship Id="rId2" Type="http://schemas.openxmlformats.org/officeDocument/2006/relationships/image" Target="../media/image134.png"/><Relationship Id="rId1" Type="http://schemas.openxmlformats.org/officeDocument/2006/relationships/image" Target="../media/image133.png"/></Relationships>
</file>

<file path=ppt/slides/_rels/slide73.xml.rels><?xml version="1.0" encoding="UTF-8" standalone="yes"?>
<Relationships xmlns="http://schemas.openxmlformats.org/package/2006/relationships"><Relationship Id="rId5" Type="http://schemas.openxmlformats.org/officeDocument/2006/relationships/notesSlide" Target="../notesSlides/notesSlide52.xml"/><Relationship Id="rId4" Type="http://schemas.openxmlformats.org/officeDocument/2006/relationships/slideLayout" Target="../slideLayouts/slideLayout3.xml"/><Relationship Id="rId3" Type="http://schemas.openxmlformats.org/officeDocument/2006/relationships/image" Target="../media/image137.png"/><Relationship Id="rId2" Type="http://schemas.openxmlformats.org/officeDocument/2006/relationships/image" Target="../media/image15.jpeg"/><Relationship Id="rId1" Type="http://schemas.openxmlformats.org/officeDocument/2006/relationships/image" Target="../media/image136.png"/></Relationships>
</file>

<file path=ppt/slides/_rels/slide74.xml.rels><?xml version="1.0" encoding="UTF-8" standalone="yes"?>
<Relationships xmlns="http://schemas.openxmlformats.org/package/2006/relationships"><Relationship Id="rId5" Type="http://schemas.openxmlformats.org/officeDocument/2006/relationships/notesSlide" Target="../notesSlides/notesSlide53.xml"/><Relationship Id="rId4" Type="http://schemas.openxmlformats.org/officeDocument/2006/relationships/slideLayout" Target="../slideLayouts/slideLayout3.xml"/><Relationship Id="rId3" Type="http://schemas.openxmlformats.org/officeDocument/2006/relationships/image" Target="../media/image140.png"/><Relationship Id="rId2" Type="http://schemas.openxmlformats.org/officeDocument/2006/relationships/image" Target="../media/image139.png"/><Relationship Id="rId1" Type="http://schemas.openxmlformats.org/officeDocument/2006/relationships/image" Target="../media/image138.png"/></Relationships>
</file>

<file path=ppt/slides/_rels/slide75.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3.xml"/><Relationship Id="rId1" Type="http://schemas.openxmlformats.org/officeDocument/2006/relationships/image" Target="../media/image141.png"/></Relationships>
</file>

<file path=ppt/slides/_rels/slide76.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3.xml"/><Relationship Id="rId1" Type="http://schemas.openxmlformats.org/officeDocument/2006/relationships/image" Target="../media/image142.png"/></Relationships>
</file>

<file path=ppt/slides/_rels/slide77.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3.xml"/><Relationship Id="rId1" Type="http://schemas.openxmlformats.org/officeDocument/2006/relationships/image" Target="../media/image143.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image" Target="../media/image18.png"/></Relationships>
</file>

<file path=ppt/slides/_rels/slide80.xml.rels><?xml version="1.0" encoding="UTF-8" standalone="yes"?>
<Relationships xmlns="http://schemas.openxmlformats.org/package/2006/relationships"><Relationship Id="rId5" Type="http://schemas.openxmlformats.org/officeDocument/2006/relationships/notesSlide" Target="../notesSlides/notesSlide57.xml"/><Relationship Id="rId4" Type="http://schemas.openxmlformats.org/officeDocument/2006/relationships/slideLayout" Target="../slideLayouts/slideLayout3.xml"/><Relationship Id="rId3" Type="http://schemas.openxmlformats.org/officeDocument/2006/relationships/image" Target="../media/image146.png"/><Relationship Id="rId2" Type="http://schemas.openxmlformats.org/officeDocument/2006/relationships/image" Target="../media/image145.png"/><Relationship Id="rId1" Type="http://schemas.openxmlformats.org/officeDocument/2006/relationships/image" Target="../media/image144.png"/></Relationships>
</file>

<file path=ppt/slides/_rels/slide81.xml.rels><?xml version="1.0" encoding="UTF-8" standalone="yes"?>
<Relationships xmlns="http://schemas.openxmlformats.org/package/2006/relationships"><Relationship Id="rId8" Type="http://schemas.openxmlformats.org/officeDocument/2006/relationships/notesSlide" Target="../notesSlides/notesSlide58.xml"/><Relationship Id="rId7" Type="http://schemas.openxmlformats.org/officeDocument/2006/relationships/slideLayout" Target="../slideLayouts/slideLayout3.xml"/><Relationship Id="rId6" Type="http://schemas.openxmlformats.org/officeDocument/2006/relationships/image" Target="../media/image151.png"/><Relationship Id="rId5" Type="http://schemas.openxmlformats.org/officeDocument/2006/relationships/image" Target="../media/image145.png"/><Relationship Id="rId4" Type="http://schemas.openxmlformats.org/officeDocument/2006/relationships/image" Target="../media/image150.png"/><Relationship Id="rId3" Type="http://schemas.openxmlformats.org/officeDocument/2006/relationships/image" Target="../media/image149.png"/><Relationship Id="rId2" Type="http://schemas.openxmlformats.org/officeDocument/2006/relationships/image" Target="../media/image148.png"/><Relationship Id="rId1" Type="http://schemas.openxmlformats.org/officeDocument/2006/relationships/image" Target="../media/image147.png"/></Relationships>
</file>

<file path=ppt/slides/_rels/slide82.xml.rels><?xml version="1.0" encoding="UTF-8" standalone="yes"?>
<Relationships xmlns="http://schemas.openxmlformats.org/package/2006/relationships"><Relationship Id="rId6" Type="http://schemas.openxmlformats.org/officeDocument/2006/relationships/notesSlide" Target="../notesSlides/notesSlide59.xml"/><Relationship Id="rId5" Type="http://schemas.openxmlformats.org/officeDocument/2006/relationships/slideLayout" Target="../slideLayouts/slideLayout3.xml"/><Relationship Id="rId4" Type="http://schemas.openxmlformats.org/officeDocument/2006/relationships/image" Target="../media/image155.png"/><Relationship Id="rId3" Type="http://schemas.openxmlformats.org/officeDocument/2006/relationships/image" Target="../media/image154.png"/><Relationship Id="rId2" Type="http://schemas.openxmlformats.org/officeDocument/2006/relationships/image" Target="../media/image153.png"/><Relationship Id="rId1" Type="http://schemas.openxmlformats.org/officeDocument/2006/relationships/image" Target="../media/image152.png"/></Relationships>
</file>

<file path=ppt/slides/_rels/slide83.xml.rels><?xml version="1.0" encoding="UTF-8" standalone="yes"?>
<Relationships xmlns="http://schemas.openxmlformats.org/package/2006/relationships"><Relationship Id="rId5" Type="http://schemas.openxmlformats.org/officeDocument/2006/relationships/notesSlide" Target="../notesSlides/notesSlide60.xml"/><Relationship Id="rId4" Type="http://schemas.openxmlformats.org/officeDocument/2006/relationships/slideLayout" Target="../slideLayouts/slideLayout3.xml"/><Relationship Id="rId3" Type="http://schemas.openxmlformats.org/officeDocument/2006/relationships/image" Target="../media/image158.png"/><Relationship Id="rId2" Type="http://schemas.openxmlformats.org/officeDocument/2006/relationships/image" Target="../media/image157.png"/><Relationship Id="rId1" Type="http://schemas.openxmlformats.org/officeDocument/2006/relationships/image" Target="../media/image156.png"/></Relationships>
</file>

<file path=ppt/slides/_rels/slide84.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3.xml"/><Relationship Id="rId1" Type="http://schemas.openxmlformats.org/officeDocument/2006/relationships/image" Target="../media/image108.png"/></Relationships>
</file>

<file path=ppt/slides/_rels/slide85.xml.rels><?xml version="1.0" encoding="UTF-8" standalone="yes"?>
<Relationships xmlns="http://schemas.openxmlformats.org/package/2006/relationships"><Relationship Id="rId4" Type="http://schemas.openxmlformats.org/officeDocument/2006/relationships/notesSlide" Target="../notesSlides/notesSlide62.xml"/><Relationship Id="rId3" Type="http://schemas.openxmlformats.org/officeDocument/2006/relationships/slideLayout" Target="../slideLayouts/slideLayout3.xml"/><Relationship Id="rId2" Type="http://schemas.openxmlformats.org/officeDocument/2006/relationships/image" Target="../media/image160.png"/><Relationship Id="rId1" Type="http://schemas.openxmlformats.org/officeDocument/2006/relationships/image" Target="../media/image159.png"/></Relationships>
</file>

<file path=ppt/slides/_rels/slide86.xml.rels><?xml version="1.0" encoding="UTF-8" standalone="yes"?>
<Relationships xmlns="http://schemas.openxmlformats.org/package/2006/relationships"><Relationship Id="rId4" Type="http://schemas.openxmlformats.org/officeDocument/2006/relationships/notesSlide" Target="../notesSlides/notesSlide63.xml"/><Relationship Id="rId3" Type="http://schemas.openxmlformats.org/officeDocument/2006/relationships/slideLayout" Target="../slideLayouts/slideLayout3.xml"/><Relationship Id="rId2" Type="http://schemas.openxmlformats.org/officeDocument/2006/relationships/image" Target="../media/image162.png"/><Relationship Id="rId1" Type="http://schemas.openxmlformats.org/officeDocument/2006/relationships/image" Target="../media/image161.png"/></Relationships>
</file>

<file path=ppt/slides/_rels/slide8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63.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5" Type="http://schemas.openxmlformats.org/officeDocument/2006/relationships/notesSlide" Target="../notesSlides/notesSlide64.xml"/><Relationship Id="rId4" Type="http://schemas.openxmlformats.org/officeDocument/2006/relationships/slideLayout" Target="../slideLayouts/slideLayout3.xml"/><Relationship Id="rId3" Type="http://schemas.openxmlformats.org/officeDocument/2006/relationships/image" Target="../media/image166.png"/><Relationship Id="rId2" Type="http://schemas.openxmlformats.org/officeDocument/2006/relationships/image" Target="../media/image165.png"/><Relationship Id="rId1" Type="http://schemas.openxmlformats.org/officeDocument/2006/relationships/image" Target="../media/image164.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image" Target="../media/image19.jpeg"/></Relationships>
</file>

<file path=ppt/slides/_rels/slide90.xml.rels><?xml version="1.0" encoding="UTF-8" standalone="yes"?>
<Relationships xmlns="http://schemas.openxmlformats.org/package/2006/relationships"><Relationship Id="rId4" Type="http://schemas.openxmlformats.org/officeDocument/2006/relationships/notesSlide" Target="../notesSlides/notesSlide65.xml"/><Relationship Id="rId3" Type="http://schemas.openxmlformats.org/officeDocument/2006/relationships/slideLayout" Target="../slideLayouts/slideLayout3.xml"/><Relationship Id="rId2" Type="http://schemas.openxmlformats.org/officeDocument/2006/relationships/image" Target="../media/image168.png"/><Relationship Id="rId1" Type="http://schemas.openxmlformats.org/officeDocument/2006/relationships/image" Target="../media/image167.png"/></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8" Type="http://schemas.openxmlformats.org/officeDocument/2006/relationships/notesSlide" Target="../notesSlides/notesSlide67.xml"/><Relationship Id="rId7" Type="http://schemas.openxmlformats.org/officeDocument/2006/relationships/slideLayout" Target="../slideLayouts/slideLayout3.xml"/><Relationship Id="rId6" Type="http://schemas.openxmlformats.org/officeDocument/2006/relationships/image" Target="../media/image175.png"/><Relationship Id="rId5" Type="http://schemas.openxmlformats.org/officeDocument/2006/relationships/image" Target="../media/image174.png"/><Relationship Id="rId4" Type="http://schemas.openxmlformats.org/officeDocument/2006/relationships/image" Target="../media/image173.png"/><Relationship Id="rId3" Type="http://schemas.openxmlformats.org/officeDocument/2006/relationships/image" Target="../media/image172.png"/><Relationship Id="rId2" Type="http://schemas.openxmlformats.org/officeDocument/2006/relationships/image" Target="../media/image171.png"/><Relationship Id="rId1" Type="http://schemas.openxmlformats.org/officeDocument/2006/relationships/image" Target="../media/image170.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4" Type="http://schemas.openxmlformats.org/officeDocument/2006/relationships/notesSlide" Target="../notesSlides/notesSlide68.xml"/><Relationship Id="rId3" Type="http://schemas.openxmlformats.org/officeDocument/2006/relationships/slideLayout" Target="../slideLayouts/slideLayout2.xml"/><Relationship Id="rId2" Type="http://schemas.openxmlformats.org/officeDocument/2006/relationships/image" Target="../media/image24.png"/><Relationship Id="rId1" Type="http://schemas.openxmlformats.org/officeDocument/2006/relationships/image" Target="../media/image23.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4" Type="http://schemas.openxmlformats.org/officeDocument/2006/relationships/notesSlide" Target="../notesSlides/notesSlide69.xml"/><Relationship Id="rId3" Type="http://schemas.openxmlformats.org/officeDocument/2006/relationships/slideLayout" Target="../slideLayouts/slideLayout3.xml"/><Relationship Id="rId2" Type="http://schemas.openxmlformats.org/officeDocument/2006/relationships/image" Target="../media/image177.png"/><Relationship Id="rId1" Type="http://schemas.openxmlformats.org/officeDocument/2006/relationships/image" Target="../media/image176.png"/></Relationships>
</file>

<file path=ppt/slides/_rels/slide98.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3.xml"/><Relationship Id="rId1" Type="http://schemas.openxmlformats.org/officeDocument/2006/relationships/image" Target="../media/image178.pn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4"/>
          <p:cNvSpPr>
            <a:spLocks noGrp="1" noChangeArrowheads="1"/>
          </p:cNvSpPr>
          <p:nvPr>
            <p:ph type="ctrTitle"/>
          </p:nvPr>
        </p:nvSpPr>
        <p:spPr bwMode="auto">
          <a:xfrm>
            <a:off x="914400" y="3429000"/>
            <a:ext cx="10363200" cy="2448341"/>
          </a:xfrm>
        </p:spPr>
        <p:txBody>
          <a:bodyPr wrap="square" numCol="1" anchor="t" anchorCtr="0" compatLnSpc="1">
            <a:normAutofit/>
          </a:bodyPr>
          <a:lstStyle/>
          <a:p>
            <a:pPr>
              <a:lnSpc>
                <a:spcPct val="150000"/>
              </a:lnSpc>
            </a:pPr>
            <a:r>
              <a:rPr lang="zh-CN" altLang="en-US" sz="5400" dirty="0">
                <a:effectLst/>
              </a:rPr>
              <a:t>人工智能安全</a:t>
            </a:r>
            <a:r>
              <a:rPr lang="en-US" altLang="zh-CN" sz="5400" dirty="0">
                <a:effectLst/>
              </a:rPr>
              <a:t>-</a:t>
            </a:r>
            <a:r>
              <a:rPr lang="zh-CN" altLang="en-US" sz="5400" dirty="0">
                <a:effectLst/>
              </a:rPr>
              <a:t>对抗样本</a:t>
            </a:r>
            <a:br>
              <a:rPr lang="en-US" altLang="zh-CN" sz="5400" dirty="0">
                <a:effectLst/>
              </a:rPr>
            </a:br>
            <a:r>
              <a:rPr lang="zh-CN" altLang="en-US" sz="3200" dirty="0">
                <a:effectLst/>
              </a:rPr>
              <a:t>复旦大学计算机学院 钱振兴</a:t>
            </a:r>
            <a:endParaRPr lang="zh-CN" altLang="en-US" sz="3200" dirty="0">
              <a:effectLst/>
            </a:endParaRPr>
          </a:p>
        </p:txBody>
      </p:sp>
    </p:spTree>
  </p:cSld>
  <p:clrMapOvr>
    <a:masterClrMapping/>
  </p:clrMapOvr>
  <p:transition advTm="6537"/>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技术分类</a:t>
            </a:r>
            <a:endParaRPr lang="zh-CN" altLang="en-US" dirty="0"/>
          </a:p>
        </p:txBody>
      </p:sp>
      <p:grpSp>
        <p:nvGrpSpPr>
          <p:cNvPr id="14" name="组合 13"/>
          <p:cNvGrpSpPr/>
          <p:nvPr/>
        </p:nvGrpSpPr>
        <p:grpSpPr>
          <a:xfrm>
            <a:off x="1909219" y="1412720"/>
            <a:ext cx="8373562" cy="4457180"/>
            <a:chOff x="1897546" y="1757684"/>
            <a:chExt cx="8373562" cy="4457180"/>
          </a:xfrm>
        </p:grpSpPr>
        <p:sp>
          <p:nvSpPr>
            <p:cNvPr id="9" name="任意多边形: 形状 8"/>
            <p:cNvSpPr/>
            <p:nvPr/>
          </p:nvSpPr>
          <p:spPr bwMode="auto">
            <a:xfrm>
              <a:off x="2999570" y="2708900"/>
              <a:ext cx="1671520" cy="1117100"/>
            </a:xfrm>
            <a:custGeom>
              <a:avLst/>
              <a:gdLst>
                <a:gd name="connsiteX0" fmla="*/ 0 w 1691640"/>
                <a:gd name="connsiteY0" fmla="*/ 1127760 h 1127760"/>
                <a:gd name="connsiteX1" fmla="*/ 906780 w 1691640"/>
                <a:gd name="connsiteY1" fmla="*/ 281940 h 1127760"/>
                <a:gd name="connsiteX2" fmla="*/ 1691640 w 1691640"/>
                <a:gd name="connsiteY2" fmla="*/ 0 h 1127760"/>
              </a:gdLst>
              <a:ahLst/>
              <a:cxnLst>
                <a:cxn ang="0">
                  <a:pos x="connsiteX0" y="connsiteY0"/>
                </a:cxn>
                <a:cxn ang="0">
                  <a:pos x="connsiteX1" y="connsiteY1"/>
                </a:cxn>
                <a:cxn ang="0">
                  <a:pos x="connsiteX2" y="connsiteY2"/>
                </a:cxn>
              </a:cxnLst>
              <a:rect l="l" t="t" r="r" b="b"/>
              <a:pathLst>
                <a:path w="1691640" h="1127760">
                  <a:moveTo>
                    <a:pt x="0" y="1127760"/>
                  </a:moveTo>
                  <a:cubicBezTo>
                    <a:pt x="312420" y="798830"/>
                    <a:pt x="624840" y="469900"/>
                    <a:pt x="906780" y="281940"/>
                  </a:cubicBezTo>
                  <a:cubicBezTo>
                    <a:pt x="1188720" y="93980"/>
                    <a:pt x="1550670" y="39370"/>
                    <a:pt x="1691640" y="0"/>
                  </a:cubicBezTo>
                </a:path>
              </a:pathLst>
            </a:custGeom>
            <a:noFill/>
            <a:ln w="2857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400" b="0" i="0" u="none" strike="noStrike" cap="none" normalizeH="0" baseline="0">
                <a:ln>
                  <a:noFill/>
                </a:ln>
                <a:solidFill>
                  <a:schemeClr val="tx1"/>
                </a:solidFill>
                <a:effectLst/>
                <a:latin typeface="楷体_GB2312" pitchFamily="49" charset="-122"/>
                <a:ea typeface="楷体_GB2312" pitchFamily="49" charset="-122"/>
              </a:endParaRPr>
            </a:p>
          </p:txBody>
        </p:sp>
        <p:grpSp>
          <p:nvGrpSpPr>
            <p:cNvPr id="16" name="组合 15"/>
            <p:cNvGrpSpPr/>
            <p:nvPr/>
          </p:nvGrpSpPr>
          <p:grpSpPr>
            <a:xfrm>
              <a:off x="4690173" y="2407817"/>
              <a:ext cx="914400" cy="602165"/>
              <a:chOff x="4386460" y="1938807"/>
              <a:chExt cx="914400" cy="602165"/>
            </a:xfrm>
          </p:grpSpPr>
          <p:sp>
            <p:nvSpPr>
              <p:cNvPr id="12" name="矩形: 圆角 11"/>
              <p:cNvSpPr/>
              <p:nvPr/>
            </p:nvSpPr>
            <p:spPr bwMode="auto">
              <a:xfrm>
                <a:off x="4386460" y="1938807"/>
                <a:ext cx="914400" cy="602165"/>
              </a:xfrm>
              <a:prstGeom prst="roundRect">
                <a:avLst/>
              </a:prstGeom>
              <a:solidFill>
                <a:srgbClr val="FFFFFF"/>
              </a:solidFill>
              <a:ln w="19050"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400" b="0" i="0" u="none" strike="noStrike" cap="none" normalizeH="0" baseline="0" dirty="0">
                  <a:ln>
                    <a:noFill/>
                  </a:ln>
                  <a:solidFill>
                    <a:schemeClr val="tx1"/>
                  </a:solidFill>
                  <a:effectLst/>
                  <a:latin typeface="楷体_GB2312" pitchFamily="49" charset="-122"/>
                  <a:ea typeface="楷体_GB2312" pitchFamily="49" charset="-122"/>
                </a:endParaRPr>
              </a:p>
            </p:txBody>
          </p:sp>
          <p:sp>
            <p:nvSpPr>
              <p:cNvPr id="13" name="文本框 12"/>
              <p:cNvSpPr txBox="1"/>
              <p:nvPr/>
            </p:nvSpPr>
            <p:spPr>
              <a:xfrm>
                <a:off x="4546142" y="2070612"/>
                <a:ext cx="646331" cy="369332"/>
              </a:xfrm>
              <a:prstGeom prst="rect">
                <a:avLst/>
              </a:prstGeom>
              <a:noFill/>
            </p:spPr>
            <p:txBody>
              <a:bodyPr wrap="none" rtlCol="0">
                <a:spAutoFit/>
              </a:bodyPr>
              <a:lstStyle/>
              <a:p>
                <a:r>
                  <a:rPr lang="zh-CN" altLang="en-US" sz="1800" dirty="0"/>
                  <a:t>攻击</a:t>
                </a:r>
                <a:endParaRPr lang="zh-CN" altLang="en-US" sz="1800" dirty="0"/>
              </a:p>
            </p:txBody>
          </p:sp>
        </p:grpSp>
        <p:sp>
          <p:nvSpPr>
            <p:cNvPr id="15" name="任意多边形: 形状 14"/>
            <p:cNvSpPr/>
            <p:nvPr/>
          </p:nvSpPr>
          <p:spPr bwMode="auto">
            <a:xfrm>
              <a:off x="2935456" y="4311450"/>
              <a:ext cx="2186940" cy="952500"/>
            </a:xfrm>
            <a:custGeom>
              <a:avLst/>
              <a:gdLst>
                <a:gd name="connsiteX0" fmla="*/ 0 w 2186940"/>
                <a:gd name="connsiteY0" fmla="*/ 0 h 952500"/>
                <a:gd name="connsiteX1" fmla="*/ 441960 w 2186940"/>
                <a:gd name="connsiteY1" fmla="*/ 495300 h 952500"/>
                <a:gd name="connsiteX2" fmla="*/ 1531620 w 2186940"/>
                <a:gd name="connsiteY2" fmla="*/ 876300 h 952500"/>
                <a:gd name="connsiteX3" fmla="*/ 2186940 w 2186940"/>
                <a:gd name="connsiteY3" fmla="*/ 952500 h 952500"/>
              </a:gdLst>
              <a:ahLst/>
              <a:cxnLst>
                <a:cxn ang="0">
                  <a:pos x="connsiteX0" y="connsiteY0"/>
                </a:cxn>
                <a:cxn ang="0">
                  <a:pos x="connsiteX1" y="connsiteY1"/>
                </a:cxn>
                <a:cxn ang="0">
                  <a:pos x="connsiteX2" y="connsiteY2"/>
                </a:cxn>
                <a:cxn ang="0">
                  <a:pos x="connsiteX3" y="connsiteY3"/>
                </a:cxn>
              </a:cxnLst>
              <a:rect l="l" t="t" r="r" b="b"/>
              <a:pathLst>
                <a:path w="2186940" h="952500">
                  <a:moveTo>
                    <a:pt x="0" y="0"/>
                  </a:moveTo>
                  <a:cubicBezTo>
                    <a:pt x="93345" y="174625"/>
                    <a:pt x="186690" y="349250"/>
                    <a:pt x="441960" y="495300"/>
                  </a:cubicBezTo>
                  <a:cubicBezTo>
                    <a:pt x="697230" y="641350"/>
                    <a:pt x="1240790" y="800100"/>
                    <a:pt x="1531620" y="876300"/>
                  </a:cubicBezTo>
                  <a:cubicBezTo>
                    <a:pt x="1822450" y="952500"/>
                    <a:pt x="2047240" y="951230"/>
                    <a:pt x="2186940" y="952500"/>
                  </a:cubicBezTo>
                </a:path>
              </a:pathLst>
            </a:custGeom>
            <a:noFill/>
            <a:ln w="2857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400" b="0" i="0" u="none" strike="noStrike" cap="none" normalizeH="0" baseline="0">
                <a:ln>
                  <a:noFill/>
                </a:ln>
                <a:solidFill>
                  <a:schemeClr val="tx1"/>
                </a:solidFill>
                <a:effectLst/>
                <a:latin typeface="楷体_GB2312" pitchFamily="49" charset="-122"/>
                <a:ea typeface="楷体_GB2312" pitchFamily="49" charset="-122"/>
              </a:endParaRPr>
            </a:p>
          </p:txBody>
        </p:sp>
        <p:sp>
          <p:nvSpPr>
            <p:cNvPr id="6" name="矩形: 圆角 5"/>
            <p:cNvSpPr/>
            <p:nvPr/>
          </p:nvSpPr>
          <p:spPr bwMode="auto">
            <a:xfrm>
              <a:off x="1897546" y="3717440"/>
              <a:ext cx="1830831" cy="792110"/>
            </a:xfrm>
            <a:prstGeom prst="roundRect">
              <a:avLst/>
            </a:prstGeom>
            <a:solidFill>
              <a:srgbClr val="55C18D"/>
            </a:solidFill>
            <a:ln w="28575" cap="flat" cmpd="sng" algn="ctr">
              <a:solidFill>
                <a:schemeClr val="bg1"/>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50000"/>
                </a:lnSpc>
                <a:spcBef>
                  <a:spcPct val="50000"/>
                </a:spcBef>
                <a:spcAft>
                  <a:spcPct val="0"/>
                </a:spcAft>
                <a:buClrTx/>
                <a:buSzTx/>
                <a:buFontTx/>
                <a:buNone/>
              </a:pPr>
              <a:r>
                <a:rPr kumimoji="0" lang="zh-CN" altLang="en-US" sz="2800" b="0" i="0" u="none" strike="noStrike" cap="none" normalizeH="0" baseline="0" dirty="0">
                  <a:ln>
                    <a:noFill/>
                  </a:ln>
                  <a:solidFill>
                    <a:srgbClr val="FFFFFF"/>
                  </a:solidFill>
                  <a:effectLst/>
                  <a:latin typeface="华文新魏" panose="02010800040101010101" pitchFamily="2" charset="-122"/>
                  <a:ea typeface="华文新魏" panose="02010800040101010101" pitchFamily="2" charset="-122"/>
                </a:rPr>
                <a:t>对抗样本</a:t>
              </a:r>
              <a:endParaRPr kumimoji="0" lang="zh-CN" altLang="en-US" sz="2800" b="0" i="0" u="none" strike="noStrike" cap="none" normalizeH="0" baseline="0" dirty="0">
                <a:ln>
                  <a:noFill/>
                </a:ln>
                <a:solidFill>
                  <a:srgbClr val="FFFFFF"/>
                </a:solidFill>
                <a:effectLst/>
                <a:latin typeface="华文新魏" panose="02010800040101010101" pitchFamily="2" charset="-122"/>
                <a:ea typeface="华文新魏" panose="02010800040101010101" pitchFamily="2" charset="-122"/>
              </a:endParaRPr>
            </a:p>
          </p:txBody>
        </p:sp>
        <p:grpSp>
          <p:nvGrpSpPr>
            <p:cNvPr id="17" name="组合 16"/>
            <p:cNvGrpSpPr/>
            <p:nvPr/>
          </p:nvGrpSpPr>
          <p:grpSpPr>
            <a:xfrm>
              <a:off x="4704057" y="4958693"/>
              <a:ext cx="914400" cy="602165"/>
              <a:chOff x="4386460" y="1938807"/>
              <a:chExt cx="914400" cy="602165"/>
            </a:xfrm>
          </p:grpSpPr>
          <p:sp>
            <p:nvSpPr>
              <p:cNvPr id="18" name="矩形: 圆角 17"/>
              <p:cNvSpPr/>
              <p:nvPr/>
            </p:nvSpPr>
            <p:spPr bwMode="auto">
              <a:xfrm>
                <a:off x="4386460" y="1938807"/>
                <a:ext cx="914400" cy="602165"/>
              </a:xfrm>
              <a:prstGeom prst="roundRect">
                <a:avLst/>
              </a:prstGeom>
              <a:solidFill>
                <a:srgbClr val="FFFFFF"/>
              </a:solidFill>
              <a:ln w="19050"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400" b="0" i="0" u="none" strike="noStrike" cap="none" normalizeH="0" baseline="0" dirty="0">
                  <a:ln>
                    <a:noFill/>
                  </a:ln>
                  <a:solidFill>
                    <a:schemeClr val="tx1"/>
                  </a:solidFill>
                  <a:effectLst/>
                  <a:latin typeface="楷体_GB2312" pitchFamily="49" charset="-122"/>
                  <a:ea typeface="楷体_GB2312" pitchFamily="49" charset="-122"/>
                </a:endParaRPr>
              </a:p>
            </p:txBody>
          </p:sp>
          <p:sp>
            <p:nvSpPr>
              <p:cNvPr id="19" name="文本框 18"/>
              <p:cNvSpPr txBox="1"/>
              <p:nvPr/>
            </p:nvSpPr>
            <p:spPr>
              <a:xfrm>
                <a:off x="4546142" y="2070612"/>
                <a:ext cx="646331" cy="369332"/>
              </a:xfrm>
              <a:prstGeom prst="rect">
                <a:avLst/>
              </a:prstGeom>
              <a:noFill/>
            </p:spPr>
            <p:txBody>
              <a:bodyPr wrap="none" rtlCol="0">
                <a:spAutoFit/>
              </a:bodyPr>
              <a:lstStyle/>
              <a:p>
                <a:r>
                  <a:rPr lang="zh-CN" altLang="en-US" sz="1800" dirty="0"/>
                  <a:t>防御</a:t>
                </a:r>
                <a:endParaRPr lang="zh-CN" altLang="en-US" sz="1800" dirty="0"/>
              </a:p>
            </p:txBody>
          </p:sp>
        </p:grpSp>
        <p:cxnSp>
          <p:nvCxnSpPr>
            <p:cNvPr id="21" name="直接连接符 20"/>
            <p:cNvCxnSpPr>
              <a:stCxn id="12" idx="3"/>
            </p:cNvCxnSpPr>
            <p:nvPr/>
          </p:nvCxnSpPr>
          <p:spPr bwMode="auto">
            <a:xfrm flipV="1">
              <a:off x="5604573" y="2708899"/>
              <a:ext cx="541563" cy="1"/>
            </a:xfrm>
            <a:prstGeom prst="line">
              <a:avLst/>
            </a:prstGeom>
            <a:solidFill>
              <a:schemeClr val="accent1"/>
            </a:solidFill>
            <a:ln w="28575" cap="flat" cmpd="sng" algn="ctr">
              <a:solidFill>
                <a:schemeClr val="tx1"/>
              </a:solidFill>
              <a:prstDash val="solid"/>
              <a:round/>
              <a:headEnd type="none" w="med" len="med"/>
              <a:tailEnd type="none" w="med" len="med"/>
            </a:ln>
          </p:spPr>
        </p:cxnSp>
        <p:cxnSp>
          <p:nvCxnSpPr>
            <p:cNvPr id="24" name="直接连接符 23"/>
            <p:cNvCxnSpPr/>
            <p:nvPr/>
          </p:nvCxnSpPr>
          <p:spPr bwMode="auto">
            <a:xfrm flipV="1">
              <a:off x="5627616" y="5259774"/>
              <a:ext cx="541563" cy="1"/>
            </a:xfrm>
            <a:prstGeom prst="line">
              <a:avLst/>
            </a:prstGeom>
            <a:solidFill>
              <a:schemeClr val="accent1"/>
            </a:solidFill>
            <a:ln w="28575" cap="flat" cmpd="sng" algn="ctr">
              <a:solidFill>
                <a:schemeClr val="tx1"/>
              </a:solidFill>
              <a:prstDash val="solid"/>
              <a:round/>
              <a:headEnd type="none" w="med" len="med"/>
              <a:tailEnd type="none" w="med" len="med"/>
            </a:ln>
          </p:spPr>
        </p:cxnSp>
        <p:sp>
          <p:nvSpPr>
            <p:cNvPr id="32" name="矩形: 圆角 31"/>
            <p:cNvSpPr/>
            <p:nvPr/>
          </p:nvSpPr>
          <p:spPr bwMode="auto">
            <a:xfrm>
              <a:off x="6126591" y="2407817"/>
              <a:ext cx="1894766" cy="965052"/>
            </a:xfrm>
            <a:prstGeom prst="roundRect">
              <a:avLst>
                <a:gd name="adj" fmla="val 8231"/>
              </a:avLst>
            </a:prstGeom>
            <a:solidFill>
              <a:srgbClr val="FFFFFF"/>
            </a:solidFill>
            <a:ln w="19050"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400" b="0" i="0" u="none" strike="noStrike" cap="none" normalizeH="0" baseline="0" dirty="0">
                <a:ln>
                  <a:noFill/>
                </a:ln>
                <a:solidFill>
                  <a:schemeClr val="tx1"/>
                </a:solidFill>
                <a:effectLst/>
                <a:latin typeface="楷体_GB2312" pitchFamily="49" charset="-122"/>
                <a:ea typeface="楷体_GB2312" pitchFamily="49" charset="-122"/>
              </a:endParaRPr>
            </a:p>
          </p:txBody>
        </p:sp>
        <p:sp>
          <p:nvSpPr>
            <p:cNvPr id="34" name="文本框 33"/>
            <p:cNvSpPr txBox="1"/>
            <p:nvPr/>
          </p:nvSpPr>
          <p:spPr>
            <a:xfrm>
              <a:off x="6292069" y="2067432"/>
              <a:ext cx="877163" cy="369332"/>
            </a:xfrm>
            <a:prstGeom prst="rect">
              <a:avLst/>
            </a:prstGeom>
            <a:noFill/>
          </p:spPr>
          <p:txBody>
            <a:bodyPr wrap="none" rtlCol="0">
              <a:spAutoFit/>
            </a:bodyPr>
            <a:lstStyle/>
            <a:p>
              <a:r>
                <a:rPr lang="zh-CN" altLang="en-US" sz="1800" dirty="0"/>
                <a:t>按知识</a:t>
              </a:r>
              <a:endParaRPr lang="zh-CN" altLang="en-US" sz="1800" dirty="0"/>
            </a:p>
          </p:txBody>
        </p:sp>
        <p:sp>
          <p:nvSpPr>
            <p:cNvPr id="35" name="文本框 34"/>
            <p:cNvSpPr txBox="1"/>
            <p:nvPr/>
          </p:nvSpPr>
          <p:spPr>
            <a:xfrm>
              <a:off x="6291989" y="3043866"/>
              <a:ext cx="877163" cy="369332"/>
            </a:xfrm>
            <a:prstGeom prst="rect">
              <a:avLst/>
            </a:prstGeom>
            <a:noFill/>
          </p:spPr>
          <p:txBody>
            <a:bodyPr wrap="none" rtlCol="0">
              <a:spAutoFit/>
            </a:bodyPr>
            <a:lstStyle/>
            <a:p>
              <a:r>
                <a:rPr lang="zh-CN" altLang="en-US" sz="1800" dirty="0"/>
                <a:t>按目标</a:t>
              </a:r>
              <a:endParaRPr lang="zh-CN" altLang="en-US" sz="1800" dirty="0"/>
            </a:p>
          </p:txBody>
        </p:sp>
        <p:pic>
          <p:nvPicPr>
            <p:cNvPr id="39" name="图片 38"/>
            <p:cNvPicPr>
              <a:picLocks noChangeAspect="1"/>
            </p:cNvPicPr>
            <p:nvPr/>
          </p:nvPicPr>
          <p:blipFill>
            <a:blip r:embed="rId1"/>
            <a:stretch>
              <a:fillRect/>
            </a:stretch>
          </p:blipFill>
          <p:spPr>
            <a:xfrm>
              <a:off x="7573996" y="1963152"/>
              <a:ext cx="857250" cy="1457325"/>
            </a:xfrm>
            <a:prstGeom prst="rect">
              <a:avLst/>
            </a:prstGeom>
          </p:spPr>
        </p:pic>
        <p:sp>
          <p:nvSpPr>
            <p:cNvPr id="36" name="矩形 35"/>
            <p:cNvSpPr/>
            <p:nvPr/>
          </p:nvSpPr>
          <p:spPr bwMode="auto">
            <a:xfrm>
              <a:off x="7568309" y="2125637"/>
              <a:ext cx="1562490" cy="504940"/>
            </a:xfrm>
            <a:prstGeom prst="rect">
              <a:avLst/>
            </a:prstGeom>
            <a:solidFill>
              <a:srgbClr val="FFFFFF"/>
            </a:solidFill>
            <a:ln w="19050" cap="flat" cmpd="sng" algn="ctr">
              <a:solidFill>
                <a:schemeClr val="tx2"/>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400" b="0" i="0" u="none" strike="noStrike" cap="none" normalizeH="0" baseline="0">
                <a:ln>
                  <a:noFill/>
                </a:ln>
                <a:solidFill>
                  <a:schemeClr val="tx1"/>
                </a:solidFill>
                <a:effectLst/>
                <a:latin typeface="楷体_GB2312" pitchFamily="49" charset="-122"/>
                <a:ea typeface="楷体_GB2312" pitchFamily="49" charset="-122"/>
              </a:endParaRPr>
            </a:p>
          </p:txBody>
        </p:sp>
        <p:sp>
          <p:nvSpPr>
            <p:cNvPr id="37" name="矩形 36"/>
            <p:cNvSpPr/>
            <p:nvPr/>
          </p:nvSpPr>
          <p:spPr bwMode="auto">
            <a:xfrm>
              <a:off x="7577636" y="3130570"/>
              <a:ext cx="1562490" cy="504940"/>
            </a:xfrm>
            <a:prstGeom prst="rect">
              <a:avLst/>
            </a:prstGeom>
            <a:solidFill>
              <a:srgbClr val="FFFFFF"/>
            </a:solidFill>
            <a:ln w="19050" cap="flat" cmpd="sng" algn="ctr">
              <a:solidFill>
                <a:schemeClr val="tx2"/>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400" b="0" i="0" u="none" strike="noStrike" cap="none" normalizeH="0" baseline="0">
                <a:ln>
                  <a:noFill/>
                </a:ln>
                <a:solidFill>
                  <a:schemeClr val="tx1"/>
                </a:solidFill>
                <a:effectLst/>
                <a:latin typeface="楷体_GB2312" pitchFamily="49" charset="-122"/>
                <a:ea typeface="楷体_GB2312" pitchFamily="49" charset="-122"/>
              </a:endParaRPr>
            </a:p>
          </p:txBody>
        </p:sp>
        <p:pic>
          <p:nvPicPr>
            <p:cNvPr id="46" name="图片 45"/>
            <p:cNvPicPr>
              <a:picLocks noChangeAspect="1"/>
            </p:cNvPicPr>
            <p:nvPr/>
          </p:nvPicPr>
          <p:blipFill>
            <a:blip r:embed="rId2"/>
            <a:stretch>
              <a:fillRect/>
            </a:stretch>
          </p:blipFill>
          <p:spPr>
            <a:xfrm>
              <a:off x="8892875" y="1757684"/>
              <a:ext cx="885825" cy="2124075"/>
            </a:xfrm>
            <a:prstGeom prst="rect">
              <a:avLst/>
            </a:prstGeom>
          </p:spPr>
        </p:pic>
        <p:sp>
          <p:nvSpPr>
            <p:cNvPr id="4" name="矩形: 圆角 3"/>
            <p:cNvSpPr/>
            <p:nvPr/>
          </p:nvSpPr>
          <p:spPr bwMode="auto">
            <a:xfrm>
              <a:off x="6195087" y="4736885"/>
              <a:ext cx="1894766" cy="965052"/>
            </a:xfrm>
            <a:prstGeom prst="roundRect">
              <a:avLst>
                <a:gd name="adj" fmla="val 8231"/>
              </a:avLst>
            </a:prstGeom>
            <a:solidFill>
              <a:srgbClr val="FFFFFF"/>
            </a:solidFill>
            <a:ln w="19050"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400" b="0" i="0" u="none" strike="noStrike" cap="none" normalizeH="0" baseline="0" dirty="0">
                <a:ln>
                  <a:noFill/>
                </a:ln>
                <a:solidFill>
                  <a:schemeClr val="tx1"/>
                </a:solidFill>
                <a:effectLst/>
                <a:latin typeface="楷体_GB2312" pitchFamily="49" charset="-122"/>
                <a:ea typeface="楷体_GB2312" pitchFamily="49" charset="-122"/>
              </a:endParaRPr>
            </a:p>
          </p:txBody>
        </p:sp>
        <p:pic>
          <p:nvPicPr>
            <p:cNvPr id="7" name="图片 6"/>
            <p:cNvPicPr>
              <a:picLocks noChangeAspect="1"/>
            </p:cNvPicPr>
            <p:nvPr/>
          </p:nvPicPr>
          <p:blipFill>
            <a:blip r:embed="rId3"/>
            <a:stretch>
              <a:fillRect/>
            </a:stretch>
          </p:blipFill>
          <p:spPr>
            <a:xfrm>
              <a:off x="7421531" y="4643239"/>
              <a:ext cx="876300" cy="1571625"/>
            </a:xfrm>
            <a:prstGeom prst="rect">
              <a:avLst/>
            </a:prstGeom>
          </p:spPr>
        </p:pic>
        <p:sp>
          <p:nvSpPr>
            <p:cNvPr id="8" name="文本框 7"/>
            <p:cNvSpPr txBox="1"/>
            <p:nvPr/>
          </p:nvSpPr>
          <p:spPr>
            <a:xfrm>
              <a:off x="7484559" y="4567608"/>
              <a:ext cx="1338828" cy="369332"/>
            </a:xfrm>
            <a:prstGeom prst="rect">
              <a:avLst/>
            </a:prstGeom>
            <a:noFill/>
          </p:spPr>
          <p:txBody>
            <a:bodyPr wrap="none" rtlCol="0">
              <a:spAutoFit/>
            </a:bodyPr>
            <a:lstStyle/>
            <a:p>
              <a:r>
                <a:rPr lang="zh-CN" altLang="en-US" sz="1800" dirty="0"/>
                <a:t>对抗性训练</a:t>
              </a:r>
              <a:endParaRPr lang="zh-CN" altLang="en-US" sz="1800" dirty="0"/>
            </a:p>
          </p:txBody>
        </p:sp>
        <p:sp>
          <p:nvSpPr>
            <p:cNvPr id="10" name="文本框 9"/>
            <p:cNvSpPr txBox="1"/>
            <p:nvPr/>
          </p:nvSpPr>
          <p:spPr>
            <a:xfrm>
              <a:off x="7494426" y="5544658"/>
              <a:ext cx="1338828" cy="369332"/>
            </a:xfrm>
            <a:prstGeom prst="rect">
              <a:avLst/>
            </a:prstGeom>
            <a:noFill/>
          </p:spPr>
          <p:txBody>
            <a:bodyPr wrap="none" rtlCol="0">
              <a:spAutoFit/>
            </a:bodyPr>
            <a:lstStyle/>
            <a:p>
              <a:r>
                <a:rPr lang="zh-CN" altLang="en-US" sz="1800" dirty="0"/>
                <a:t>数据预处理</a:t>
              </a:r>
              <a:endParaRPr lang="zh-CN" altLang="en-US" sz="1800" dirty="0"/>
            </a:p>
          </p:txBody>
        </p:sp>
        <p:sp>
          <p:nvSpPr>
            <p:cNvPr id="40" name="文本框 39"/>
            <p:cNvSpPr txBox="1"/>
            <p:nvPr/>
          </p:nvSpPr>
          <p:spPr>
            <a:xfrm>
              <a:off x="8927542" y="1948090"/>
              <a:ext cx="1107996" cy="369332"/>
            </a:xfrm>
            <a:prstGeom prst="rect">
              <a:avLst/>
            </a:prstGeom>
            <a:noFill/>
          </p:spPr>
          <p:txBody>
            <a:bodyPr wrap="none" rtlCol="0">
              <a:spAutoFit/>
            </a:bodyPr>
            <a:lstStyle/>
            <a:p>
              <a:r>
                <a:rPr lang="zh-CN" altLang="en-US" sz="1800" dirty="0"/>
                <a:t>白盒攻击</a:t>
              </a:r>
              <a:endParaRPr lang="zh-CN" altLang="en-US" sz="1800" dirty="0"/>
            </a:p>
          </p:txBody>
        </p:sp>
        <p:sp>
          <p:nvSpPr>
            <p:cNvPr id="41" name="文本框 40"/>
            <p:cNvSpPr txBox="1"/>
            <p:nvPr/>
          </p:nvSpPr>
          <p:spPr>
            <a:xfrm>
              <a:off x="8927541" y="2461300"/>
              <a:ext cx="1107996" cy="369332"/>
            </a:xfrm>
            <a:prstGeom prst="rect">
              <a:avLst/>
            </a:prstGeom>
            <a:noFill/>
          </p:spPr>
          <p:txBody>
            <a:bodyPr wrap="none" rtlCol="0">
              <a:spAutoFit/>
            </a:bodyPr>
            <a:lstStyle/>
            <a:p>
              <a:r>
                <a:rPr lang="zh-CN" altLang="en-US" sz="1800" dirty="0"/>
                <a:t>黑盒攻击</a:t>
              </a:r>
              <a:endParaRPr lang="zh-CN" altLang="en-US" sz="1800" dirty="0"/>
            </a:p>
          </p:txBody>
        </p:sp>
        <p:sp>
          <p:nvSpPr>
            <p:cNvPr id="42" name="文本框 41"/>
            <p:cNvSpPr txBox="1"/>
            <p:nvPr/>
          </p:nvSpPr>
          <p:spPr>
            <a:xfrm>
              <a:off x="8932280" y="2991658"/>
              <a:ext cx="1338828" cy="369332"/>
            </a:xfrm>
            <a:prstGeom prst="rect">
              <a:avLst/>
            </a:prstGeom>
            <a:noFill/>
          </p:spPr>
          <p:txBody>
            <a:bodyPr wrap="none" rtlCol="0">
              <a:spAutoFit/>
            </a:bodyPr>
            <a:lstStyle/>
            <a:p>
              <a:r>
                <a:rPr lang="zh-CN" altLang="en-US" sz="1800" dirty="0"/>
                <a:t>非目标攻击</a:t>
              </a:r>
              <a:endParaRPr lang="zh-CN" altLang="en-US" sz="1800" dirty="0"/>
            </a:p>
          </p:txBody>
        </p:sp>
        <p:sp>
          <p:nvSpPr>
            <p:cNvPr id="43" name="文本框 42"/>
            <p:cNvSpPr txBox="1"/>
            <p:nvPr/>
          </p:nvSpPr>
          <p:spPr>
            <a:xfrm>
              <a:off x="8927541" y="3446640"/>
              <a:ext cx="1107996" cy="369332"/>
            </a:xfrm>
            <a:prstGeom prst="rect">
              <a:avLst/>
            </a:prstGeom>
            <a:noFill/>
          </p:spPr>
          <p:txBody>
            <a:bodyPr wrap="none" rtlCol="0">
              <a:spAutoFit/>
            </a:bodyPr>
            <a:lstStyle/>
            <a:p>
              <a:r>
                <a:rPr lang="zh-CN" altLang="en-US" sz="1800" dirty="0"/>
                <a:t>目标攻击</a:t>
              </a:r>
              <a:endParaRPr lang="zh-CN" altLang="en-US" sz="1800" dirty="0"/>
            </a:p>
          </p:txBody>
        </p:sp>
      </p:grpSp>
    </p:spTree>
  </p:cSld>
  <p:clrMapOvr>
    <a:masterClrMapping/>
  </p:clrMapOvr>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对抗性训练</a:t>
            </a:r>
            <a:endParaRPr lang="zh-CN" altLang="en-US" dirty="0"/>
          </a:p>
        </p:txBody>
      </p:sp>
      <p:sp>
        <p:nvSpPr>
          <p:cNvPr id="4" name="内容占位符 2"/>
          <p:cNvSpPr>
            <a:spLocks noGrp="1"/>
          </p:cNvSpPr>
          <p:nvPr>
            <p:ph idx="1"/>
          </p:nvPr>
        </p:nvSpPr>
        <p:spPr>
          <a:xfrm>
            <a:off x="334963" y="1123950"/>
            <a:ext cx="11572875" cy="5337175"/>
          </a:xfrm>
        </p:spPr>
        <p:txBody>
          <a:bodyPr/>
          <a:lstStyle/>
          <a:p>
            <a:r>
              <a:rPr lang="zh-CN" altLang="en-US" dirty="0"/>
              <a:t>在模型训练的每个迭代中，都根据当前模型生成对抗样本；并使用对抗样本和正常样本同时训练模型</a:t>
            </a:r>
            <a:endParaRPr lang="en-US" altLang="zh-CN" dirty="0"/>
          </a:p>
          <a:p>
            <a:r>
              <a:rPr lang="zh-CN" altLang="en-US" dirty="0"/>
              <a:t>优点：防御效果显著，能提高模型的鲁棒性</a:t>
            </a:r>
            <a:endParaRPr lang="en-US" altLang="zh-CN" dirty="0"/>
          </a:p>
          <a:p>
            <a:r>
              <a:rPr lang="zh-CN" altLang="en-US" dirty="0"/>
              <a:t>缺点：显著增加模型的训练时长 </a:t>
            </a:r>
            <a:endParaRPr lang="zh-CN" altLang="en-US" dirty="0"/>
          </a:p>
          <a:p>
            <a:pPr lvl="1"/>
            <a:endParaRPr lang="en-US" altLang="zh-CN" dirty="0"/>
          </a:p>
        </p:txBody>
      </p:sp>
    </p:spTree>
  </p:cSld>
  <p:clrMapOvr>
    <a:masterClrMapping/>
  </p:clrMapOvr>
  <p:transition/>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en-US" altLang="zh-CN" dirty="0"/>
              <a:t>4.2 </a:t>
            </a:r>
            <a:r>
              <a:rPr lang="zh-CN" altLang="en-US" dirty="0"/>
              <a:t>外部检测</a:t>
            </a:r>
            <a:endParaRPr lang="zh-CN" altLang="en-US" dirty="0"/>
          </a:p>
        </p:txBody>
      </p:sp>
      <p:sp>
        <p:nvSpPr>
          <p:cNvPr id="5" name="文本框 4"/>
          <p:cNvSpPr txBox="1"/>
          <p:nvPr/>
        </p:nvSpPr>
        <p:spPr>
          <a:xfrm>
            <a:off x="558482" y="5517290"/>
            <a:ext cx="11075035" cy="584775"/>
          </a:xfrm>
          <a:prstGeom prst="rect">
            <a:avLst/>
          </a:prstGeom>
          <a:noFill/>
        </p:spPr>
        <p:txBody>
          <a:bodyPr wrap="square">
            <a:spAutoFit/>
          </a:bodyPr>
          <a:lstStyle/>
          <a:p>
            <a:pPr marL="285750" indent="-285750">
              <a:buFont typeface="Arial" panose="020B0604020202020204" pitchFamily="34" charset="0"/>
              <a:buChar char="•"/>
            </a:pPr>
            <a:r>
              <a:rPr lang="en-US" altLang="zh-CN" sz="1600" dirty="0">
                <a:latin typeface="+mj-lt"/>
              </a:rPr>
              <a:t>Akhtar N, Liu J, Mian A. Defense against universal adversarial perturbations[C]//Proceedings of the IEEE conference on computer vision and pattern recognition. 2018: 3389-3398.</a:t>
            </a:r>
            <a:endParaRPr lang="en-US" altLang="zh-CN" sz="1600" dirty="0">
              <a:latin typeface="+mj-lt"/>
            </a:endParaRPr>
          </a:p>
        </p:txBody>
      </p:sp>
    </p:spTree>
  </p:cSld>
  <p:clrMapOvr>
    <a:masterClrMapping/>
  </p:clrMapOvr>
  <p:transition/>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91135" y="1052830"/>
            <a:ext cx="11574145" cy="974090"/>
          </a:xfrm>
        </p:spPr>
        <p:txBody>
          <a:bodyPr>
            <a:normAutofit/>
          </a:bodyPr>
          <a:lstStyle/>
          <a:p>
            <a:r>
              <a:rPr lang="zh-CN" altLang="en-US" dirty="0">
                <a:effectLst/>
                <a:latin typeface="微软雅黑" panose="020B0503020204020204" charset="-122"/>
                <a:ea typeface="微软雅黑" panose="020B0503020204020204" charset="-122"/>
                <a:cs typeface="Times New Roman" panose="02020603050405020304" pitchFamily="18" charset="0"/>
              </a:rPr>
              <a:t>添加外部网络检测并修正</a:t>
            </a:r>
            <a:r>
              <a:rPr lang="zh-CN" altLang="en-US" dirty="0">
                <a:effectLst/>
                <a:cs typeface="Times New Roman" panose="02020603050405020304" pitchFamily="18" charset="0"/>
              </a:rPr>
              <a:t>添加通用对抗扰动的</a:t>
            </a:r>
            <a:r>
              <a:rPr lang="zh-CN" altLang="en-US" dirty="0">
                <a:effectLst/>
                <a:latin typeface="微软雅黑" panose="020B0503020204020204" charset="-122"/>
                <a:ea typeface="微软雅黑" panose="020B0503020204020204" charset="-122"/>
                <a:cs typeface="Times New Roman" panose="02020603050405020304" pitchFamily="18" charset="0"/>
              </a:rPr>
              <a:t>对抗样本</a:t>
            </a:r>
            <a:endParaRPr lang="zh-CN" altLang="en-US" dirty="0">
              <a:solidFill>
                <a:srgbClr val="C00000"/>
              </a:solidFill>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4" name="标题 1"/>
          <p:cNvSpPr>
            <a:spLocks noGrp="1"/>
          </p:cNvSpPr>
          <p:nvPr>
            <p:ph type="title"/>
          </p:nvPr>
        </p:nvSpPr>
        <p:spPr/>
        <p:txBody>
          <a:bodyPr/>
          <a:lstStyle/>
          <a:p>
            <a:r>
              <a:rPr lang="zh-CN" altLang="en-US" dirty="0"/>
              <a:t>外部检测</a:t>
            </a:r>
            <a:endParaRPr lang="zh-CN" altLang="en-US" dirty="0"/>
          </a:p>
        </p:txBody>
      </p:sp>
      <p:sp>
        <p:nvSpPr>
          <p:cNvPr id="16" name="文本框 15"/>
          <p:cNvSpPr txBox="1"/>
          <p:nvPr/>
        </p:nvSpPr>
        <p:spPr>
          <a:xfrm>
            <a:off x="4079720" y="4996179"/>
            <a:ext cx="309880" cy="275590"/>
          </a:xfrm>
          <a:prstGeom prst="rect">
            <a:avLst/>
          </a:prstGeom>
          <a:noFill/>
        </p:spPr>
        <p:txBody>
          <a:bodyPr wrap="none" rtlCol="0">
            <a:spAutoFit/>
          </a:bodyPr>
          <a:lstStyle/>
          <a:p>
            <a:endParaRPr lang="zh-CN" altLang="en-US" dirty="0"/>
          </a:p>
        </p:txBody>
      </p:sp>
      <p:pic>
        <p:nvPicPr>
          <p:cNvPr id="13" name="图片 12"/>
          <p:cNvPicPr>
            <a:picLocks noChangeAspect="1"/>
          </p:cNvPicPr>
          <p:nvPr/>
        </p:nvPicPr>
        <p:blipFill>
          <a:blip r:embed="rId1"/>
          <a:stretch>
            <a:fillRect/>
          </a:stretch>
        </p:blipFill>
        <p:spPr>
          <a:xfrm>
            <a:off x="1780857" y="4369799"/>
            <a:ext cx="1133475" cy="619125"/>
          </a:xfrm>
          <a:prstGeom prst="rect">
            <a:avLst/>
          </a:prstGeom>
        </p:spPr>
      </p:pic>
      <p:pic>
        <p:nvPicPr>
          <p:cNvPr id="6" name="图片 5"/>
          <p:cNvPicPr>
            <a:picLocks noChangeAspect="1"/>
          </p:cNvPicPr>
          <p:nvPr/>
        </p:nvPicPr>
        <p:blipFill>
          <a:blip r:embed="rId2"/>
          <a:stretch>
            <a:fillRect/>
          </a:stretch>
        </p:blipFill>
        <p:spPr>
          <a:xfrm>
            <a:off x="1919420" y="3697518"/>
            <a:ext cx="679906" cy="684000"/>
          </a:xfrm>
          <a:prstGeom prst="rect">
            <a:avLst/>
          </a:prstGeom>
        </p:spPr>
      </p:pic>
      <mc:AlternateContent xmlns:mc="http://schemas.openxmlformats.org/markup-compatibility/2006">
        <mc:Choice xmlns:a14="http://schemas.microsoft.com/office/drawing/2010/main" Requires="a14">
          <p:sp>
            <p:nvSpPr>
              <p:cNvPr id="8" name="文本框 7"/>
              <p:cNvSpPr txBox="1"/>
              <p:nvPr/>
            </p:nvSpPr>
            <p:spPr>
              <a:xfrm>
                <a:off x="1881905" y="4385692"/>
                <a:ext cx="755015" cy="369332"/>
              </a:xfrm>
              <a:prstGeom prst="rect">
                <a:avLst/>
              </a:prstGeom>
              <a:noFill/>
            </p:spPr>
            <p:txBody>
              <a:bodyPr wrap="none" lIns="0" tIns="0" rIns="0" bIns="0" rtlCol="0">
                <a:spAutoFit/>
              </a:bodyPr>
              <a:lstStyle/>
              <a:p>
                <a:pPr algn="ctr"/>
                <a14:m>
                  <m:oMath xmlns:m="http://schemas.openxmlformats.org/officeDocument/2006/math">
                    <m:r>
                      <m:rPr>
                        <m:sty m:val="p"/>
                      </m:rPr>
                      <a:rPr lang="en-US" altLang="zh-CN" i="1">
                        <a:latin typeface="Cambria Math" panose="02040503050406030204" pitchFamily="18" charset="0"/>
                      </a:rPr>
                      <m:t>Univeral</m:t>
                    </m:r>
                  </m:oMath>
                </a14:m>
                <a:r>
                  <a:rPr lang="zh-CN" altLang="en-US" dirty="0">
                    <a:latin typeface="+mj-lt"/>
                  </a:rPr>
                  <a:t> </a:t>
                </a:r>
                <a:endParaRPr lang="en-US" altLang="zh-CN" dirty="0">
                  <a:latin typeface="+mj-lt"/>
                </a:endParaRPr>
              </a:p>
              <a:p>
                <a:pPr algn="ctr"/>
                <a:r>
                  <a:rPr lang="en-US" altLang="zh-CN" dirty="0">
                    <a:latin typeface="+mj-lt"/>
                  </a:rPr>
                  <a:t>perturbation</a:t>
                </a:r>
                <a:endParaRPr lang="zh-CN" altLang="en-US" dirty="0">
                  <a:latin typeface="+mj-lt"/>
                </a:endParaRPr>
              </a:p>
            </p:txBody>
          </p:sp>
        </mc:Choice>
        <mc:Fallback>
          <p:sp>
            <p:nvSpPr>
              <p:cNvPr id="8" name="文本框 7"/>
              <p:cNvSpPr txBox="1">
                <a:spLocks noRot="1" noChangeAspect="1" noMove="1" noResize="1" noEditPoints="1" noAdjustHandles="1" noChangeArrowheads="1" noChangeShapeType="1" noTextEdit="1"/>
              </p:cNvSpPr>
              <p:nvPr/>
            </p:nvSpPr>
            <p:spPr>
              <a:xfrm>
                <a:off x="1881905" y="4385692"/>
                <a:ext cx="755015" cy="369332"/>
              </a:xfrm>
              <a:prstGeom prst="rect">
                <a:avLst/>
              </a:prstGeom>
              <a:blipFill rotWithShape="1">
                <a:blip r:embed="rId3"/>
                <a:stretch>
                  <a:fillRect l="-53" t="-103" r="-4993" b="39"/>
                </a:stretch>
              </a:blipFill>
            </p:spPr>
            <p:txBody>
              <a:bodyPr/>
              <a:lstStyle/>
              <a:p>
                <a:r>
                  <a:rPr lang="zh-CN" altLang="en-US">
                    <a:noFill/>
                  </a:rPr>
                  <a:t> </a:t>
                </a:r>
              </a:p>
            </p:txBody>
          </p:sp>
        </mc:Fallback>
      </mc:AlternateContent>
      <p:sp>
        <p:nvSpPr>
          <p:cNvPr id="14" name="椭圆 13"/>
          <p:cNvSpPr/>
          <p:nvPr/>
        </p:nvSpPr>
        <p:spPr bwMode="auto">
          <a:xfrm>
            <a:off x="1925639" y="3307977"/>
            <a:ext cx="276488" cy="276488"/>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100" b="0" i="0" u="none" strike="noStrike" cap="none" normalizeH="0" baseline="0" dirty="0">
              <a:ln>
                <a:noFill/>
              </a:ln>
              <a:solidFill>
                <a:srgbClr val="FF0000"/>
              </a:solidFill>
              <a:effectLst/>
              <a:latin typeface="楷体_GB2312" pitchFamily="49" charset="-122"/>
              <a:ea typeface="楷体_GB2312" pitchFamily="49" charset="-122"/>
            </a:endParaRPr>
          </a:p>
        </p:txBody>
      </p:sp>
      <mc:AlternateContent xmlns:mc="http://schemas.openxmlformats.org/markup-compatibility/2006">
        <mc:Choice xmlns:a14="http://schemas.microsoft.com/office/drawing/2010/main" Requires="a14">
          <p:sp>
            <p:nvSpPr>
              <p:cNvPr id="15" name="文本框 14"/>
              <p:cNvSpPr txBox="1"/>
              <p:nvPr/>
            </p:nvSpPr>
            <p:spPr>
              <a:xfrm>
                <a:off x="1787207" y="3321302"/>
                <a:ext cx="564904" cy="246221"/>
              </a:xfrm>
              <a:prstGeom prst="rect">
                <a:avLst/>
              </a:prstGeom>
              <a:noFill/>
            </p:spPr>
            <p:txBody>
              <a:bodyPr wrap="square" lIns="0" tIns="0" rIns="0" bIns="0" rtlCol="0">
                <a:spAutoFit/>
              </a:bodyPr>
              <a:lstStyle/>
              <a:p>
                <a:pPr algn="ctr"/>
                <a14:m>
                  <m:oMathPara xmlns:m="http://schemas.openxmlformats.org/officeDocument/2006/math">
                    <m:oMathParaPr>
                      <m:jc m:val="center"/>
                    </m:oMathParaPr>
                    <m:oMath xmlns:m="http://schemas.openxmlformats.org/officeDocument/2006/math">
                      <m:r>
                        <a:rPr lang="en-US" altLang="zh-CN" sz="1600" b="1" i="0" smtClean="0">
                          <a:solidFill>
                            <a:srgbClr val="FF0000"/>
                          </a:solidFill>
                          <a:latin typeface="Cambria Math" panose="02040503050406030204" pitchFamily="18" charset="0"/>
                        </a:rPr>
                        <m:t>𝟏</m:t>
                      </m:r>
                    </m:oMath>
                  </m:oMathPara>
                </a14:m>
                <a:endParaRPr lang="zh-CN" altLang="en-US" sz="1600" b="1" dirty="0">
                  <a:solidFill>
                    <a:srgbClr val="FF0000"/>
                  </a:solidFill>
                  <a:latin typeface="+mj-lt"/>
                </a:endParaRPr>
              </a:p>
            </p:txBody>
          </p:sp>
        </mc:Choice>
        <mc:Fallback>
          <p:sp>
            <p:nvSpPr>
              <p:cNvPr id="15" name="文本框 14"/>
              <p:cNvSpPr txBox="1">
                <a:spLocks noRot="1" noChangeAspect="1" noMove="1" noResize="1" noEditPoints="1" noAdjustHandles="1" noChangeArrowheads="1" noChangeShapeType="1" noTextEdit="1"/>
              </p:cNvSpPr>
              <p:nvPr/>
            </p:nvSpPr>
            <p:spPr>
              <a:xfrm>
                <a:off x="1787207" y="3321302"/>
                <a:ext cx="564904" cy="246221"/>
              </a:xfrm>
              <a:prstGeom prst="rect">
                <a:avLst/>
              </a:prstGeom>
              <a:blipFill rotWithShape="1">
                <a:blip r:embed="rId4"/>
                <a:stretch>
                  <a:fillRect l="-56" t="-102" r="13" b="38"/>
                </a:stretch>
              </a:blipFill>
            </p:spPr>
            <p:txBody>
              <a:bodyPr/>
              <a:lstStyle/>
              <a:p>
                <a:r>
                  <a:rPr lang="zh-CN" altLang="en-US">
                    <a:noFill/>
                  </a:rPr>
                  <a:t> </a:t>
                </a:r>
              </a:p>
            </p:txBody>
          </p:sp>
        </mc:Fallback>
      </mc:AlternateContent>
      <p:sp>
        <p:nvSpPr>
          <p:cNvPr id="17" name="椭圆 16"/>
          <p:cNvSpPr/>
          <p:nvPr/>
        </p:nvSpPr>
        <p:spPr bwMode="auto">
          <a:xfrm>
            <a:off x="2700283" y="3680019"/>
            <a:ext cx="276488" cy="276488"/>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100" b="0" i="0" u="none" strike="noStrike" cap="none" normalizeH="0" baseline="0" dirty="0">
              <a:ln>
                <a:noFill/>
              </a:ln>
              <a:solidFill>
                <a:srgbClr val="FF0000"/>
              </a:solidFill>
              <a:effectLst/>
              <a:latin typeface="楷体_GB2312" pitchFamily="49" charset="-122"/>
              <a:ea typeface="楷体_GB2312" pitchFamily="49" charset="-122"/>
            </a:endParaRPr>
          </a:p>
        </p:txBody>
      </p:sp>
      <mc:AlternateContent xmlns:mc="http://schemas.openxmlformats.org/markup-compatibility/2006">
        <mc:Choice xmlns:a14="http://schemas.microsoft.com/office/drawing/2010/main" Requires="a14">
          <p:sp>
            <p:nvSpPr>
              <p:cNvPr id="18" name="文本框 17"/>
              <p:cNvSpPr txBox="1"/>
              <p:nvPr/>
            </p:nvSpPr>
            <p:spPr>
              <a:xfrm>
                <a:off x="2561851" y="3693344"/>
                <a:ext cx="564904" cy="246221"/>
              </a:xfrm>
              <a:prstGeom prst="rect">
                <a:avLst/>
              </a:prstGeom>
              <a:noFill/>
            </p:spPr>
            <p:txBody>
              <a:bodyPr wrap="square" lIns="0" tIns="0" rIns="0" bIns="0" rtlCol="0">
                <a:spAutoFit/>
              </a:bodyPr>
              <a:lstStyle/>
              <a:p>
                <a:pPr algn="ctr"/>
                <a14:m>
                  <m:oMathPara xmlns:m="http://schemas.openxmlformats.org/officeDocument/2006/math">
                    <m:oMathParaPr>
                      <m:jc m:val="center"/>
                    </m:oMathParaPr>
                    <m:oMath xmlns:m="http://schemas.openxmlformats.org/officeDocument/2006/math">
                      <m:r>
                        <a:rPr lang="en-US" altLang="zh-CN" sz="1600" b="1" i="0" smtClean="0">
                          <a:solidFill>
                            <a:srgbClr val="FF0000"/>
                          </a:solidFill>
                          <a:latin typeface="Cambria Math" panose="02040503050406030204" pitchFamily="18" charset="0"/>
                        </a:rPr>
                        <m:t>𝟐</m:t>
                      </m:r>
                    </m:oMath>
                  </m:oMathPara>
                </a14:m>
                <a:endParaRPr lang="zh-CN" altLang="en-US" sz="1600" b="1" dirty="0">
                  <a:solidFill>
                    <a:srgbClr val="FF0000"/>
                  </a:solidFill>
                  <a:latin typeface="+mj-lt"/>
                </a:endParaRPr>
              </a:p>
            </p:txBody>
          </p:sp>
        </mc:Choice>
        <mc:Fallback>
          <p:sp>
            <p:nvSpPr>
              <p:cNvPr id="18" name="文本框 17"/>
              <p:cNvSpPr txBox="1">
                <a:spLocks noRot="1" noChangeAspect="1" noMove="1" noResize="1" noEditPoints="1" noAdjustHandles="1" noChangeArrowheads="1" noChangeShapeType="1" noTextEdit="1"/>
              </p:cNvSpPr>
              <p:nvPr/>
            </p:nvSpPr>
            <p:spPr>
              <a:xfrm>
                <a:off x="2561851" y="3693344"/>
                <a:ext cx="564904" cy="246221"/>
              </a:xfrm>
              <a:prstGeom prst="rect">
                <a:avLst/>
              </a:prstGeom>
              <a:blipFill rotWithShape="1">
                <a:blip r:embed="rId5"/>
                <a:stretch>
                  <a:fillRect l="-46" t="-75" r="3" b="10"/>
                </a:stretch>
              </a:blipFill>
            </p:spPr>
            <p:txBody>
              <a:bodyPr/>
              <a:lstStyle/>
              <a:p>
                <a:r>
                  <a:rPr lang="zh-CN" altLang="en-US">
                    <a:noFill/>
                  </a:rPr>
                  <a:t> </a:t>
                </a:r>
              </a:p>
            </p:txBody>
          </p:sp>
        </mc:Fallback>
      </mc:AlternateContent>
      <p:sp>
        <p:nvSpPr>
          <p:cNvPr id="19" name="椭圆 18"/>
          <p:cNvSpPr/>
          <p:nvPr/>
        </p:nvSpPr>
        <p:spPr bwMode="auto">
          <a:xfrm>
            <a:off x="5082272" y="2865657"/>
            <a:ext cx="276488" cy="276488"/>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100" b="0" i="0" u="none" strike="noStrike" cap="none" normalizeH="0" baseline="0" dirty="0">
              <a:ln>
                <a:noFill/>
              </a:ln>
              <a:solidFill>
                <a:srgbClr val="FF0000"/>
              </a:solidFill>
              <a:effectLst/>
              <a:latin typeface="楷体_GB2312" pitchFamily="49" charset="-122"/>
              <a:ea typeface="楷体_GB2312" pitchFamily="49" charset="-122"/>
            </a:endParaRPr>
          </a:p>
        </p:txBody>
      </p:sp>
      <mc:AlternateContent xmlns:mc="http://schemas.openxmlformats.org/markup-compatibility/2006">
        <mc:Choice xmlns:a14="http://schemas.microsoft.com/office/drawing/2010/main" Requires="a14">
          <p:sp>
            <p:nvSpPr>
              <p:cNvPr id="20" name="文本框 19"/>
              <p:cNvSpPr txBox="1"/>
              <p:nvPr/>
            </p:nvSpPr>
            <p:spPr>
              <a:xfrm>
                <a:off x="4943840" y="2878982"/>
                <a:ext cx="564904" cy="247697"/>
              </a:xfrm>
              <a:prstGeom prst="rect">
                <a:avLst/>
              </a:prstGeom>
              <a:noFill/>
            </p:spPr>
            <p:txBody>
              <a:bodyPr wrap="square" lIns="0" tIns="0" rIns="0" bIns="0" rtlCol="0">
                <a:spAutoFit/>
              </a:bodyPr>
              <a:lstStyle/>
              <a:p>
                <a:pPr algn="ctr"/>
                <a14:m>
                  <m:oMathPara xmlns:m="http://schemas.openxmlformats.org/officeDocument/2006/math">
                    <m:oMathParaPr>
                      <m:jc m:val="center"/>
                    </m:oMathParaPr>
                    <m:oMath xmlns:m="http://schemas.openxmlformats.org/officeDocument/2006/math">
                      <m:r>
                        <a:rPr lang="en-US" altLang="zh-CN" sz="1600" b="1" i="1" smtClean="0">
                          <a:solidFill>
                            <a:srgbClr val="FF0000"/>
                          </a:solidFill>
                          <a:latin typeface="Cambria Math" panose="02040503050406030204" pitchFamily="18" charset="0"/>
                        </a:rPr>
                        <m:t>𝟑</m:t>
                      </m:r>
                    </m:oMath>
                  </m:oMathPara>
                </a14:m>
                <a:endParaRPr lang="zh-CN" altLang="en-US" sz="1600" b="1" dirty="0">
                  <a:solidFill>
                    <a:srgbClr val="FF0000"/>
                  </a:solidFill>
                  <a:latin typeface="+mj-lt"/>
                </a:endParaRPr>
              </a:p>
            </p:txBody>
          </p:sp>
        </mc:Choice>
        <mc:Fallback>
          <p:sp>
            <p:nvSpPr>
              <p:cNvPr id="20" name="文本框 19"/>
              <p:cNvSpPr txBox="1">
                <a:spLocks noRot="1" noChangeAspect="1" noMove="1" noResize="1" noEditPoints="1" noAdjustHandles="1" noChangeArrowheads="1" noChangeShapeType="1" noTextEdit="1"/>
              </p:cNvSpPr>
              <p:nvPr/>
            </p:nvSpPr>
            <p:spPr>
              <a:xfrm>
                <a:off x="4943840" y="2878982"/>
                <a:ext cx="564904" cy="247697"/>
              </a:xfrm>
              <a:prstGeom prst="rect">
                <a:avLst/>
              </a:prstGeom>
              <a:blipFill rotWithShape="1">
                <a:blip r:embed="rId6"/>
                <a:stretch>
                  <a:fillRect l="-65" t="-213" r="21" b="232"/>
                </a:stretch>
              </a:blipFill>
            </p:spPr>
            <p:txBody>
              <a:bodyPr/>
              <a:lstStyle/>
              <a:p>
                <a:r>
                  <a:rPr lang="zh-CN" altLang="en-US">
                    <a:noFill/>
                  </a:rPr>
                  <a:t> </a:t>
                </a:r>
              </a:p>
            </p:txBody>
          </p:sp>
        </mc:Fallback>
      </mc:AlternateContent>
      <p:sp>
        <p:nvSpPr>
          <p:cNvPr id="21" name="椭圆 20"/>
          <p:cNvSpPr/>
          <p:nvPr/>
        </p:nvSpPr>
        <p:spPr bwMode="auto">
          <a:xfrm>
            <a:off x="8610762" y="2617960"/>
            <a:ext cx="276488" cy="276488"/>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100" b="0" i="0" u="none" strike="noStrike" cap="none" normalizeH="0" baseline="0" dirty="0">
              <a:ln>
                <a:noFill/>
              </a:ln>
              <a:solidFill>
                <a:srgbClr val="FF0000"/>
              </a:solidFill>
              <a:effectLst/>
              <a:latin typeface="楷体_GB2312" pitchFamily="49" charset="-122"/>
              <a:ea typeface="楷体_GB2312" pitchFamily="49" charset="-122"/>
            </a:endParaRPr>
          </a:p>
        </p:txBody>
      </p:sp>
      <mc:AlternateContent xmlns:mc="http://schemas.openxmlformats.org/markup-compatibility/2006">
        <mc:Choice xmlns:a14="http://schemas.microsoft.com/office/drawing/2010/main" Requires="a14">
          <p:sp>
            <p:nvSpPr>
              <p:cNvPr id="22" name="文本框 21"/>
              <p:cNvSpPr txBox="1"/>
              <p:nvPr/>
            </p:nvSpPr>
            <p:spPr>
              <a:xfrm>
                <a:off x="8472330" y="2631285"/>
                <a:ext cx="564904" cy="247697"/>
              </a:xfrm>
              <a:prstGeom prst="rect">
                <a:avLst/>
              </a:prstGeom>
              <a:noFill/>
            </p:spPr>
            <p:txBody>
              <a:bodyPr wrap="square" lIns="0" tIns="0" rIns="0" bIns="0" rtlCol="0">
                <a:spAutoFit/>
              </a:bodyPr>
              <a:lstStyle/>
              <a:p>
                <a:pPr algn="ctr"/>
                <a14:m>
                  <m:oMathPara xmlns:m="http://schemas.openxmlformats.org/officeDocument/2006/math">
                    <m:oMathParaPr>
                      <m:jc m:val="center"/>
                    </m:oMathParaPr>
                    <m:oMath xmlns:m="http://schemas.openxmlformats.org/officeDocument/2006/math">
                      <m:r>
                        <a:rPr lang="en-US" altLang="zh-CN" sz="1600" b="1" i="1" smtClean="0">
                          <a:solidFill>
                            <a:srgbClr val="FF0000"/>
                          </a:solidFill>
                          <a:latin typeface="Cambria Math" panose="02040503050406030204" pitchFamily="18" charset="0"/>
                        </a:rPr>
                        <m:t>𝟒</m:t>
                      </m:r>
                    </m:oMath>
                  </m:oMathPara>
                </a14:m>
                <a:endParaRPr lang="zh-CN" altLang="en-US" sz="1600" b="1" dirty="0">
                  <a:solidFill>
                    <a:srgbClr val="FF0000"/>
                  </a:solidFill>
                  <a:latin typeface="+mj-lt"/>
                </a:endParaRPr>
              </a:p>
            </p:txBody>
          </p:sp>
        </mc:Choice>
        <mc:Fallback>
          <p:sp>
            <p:nvSpPr>
              <p:cNvPr id="22" name="文本框 21"/>
              <p:cNvSpPr txBox="1">
                <a:spLocks noRot="1" noChangeAspect="1" noMove="1" noResize="1" noEditPoints="1" noAdjustHandles="1" noChangeArrowheads="1" noChangeShapeType="1" noTextEdit="1"/>
              </p:cNvSpPr>
              <p:nvPr/>
            </p:nvSpPr>
            <p:spPr>
              <a:xfrm>
                <a:off x="8472330" y="2631285"/>
                <a:ext cx="564904" cy="247697"/>
              </a:xfrm>
              <a:prstGeom prst="rect">
                <a:avLst/>
              </a:prstGeom>
              <a:blipFill rotWithShape="1">
                <a:blip r:embed="rId7"/>
                <a:stretch>
                  <a:fillRect l="-28" t="-194" r="97" b="213"/>
                </a:stretch>
              </a:blipFill>
            </p:spPr>
            <p:txBody>
              <a:bodyPr/>
              <a:lstStyle/>
              <a:p>
                <a:r>
                  <a:rPr lang="zh-CN" altLang="en-US">
                    <a:noFill/>
                  </a:rPr>
                  <a:t> </a:t>
                </a:r>
              </a:p>
            </p:txBody>
          </p:sp>
        </mc:Fallback>
      </mc:AlternateContent>
      <p:pic>
        <p:nvPicPr>
          <p:cNvPr id="24" name="图片 23"/>
          <p:cNvPicPr>
            <a:picLocks noChangeAspect="1"/>
          </p:cNvPicPr>
          <p:nvPr/>
        </p:nvPicPr>
        <p:blipFill>
          <a:blip r:embed="rId8"/>
          <a:stretch>
            <a:fillRect/>
          </a:stretch>
        </p:blipFill>
        <p:spPr>
          <a:xfrm>
            <a:off x="1881905" y="1627131"/>
            <a:ext cx="7882422" cy="3127763"/>
          </a:xfrm>
          <a:prstGeom prst="rect">
            <a:avLst/>
          </a:prstGeom>
        </p:spPr>
      </p:pic>
      <p:grpSp>
        <p:nvGrpSpPr>
          <p:cNvPr id="26" name="组合 25"/>
          <p:cNvGrpSpPr/>
          <p:nvPr/>
        </p:nvGrpSpPr>
        <p:grpSpPr>
          <a:xfrm>
            <a:off x="705571" y="4798880"/>
            <a:ext cx="10780858" cy="1534243"/>
            <a:chOff x="1483091" y="3777055"/>
            <a:chExt cx="10175507" cy="1534243"/>
          </a:xfrm>
        </p:grpSpPr>
        <mc:AlternateContent xmlns:mc="http://schemas.openxmlformats.org/markup-compatibility/2006">
          <mc:Choice xmlns:a14="http://schemas.microsoft.com/office/drawing/2010/main" Requires="a14">
            <p:sp>
              <p:nvSpPr>
                <p:cNvPr id="28" name="文本框 27"/>
                <p:cNvSpPr txBox="1"/>
                <p:nvPr/>
              </p:nvSpPr>
              <p:spPr>
                <a:xfrm>
                  <a:off x="1483091" y="3777055"/>
                  <a:ext cx="10175507" cy="441403"/>
                </a:xfrm>
                <a:prstGeom prst="rect">
                  <a:avLst/>
                </a:prstGeom>
                <a:noFill/>
              </p:spPr>
              <p:txBody>
                <a:bodyPr wrap="square">
                  <a:spAutoFit/>
                </a:bodyPr>
                <a:lstStyle/>
                <a:p>
                  <a:pPr>
                    <a:lnSpc>
                      <a:spcPct val="125000"/>
                    </a:lnSpc>
                  </a:pPr>
                  <a:r>
                    <a:rPr lang="en-US" altLang="zh-CN" sz="2000" dirty="0">
                      <a:solidFill>
                        <a:srgbClr val="0000CC"/>
                      </a:solidFill>
                    </a:rPr>
                    <a:t>1</a:t>
                  </a:r>
                  <a:r>
                    <a:rPr lang="en-US" altLang="zh-CN" sz="2000" dirty="0">
                      <a:solidFill>
                        <a:srgbClr val="0000CC"/>
                      </a:solidFill>
                      <a:effectLst/>
                    </a:rPr>
                    <a:t>. </a:t>
                  </a:r>
                  <a:r>
                    <a:rPr lang="zh-CN" altLang="en-US" sz="2000" dirty="0">
                      <a:solidFill>
                        <a:srgbClr val="0000CC"/>
                      </a:solidFill>
                    </a:rPr>
                    <a:t>生成对于干净数据集</a:t>
                  </a:r>
                  <a14:m>
                    <m:oMath xmlns:m="http://schemas.openxmlformats.org/officeDocument/2006/math">
                      <m:r>
                        <a:rPr lang="en-US" altLang="zh-CN" sz="2000" i="1" dirty="0" smtClean="0">
                          <a:solidFill>
                            <a:srgbClr val="0000CC"/>
                          </a:solidFill>
                          <a:latin typeface="Cambria Math" panose="02040503050406030204" pitchFamily="18" charset="0"/>
                        </a:rPr>
                        <m:t>𝑆</m:t>
                      </m:r>
                    </m:oMath>
                  </a14:m>
                  <a:r>
                    <a:rPr lang="zh-CN" altLang="en-US" sz="2000" dirty="0">
                      <a:solidFill>
                        <a:srgbClr val="0000CC"/>
                      </a:solidFill>
                    </a:rPr>
                    <a:t>的通用扰动𝝆：</a:t>
                  </a:r>
                  <a:endParaRPr lang="en-US" altLang="zh-CN" sz="2000" dirty="0">
                    <a:solidFill>
                      <a:srgbClr val="0000CC"/>
                    </a:solidFill>
                  </a:endParaRPr>
                </a:p>
              </p:txBody>
            </p:sp>
          </mc:Choice>
          <mc:Fallback>
            <p:sp>
              <p:nvSpPr>
                <p:cNvPr id="28" name="文本框 27"/>
                <p:cNvSpPr txBox="1">
                  <a:spLocks noRot="1" noChangeAspect="1" noMove="1" noResize="1" noEditPoints="1" noAdjustHandles="1" noChangeArrowheads="1" noChangeShapeType="1" noTextEdit="1"/>
                </p:cNvSpPr>
                <p:nvPr/>
              </p:nvSpPr>
              <p:spPr>
                <a:xfrm>
                  <a:off x="1483091" y="3777055"/>
                  <a:ext cx="10175507" cy="441403"/>
                </a:xfrm>
                <a:prstGeom prst="rect">
                  <a:avLst/>
                </a:prstGeom>
                <a:blipFill rotWithShape="1">
                  <a:blip r:embed="rId9"/>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9" name="文本框 28"/>
                <p:cNvSpPr txBox="1"/>
                <p:nvPr/>
              </p:nvSpPr>
              <p:spPr>
                <a:xfrm>
                  <a:off x="4103250" y="4373640"/>
                  <a:ext cx="4574559" cy="746486"/>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limLow>
                          <m:limLowPr>
                            <m:ctrlPr>
                              <a:rPr lang="zh-CN" altLang="zh-CN" sz="2000" i="1">
                                <a:solidFill>
                                  <a:srgbClr val="0000CC"/>
                                </a:solidFill>
                                <a:latin typeface="Cambria Math" panose="02040503050406030204" pitchFamily="18" charset="0"/>
                                <a:ea typeface="Cambria Math" panose="02040503050406030204" pitchFamily="18" charset="0"/>
                                <a:cs typeface="Times New Roman" panose="02020603050405020304" pitchFamily="18" charset="0"/>
                              </a:rPr>
                            </m:ctrlPr>
                          </m:limLowPr>
                          <m:e>
                            <m:r>
                              <m:rPr>
                                <m:sty m:val="p"/>
                              </m:rPr>
                              <a:rPr lang="en-US" altLang="zh-CN" sz="2000">
                                <a:solidFill>
                                  <a:srgbClr val="0000CC"/>
                                </a:solidFill>
                                <a:latin typeface="Cambria Math" panose="02040503050406030204" pitchFamily="18" charset="0"/>
                                <a:ea typeface="宋体" panose="02010600030101010101" pitchFamily="2" charset="-122"/>
                                <a:cs typeface="Times New Roman" panose="02020603050405020304" pitchFamily="18" charset="0"/>
                              </a:rPr>
                              <m:t>P</m:t>
                            </m:r>
                          </m:e>
                          <m:lim>
                            <m:sSub>
                              <m:sSubPr>
                                <m:ctrlPr>
                                  <a:rPr lang="zh-CN" altLang="zh-CN" sz="2000" i="1">
                                    <a:solidFill>
                                      <a:srgbClr val="0000CC"/>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𝐈</m:t>
                                </m:r>
                              </m:e>
                              <m:sub>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𝑐</m:t>
                                </m:r>
                              </m:sub>
                            </m:sSub>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m:t>
                            </m:r>
                            <m:r>
                              <m:rPr>
                                <m:sty m:val="p"/>
                              </m:rPr>
                              <a:rPr lang="en-US" altLang="zh-CN" sz="2000">
                                <a:solidFill>
                                  <a:srgbClr val="0000CC"/>
                                </a:solidFill>
                                <a:latin typeface="Cambria Math" panose="02040503050406030204" pitchFamily="18" charset="0"/>
                                <a:ea typeface="宋体" panose="02010600030101010101" pitchFamily="2" charset="-122"/>
                                <a:cs typeface="Times New Roman" panose="02020603050405020304" pitchFamily="18" charset="0"/>
                              </a:rPr>
                              <m:t>S</m:t>
                            </m:r>
                          </m:lim>
                        </m:limLow>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m:t>
                        </m:r>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𝒞</m:t>
                        </m:r>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2000" i="1" smtClean="0">
                                <a:solidFill>
                                  <a:srgbClr val="0000CC"/>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𝐈</m:t>
                            </m:r>
                          </m:e>
                          <m:sub>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𝑐</m:t>
                            </m:r>
                          </m:sub>
                        </m:sSub>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m:t>
                        </m:r>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𝒞</m:t>
                        </m:r>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2000" i="1">
                                <a:solidFill>
                                  <a:srgbClr val="0000CC"/>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𝐈</m:t>
                            </m:r>
                          </m:e>
                          <m:sub>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𝑐</m:t>
                            </m:r>
                          </m:sub>
                        </m:sSub>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m:t>
                        </m:r>
                        <m:r>
                          <a:rPr lang="en-US" altLang="zh-CN" sz="2000" b="1"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𝝆</m:t>
                        </m:r>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m:t>
                        </m:r>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𝛿</m:t>
                        </m:r>
                        <m:r>
                          <m:rPr>
                            <m:nor/>
                          </m:rPr>
                          <a:rPr lang="en-US" altLang="zh-CN" sz="2000" b="0" i="0" smtClean="0">
                            <a:solidFill>
                              <a:srgbClr val="0000CC"/>
                            </a:solidFill>
                            <a:latin typeface="Cambria Math" panose="02040503050406030204" pitchFamily="18" charset="0"/>
                            <a:ea typeface="宋体" panose="02010600030101010101" pitchFamily="2" charset="-122"/>
                            <a:cs typeface="Times New Roman" panose="02020603050405020304" pitchFamily="18" charset="0"/>
                          </a:rPr>
                          <m:t> </m:t>
                        </m:r>
                        <m:r>
                          <m:rPr>
                            <m:nor/>
                          </m:rPr>
                          <a:rPr lang="en-US" altLang="zh-CN" sz="2000">
                            <a:solidFill>
                              <a:srgbClr val="0000CC"/>
                            </a:solidFill>
                            <a:latin typeface="Times New Roman" panose="02020603050405020304" pitchFamily="18" charset="0"/>
                            <a:ea typeface="宋体" panose="02010600030101010101" pitchFamily="2" charset="-122"/>
                          </a:rPr>
                          <m:t> </m:t>
                        </m:r>
                        <m:r>
                          <m:rPr>
                            <m:nor/>
                          </m:rPr>
                          <a:rPr lang="en-US" altLang="zh-CN" sz="2000">
                            <a:solidFill>
                              <a:srgbClr val="0000CC"/>
                            </a:solidFill>
                            <a:latin typeface="Times New Roman" panose="02020603050405020304" pitchFamily="18" charset="0"/>
                            <a:ea typeface="宋体" panose="02010600030101010101" pitchFamily="2" charset="-122"/>
                          </a:rPr>
                          <m:t>s</m:t>
                        </m:r>
                        <m:r>
                          <m:rPr>
                            <m:nor/>
                          </m:rPr>
                          <a:rPr lang="en-US" altLang="zh-CN" sz="2000">
                            <a:solidFill>
                              <a:srgbClr val="0000CC"/>
                            </a:solidFill>
                            <a:latin typeface="Times New Roman" panose="02020603050405020304" pitchFamily="18" charset="0"/>
                            <a:ea typeface="宋体" panose="02010600030101010101" pitchFamily="2" charset="-122"/>
                          </a:rPr>
                          <m:t>.</m:t>
                        </m:r>
                        <m:r>
                          <m:rPr>
                            <m:nor/>
                          </m:rPr>
                          <a:rPr lang="en-US" altLang="zh-CN" sz="2000">
                            <a:solidFill>
                              <a:srgbClr val="0000CC"/>
                            </a:solidFill>
                            <a:latin typeface="Times New Roman" panose="02020603050405020304" pitchFamily="18" charset="0"/>
                            <a:ea typeface="宋体" panose="02010600030101010101" pitchFamily="2" charset="-122"/>
                          </a:rPr>
                          <m:t>t</m:t>
                        </m:r>
                        <m:r>
                          <m:rPr>
                            <m:nor/>
                          </m:rPr>
                          <a:rPr lang="en-US" altLang="zh-CN" sz="2000">
                            <a:solidFill>
                              <a:srgbClr val="0000CC"/>
                            </a:solidFill>
                            <a:latin typeface="Times New Roman" panose="02020603050405020304" pitchFamily="18" charset="0"/>
                            <a:ea typeface="宋体" panose="02010600030101010101" pitchFamily="2" charset="-122"/>
                          </a:rPr>
                          <m:t>. </m:t>
                        </m:r>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m:t>
                        </m:r>
                        <m:r>
                          <a:rPr lang="en-US" altLang="zh-CN" sz="2000" b="1"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𝝆</m:t>
                        </m:r>
                        <m:sSub>
                          <m:sSubPr>
                            <m:ctrlPr>
                              <a:rPr lang="zh-CN" altLang="zh-CN" sz="2000" i="1">
                                <a:solidFill>
                                  <a:srgbClr val="0000CC"/>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m:t>
                            </m:r>
                          </m:e>
                          <m:sub>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𝑝</m:t>
                            </m:r>
                          </m:sub>
                        </m:sSub>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m:t>
                        </m:r>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𝜉</m:t>
                        </m:r>
                      </m:oMath>
                    </m:oMathPara>
                  </a14:m>
                  <a:endParaRPr lang="en-US" altLang="zh-CN" sz="2000" dirty="0">
                    <a:solidFill>
                      <a:srgbClr val="0000CC"/>
                    </a:solidFill>
                  </a:endParaRPr>
                </a:p>
                <a:p>
                  <a:endParaRPr lang="zh-CN" altLang="en-US" sz="2000" dirty="0">
                    <a:solidFill>
                      <a:srgbClr val="0000CC"/>
                    </a:solidFill>
                  </a:endParaRPr>
                </a:p>
              </p:txBody>
            </p:sp>
          </mc:Choice>
          <mc:Fallback>
            <p:sp>
              <p:nvSpPr>
                <p:cNvPr id="29" name="文本框 28"/>
                <p:cNvSpPr txBox="1">
                  <a:spLocks noRot="1" noChangeAspect="1" noMove="1" noResize="1" noEditPoints="1" noAdjustHandles="1" noChangeArrowheads="1" noChangeShapeType="1" noTextEdit="1"/>
                </p:cNvSpPr>
                <p:nvPr/>
              </p:nvSpPr>
              <p:spPr>
                <a:xfrm>
                  <a:off x="4103250" y="4373640"/>
                  <a:ext cx="4574559" cy="746486"/>
                </a:xfrm>
                <a:prstGeom prst="rect">
                  <a:avLst/>
                </a:prstGeom>
                <a:blipFill rotWithShape="1">
                  <a:blip r:embed="rId10"/>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30" name="文本框 29"/>
                <p:cNvSpPr txBox="1"/>
                <p:nvPr/>
              </p:nvSpPr>
              <p:spPr>
                <a:xfrm>
                  <a:off x="1483093" y="4850923"/>
                  <a:ext cx="10125592" cy="460375"/>
                </a:xfrm>
                <a:prstGeom prst="rect">
                  <a:avLst/>
                </a:prstGeom>
                <a:noFill/>
              </p:spPr>
              <p:txBody>
                <a:bodyPr wrap="square">
                  <a:spAutoFit/>
                </a:bodyPr>
                <a:lstStyle/>
                <a:p>
                  <a:pPr algn="ctr">
                    <a:lnSpc>
                      <a:spcPct val="150000"/>
                    </a:lnSpc>
                  </a:pPr>
                  <a:r>
                    <a:rPr lang="en-US" altLang="zh-CN" sz="1600" kern="100" dirty="0">
                      <a:latin typeface="微软雅黑" panose="020B0503020204020204" charset="-122"/>
                      <a:ea typeface="微软雅黑" panose="020B0503020204020204" charset="-122"/>
                      <a:cs typeface="Times New Roman" panose="02020603050405020304" pitchFamily="18" charset="0"/>
                    </a:rPr>
                    <a:t>P</a:t>
                  </a:r>
                  <a:r>
                    <a:rPr lang="zh-CN" altLang="en-US" sz="1600" kern="100" dirty="0">
                      <a:latin typeface="微软雅黑" panose="020B0503020204020204" charset="-122"/>
                      <a:ea typeface="微软雅黑" panose="020B0503020204020204" charset="-122"/>
                      <a:cs typeface="Times New Roman" panose="02020603050405020304" pitchFamily="18" charset="0"/>
                    </a:rPr>
                    <a:t>代表事件的概率，</a:t>
                  </a:r>
                  <a:r>
                    <a:rPr lang="zh-CN" altLang="zh-CN" sz="1600" dirty="0">
                      <a:solidFill>
                        <a:srgbClr val="0000CC"/>
                      </a:solidFill>
                      <a:ea typeface="Cambria Math" panose="02040503050406030204" pitchFamily="18" charset="0"/>
                      <a:cs typeface="Times New Roman" panose="02020603050405020304" pitchFamily="18" charset="0"/>
                    </a:rPr>
                    <a:t> </a:t>
                  </a:r>
                  <a14:m>
                    <m:oMath xmlns:m="http://schemas.openxmlformats.org/officeDocument/2006/math">
                      <m:sSub>
                        <m:sSubPr>
                          <m:ctrlPr>
                            <a:rPr lang="zh-CN" altLang="zh-CN"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600" b="1" i="1">
                              <a:solidFill>
                                <a:schemeClr val="tx1"/>
                              </a:solidFill>
                              <a:latin typeface="Cambria Math" panose="02040503050406030204" pitchFamily="18" charset="0"/>
                              <a:ea typeface="宋体" panose="02010600030101010101" pitchFamily="2" charset="-122"/>
                              <a:cs typeface="Times New Roman" panose="02020603050405020304" pitchFamily="18" charset="0"/>
                            </a:rPr>
                            <m:t>𝐈</m:t>
                          </m:r>
                        </m:e>
                        <m:sub>
                          <m:r>
                            <a:rPr lang="en-US" altLang="zh-CN" sz="1600" i="1">
                              <a:solidFill>
                                <a:schemeClr val="tx1"/>
                              </a:solidFill>
                              <a:latin typeface="Cambria Math" panose="02040503050406030204" pitchFamily="18" charset="0"/>
                              <a:ea typeface="宋体" panose="02010600030101010101" pitchFamily="2" charset="-122"/>
                              <a:cs typeface="Times New Roman" panose="02020603050405020304" pitchFamily="18" charset="0"/>
                            </a:rPr>
                            <m:t>𝑐</m:t>
                          </m:r>
                        </m:sub>
                      </m:sSub>
                    </m:oMath>
                  </a14:m>
                  <a:r>
                    <a:rPr lang="zh-CN" altLang="en-US" sz="1600" kern="100" dirty="0">
                      <a:solidFill>
                        <a:schemeClr val="tx1"/>
                      </a:solidFill>
                      <a:latin typeface="微软雅黑" panose="020B0503020204020204" charset="-122"/>
                      <a:ea typeface="微软雅黑" panose="020B0503020204020204" charset="-122"/>
                      <a:cs typeface="Times New Roman" panose="02020603050405020304" pitchFamily="18" charset="0"/>
                    </a:rPr>
                    <a:t>为数据集</a:t>
                  </a:r>
                  <a14:m>
                    <m:oMath xmlns:m="http://schemas.openxmlformats.org/officeDocument/2006/math">
                      <m:r>
                        <a:rPr lang="en-US" altLang="zh-CN" sz="1600" i="1" kern="100" dirty="0" smtClean="0">
                          <a:solidFill>
                            <a:schemeClr val="tx1"/>
                          </a:solidFill>
                          <a:latin typeface="Cambria Math" panose="02040503050406030204" pitchFamily="18" charset="0"/>
                          <a:ea typeface="微软雅黑" panose="020B0503020204020204" charset="-122"/>
                          <a:cs typeface="Times New Roman" panose="02020603050405020304" pitchFamily="18" charset="0"/>
                        </a:rPr>
                        <m:t>𝑆</m:t>
                      </m:r>
                    </m:oMath>
                  </a14:m>
                  <a:r>
                    <a:rPr lang="zh-CN" altLang="en-US" sz="1600" kern="100" dirty="0">
                      <a:solidFill>
                        <a:schemeClr val="tx1"/>
                      </a:solidFill>
                      <a:latin typeface="微软雅黑" panose="020B0503020204020204" charset="-122"/>
                      <a:ea typeface="微软雅黑" panose="020B0503020204020204" charset="-122"/>
                      <a:cs typeface="Times New Roman" panose="02020603050405020304" pitchFamily="18" charset="0"/>
                    </a:rPr>
                    <a:t>的样本， </a:t>
                  </a:r>
                  <a:r>
                    <a:rPr lang="zh-CN" altLang="en-US" sz="1600" kern="100" dirty="0">
                      <a:latin typeface="微软雅黑" panose="020B0503020204020204" charset="-122"/>
                      <a:ea typeface="微软雅黑" panose="020B0503020204020204" charset="-122"/>
                      <a:cs typeface="Times New Roman" panose="02020603050405020304" pitchFamily="18" charset="0"/>
                    </a:rPr>
                    <a:t>𝛿为阈值，量化多个图像添加上</a:t>
                  </a:r>
                  <a14:m>
                    <m:oMath xmlns:m="http://schemas.openxmlformats.org/officeDocument/2006/math">
                      <m:r>
                        <a:rPr lang="en-US" altLang="zh-CN" sz="1600" b="1" i="1" smtClean="0">
                          <a:solidFill>
                            <a:schemeClr val="tx1"/>
                          </a:solidFill>
                          <a:latin typeface="Cambria Math" panose="02040503050406030204" pitchFamily="18" charset="0"/>
                          <a:ea typeface="宋体" panose="02010600030101010101" pitchFamily="2" charset="-122"/>
                          <a:cs typeface="Times New Roman" panose="02020603050405020304" pitchFamily="18" charset="0"/>
                        </a:rPr>
                        <m:t>𝝆</m:t>
                      </m:r>
                    </m:oMath>
                  </a14:m>
                  <a:r>
                    <a:rPr lang="zh-CN" altLang="en-US" sz="1600" kern="100" dirty="0">
                      <a:latin typeface="微软雅黑" panose="020B0503020204020204" charset="-122"/>
                      <a:ea typeface="微软雅黑" panose="020B0503020204020204" charset="-122"/>
                      <a:cs typeface="Times New Roman" panose="02020603050405020304" pitchFamily="18" charset="0"/>
                    </a:rPr>
                    <a:t>后的的预测标签变化率， 𝜉限定扰动范围</a:t>
                  </a:r>
                  <a:endParaRPr lang="en-US" altLang="zh-CN" sz="1600" kern="100" dirty="0">
                    <a:solidFill>
                      <a:schemeClr val="tx1"/>
                    </a:solidFill>
                    <a:latin typeface="微软雅黑" panose="020B0503020204020204" charset="-122"/>
                    <a:ea typeface="微软雅黑" panose="020B0503020204020204" charset="-122"/>
                    <a:cs typeface="Times New Roman" panose="02020603050405020304" pitchFamily="18" charset="0"/>
                  </a:endParaRPr>
                </a:p>
              </p:txBody>
            </p:sp>
          </mc:Choice>
          <mc:Fallback>
            <p:sp>
              <p:nvSpPr>
                <p:cNvPr id="30" name="文本框 29"/>
                <p:cNvSpPr txBox="1">
                  <a:spLocks noRot="1" noChangeAspect="1" noMove="1" noResize="1" noEditPoints="1" noAdjustHandles="1" noChangeArrowheads="1" noChangeShapeType="1" noTextEdit="1"/>
                </p:cNvSpPr>
                <p:nvPr/>
              </p:nvSpPr>
              <p:spPr>
                <a:xfrm>
                  <a:off x="1483093" y="4850923"/>
                  <a:ext cx="10125592" cy="460375"/>
                </a:xfrm>
                <a:prstGeom prst="rect">
                  <a:avLst/>
                </a:prstGeom>
                <a:blipFill rotWithShape="1">
                  <a:blip r:embed="rId11"/>
                </a:blipFill>
              </p:spPr>
              <p:txBody>
                <a:bodyPr/>
                <a:lstStyle/>
                <a:p>
                  <a:r>
                    <a:rPr lang="zh-CN" altLang="en-US">
                      <a:noFill/>
                    </a:rPr>
                    <a:t> </a:t>
                  </a:r>
                </a:p>
              </p:txBody>
            </p:sp>
          </mc:Fallback>
        </mc:AlternateContent>
      </p:grpSp>
      <mc:AlternateContent xmlns:mc="http://schemas.openxmlformats.org/markup-compatibility/2006">
        <mc:Choice xmlns:a14="http://schemas.microsoft.com/office/drawing/2010/main" Requires="a14">
          <p:sp>
            <p:nvSpPr>
              <p:cNvPr id="5" name="文本框 4"/>
              <p:cNvSpPr txBox="1"/>
              <p:nvPr/>
            </p:nvSpPr>
            <p:spPr>
              <a:xfrm>
                <a:off x="2547255" y="2721747"/>
                <a:ext cx="367077" cy="276999"/>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r>
                        <a:rPr lang="en-US" altLang="zh-CN" sz="1200" i="1" dirty="0" smtClean="0">
                          <a:solidFill>
                            <a:schemeClr val="tx1"/>
                          </a:solidFill>
                          <a:latin typeface="Cambria Math" panose="02040503050406030204" pitchFamily="18" charset="0"/>
                        </a:rPr>
                        <m:t>𝑆</m:t>
                      </m:r>
                    </m:oMath>
                  </m:oMathPara>
                </a14:m>
                <a:endParaRPr lang="zh-CN" altLang="en-US" dirty="0">
                  <a:solidFill>
                    <a:schemeClr val="tx1"/>
                  </a:solidFill>
                </a:endParaRPr>
              </a:p>
            </p:txBody>
          </p:sp>
        </mc:Choice>
        <mc:Fallback>
          <p:sp>
            <p:nvSpPr>
              <p:cNvPr id="5" name="文本框 4"/>
              <p:cNvSpPr txBox="1">
                <a:spLocks noRot="1" noChangeAspect="1" noMove="1" noResize="1" noEditPoints="1" noAdjustHandles="1" noChangeArrowheads="1" noChangeShapeType="1" noTextEdit="1"/>
              </p:cNvSpPr>
              <p:nvPr/>
            </p:nvSpPr>
            <p:spPr>
              <a:xfrm>
                <a:off x="2547255" y="2721747"/>
                <a:ext cx="367077" cy="276999"/>
              </a:xfrm>
              <a:prstGeom prst="rect">
                <a:avLst/>
              </a:prstGeom>
              <a:blipFill rotWithShape="1">
                <a:blip r:embed="rId12"/>
                <a:stretch>
                  <a:fillRect l="-74" t="-49" r="86" b="100"/>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7" name="文本框 6"/>
              <p:cNvSpPr txBox="1"/>
              <p:nvPr/>
            </p:nvSpPr>
            <p:spPr>
              <a:xfrm>
                <a:off x="2379571" y="4293120"/>
                <a:ext cx="792110" cy="276999"/>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r>
                        <a:rPr lang="en-US" altLang="zh-CN" b="0" i="1" smtClean="0">
                          <a:solidFill>
                            <a:schemeClr val="tx1"/>
                          </a:solidFill>
                          <a:latin typeface="Cambria Math" panose="02040503050406030204" pitchFamily="18" charset="0"/>
                          <a:ea typeface="宋体" panose="02010600030101010101" pitchFamily="2" charset="-122"/>
                          <a:cs typeface="Times New Roman" panose="02020603050405020304" pitchFamily="18" charset="0"/>
                        </a:rPr>
                        <m:t>𝜌</m:t>
                      </m:r>
                    </m:oMath>
                  </m:oMathPara>
                </a14:m>
                <a:endParaRPr lang="zh-CN" altLang="en-US" i="1" dirty="0">
                  <a:solidFill>
                    <a:schemeClr val="tx1"/>
                  </a:solidFill>
                </a:endParaRPr>
              </a:p>
            </p:txBody>
          </p:sp>
        </mc:Choice>
        <mc:Fallback>
          <p:sp>
            <p:nvSpPr>
              <p:cNvPr id="7" name="文本框 6"/>
              <p:cNvSpPr txBox="1">
                <a:spLocks noRot="1" noChangeAspect="1" noMove="1" noResize="1" noEditPoints="1" noAdjustHandles="1" noChangeArrowheads="1" noChangeShapeType="1" noTextEdit="1"/>
              </p:cNvSpPr>
              <p:nvPr/>
            </p:nvSpPr>
            <p:spPr>
              <a:xfrm>
                <a:off x="2379571" y="4293120"/>
                <a:ext cx="792110" cy="276999"/>
              </a:xfrm>
              <a:prstGeom prst="rect">
                <a:avLst/>
              </a:prstGeom>
              <a:blipFill rotWithShape="1">
                <a:blip r:embed="rId13"/>
                <a:stretch>
                  <a:fillRect l="-29" t="-188" r="62" b="9"/>
                </a:stretch>
              </a:blipFill>
            </p:spPr>
            <p:txBody>
              <a:bodyPr/>
              <a:lstStyle/>
              <a:p>
                <a:r>
                  <a:rPr lang="zh-CN" altLang="en-US">
                    <a:noFill/>
                  </a:rPr>
                  <a:t> </a:t>
                </a:r>
              </a:p>
            </p:txBody>
          </p:sp>
        </mc:Fallback>
      </mc:AlternateContent>
      <p:sp>
        <p:nvSpPr>
          <p:cNvPr id="33" name="文本框 32"/>
          <p:cNvSpPr txBox="1"/>
          <p:nvPr/>
        </p:nvSpPr>
        <p:spPr>
          <a:xfrm>
            <a:off x="354221" y="2960182"/>
            <a:ext cx="941765" cy="523220"/>
          </a:xfrm>
          <a:prstGeom prst="rect">
            <a:avLst/>
          </a:prstGeom>
          <a:noFill/>
        </p:spPr>
        <p:txBody>
          <a:bodyPr wrap="square">
            <a:spAutoFit/>
          </a:bodyPr>
          <a:lstStyle/>
          <a:p>
            <a:r>
              <a:rPr lang="zh-CN" altLang="en-US" sz="2800" dirty="0">
                <a:solidFill>
                  <a:srgbClr val="FF0000"/>
                </a:solidFill>
              </a:rPr>
              <a:t>训练</a:t>
            </a:r>
            <a:endParaRPr lang="zh-CN" altLang="en-US" sz="2800" dirty="0">
              <a:solidFill>
                <a:srgbClr val="FF0000"/>
              </a:solidFill>
            </a:endParaRPr>
          </a:p>
        </p:txBody>
      </p:sp>
      <p:sp>
        <p:nvSpPr>
          <p:cNvPr id="9" name="文本框 8"/>
          <p:cNvSpPr txBox="1"/>
          <p:nvPr/>
        </p:nvSpPr>
        <p:spPr>
          <a:xfrm>
            <a:off x="8688070" y="4941570"/>
            <a:ext cx="3138805" cy="829945"/>
          </a:xfrm>
          <a:prstGeom prst="rect">
            <a:avLst/>
          </a:prstGeom>
          <a:noFill/>
        </p:spPr>
        <p:txBody>
          <a:bodyPr wrap="square">
            <a:spAutoFit/>
          </a:bodyPr>
          <a:lstStyle/>
          <a:p>
            <a:r>
              <a:rPr lang="zh-CN" altLang="en-US" sz="1600" b="1" dirty="0"/>
              <a:t>通用扰动：一个固定的与图像无关的扰动，会导致数据集中大多数图像的预测标签发生变化</a:t>
            </a:r>
            <a:endParaRPr lang="zh-CN" altLang="en-US" sz="1600" b="1" dirty="0"/>
          </a:p>
        </p:txBody>
      </p:sp>
    </p:spTree>
  </p:cSld>
  <p:clrMapOvr>
    <a:masterClrMapping/>
  </p:clrMapOvr>
  <p:transition/>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91135" y="1052830"/>
            <a:ext cx="11574145" cy="1258570"/>
          </a:xfrm>
        </p:spPr>
        <p:txBody>
          <a:bodyPr>
            <a:normAutofit/>
          </a:bodyPr>
          <a:lstStyle/>
          <a:p>
            <a:r>
              <a:rPr lang="zh-CN" altLang="en-US" dirty="0">
                <a:effectLst/>
                <a:latin typeface="微软雅黑" panose="020B0503020204020204" charset="-122"/>
                <a:ea typeface="微软雅黑" panose="020B0503020204020204" charset="-122"/>
                <a:cs typeface="Times New Roman" panose="02020603050405020304" pitchFamily="18" charset="0"/>
              </a:rPr>
              <a:t>添加外部网络检测并修正</a:t>
            </a:r>
            <a:r>
              <a:rPr lang="zh-CN" altLang="en-US" dirty="0">
                <a:effectLst/>
                <a:cs typeface="Times New Roman" panose="02020603050405020304" pitchFamily="18" charset="0"/>
              </a:rPr>
              <a:t>添加通用对抗扰动的</a:t>
            </a:r>
            <a:r>
              <a:rPr lang="zh-CN" altLang="en-US" dirty="0">
                <a:effectLst/>
                <a:latin typeface="微软雅黑" panose="020B0503020204020204" charset="-122"/>
                <a:ea typeface="微软雅黑" panose="020B0503020204020204" charset="-122"/>
                <a:cs typeface="Times New Roman" panose="02020603050405020304" pitchFamily="18" charset="0"/>
              </a:rPr>
              <a:t>对抗样本</a:t>
            </a:r>
            <a:endParaRPr lang="zh-CN" altLang="en-US" dirty="0">
              <a:solidFill>
                <a:srgbClr val="C00000"/>
              </a:solidFill>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4" name="标题 1"/>
          <p:cNvSpPr>
            <a:spLocks noGrp="1"/>
          </p:cNvSpPr>
          <p:nvPr>
            <p:ph type="title"/>
          </p:nvPr>
        </p:nvSpPr>
        <p:spPr/>
        <p:txBody>
          <a:bodyPr/>
          <a:lstStyle/>
          <a:p>
            <a:r>
              <a:rPr lang="zh-CN" altLang="en-US" dirty="0"/>
              <a:t>外部检测</a:t>
            </a:r>
            <a:endParaRPr lang="zh-CN" altLang="en-US" dirty="0"/>
          </a:p>
        </p:txBody>
      </p:sp>
      <p:sp>
        <p:nvSpPr>
          <p:cNvPr id="16" name="文本框 15"/>
          <p:cNvSpPr txBox="1"/>
          <p:nvPr/>
        </p:nvSpPr>
        <p:spPr>
          <a:xfrm>
            <a:off x="4079720" y="4996179"/>
            <a:ext cx="309880" cy="275590"/>
          </a:xfrm>
          <a:prstGeom prst="rect">
            <a:avLst/>
          </a:prstGeom>
          <a:noFill/>
        </p:spPr>
        <p:txBody>
          <a:bodyPr wrap="none" rtlCol="0">
            <a:spAutoFit/>
          </a:bodyPr>
          <a:lstStyle/>
          <a:p>
            <a:endParaRPr lang="zh-CN" altLang="en-US" dirty="0"/>
          </a:p>
        </p:txBody>
      </p:sp>
      <p:pic>
        <p:nvPicPr>
          <p:cNvPr id="13" name="图片 12"/>
          <p:cNvPicPr>
            <a:picLocks noChangeAspect="1"/>
          </p:cNvPicPr>
          <p:nvPr/>
        </p:nvPicPr>
        <p:blipFill>
          <a:blip r:embed="rId1"/>
          <a:stretch>
            <a:fillRect/>
          </a:stretch>
        </p:blipFill>
        <p:spPr>
          <a:xfrm>
            <a:off x="1780857" y="4369799"/>
            <a:ext cx="1133475" cy="619125"/>
          </a:xfrm>
          <a:prstGeom prst="rect">
            <a:avLst/>
          </a:prstGeom>
        </p:spPr>
      </p:pic>
      <p:pic>
        <p:nvPicPr>
          <p:cNvPr id="6" name="图片 5"/>
          <p:cNvPicPr>
            <a:picLocks noChangeAspect="1"/>
          </p:cNvPicPr>
          <p:nvPr/>
        </p:nvPicPr>
        <p:blipFill>
          <a:blip r:embed="rId2"/>
          <a:stretch>
            <a:fillRect/>
          </a:stretch>
        </p:blipFill>
        <p:spPr>
          <a:xfrm>
            <a:off x="1919420" y="3697518"/>
            <a:ext cx="679906" cy="684000"/>
          </a:xfrm>
          <a:prstGeom prst="rect">
            <a:avLst/>
          </a:prstGeom>
        </p:spPr>
      </p:pic>
      <mc:AlternateContent xmlns:mc="http://schemas.openxmlformats.org/markup-compatibility/2006">
        <mc:Choice xmlns:a14="http://schemas.microsoft.com/office/drawing/2010/main" Requires="a14">
          <p:sp>
            <p:nvSpPr>
              <p:cNvPr id="8" name="文本框 7"/>
              <p:cNvSpPr txBox="1"/>
              <p:nvPr/>
            </p:nvSpPr>
            <p:spPr>
              <a:xfrm>
                <a:off x="1881905" y="4385692"/>
                <a:ext cx="755015" cy="369332"/>
              </a:xfrm>
              <a:prstGeom prst="rect">
                <a:avLst/>
              </a:prstGeom>
              <a:noFill/>
            </p:spPr>
            <p:txBody>
              <a:bodyPr wrap="none" lIns="0" tIns="0" rIns="0" bIns="0" rtlCol="0">
                <a:spAutoFit/>
              </a:bodyPr>
              <a:lstStyle/>
              <a:p>
                <a:pPr algn="ctr"/>
                <a14:m>
                  <m:oMath xmlns:m="http://schemas.openxmlformats.org/officeDocument/2006/math">
                    <m:r>
                      <m:rPr>
                        <m:sty m:val="p"/>
                      </m:rPr>
                      <a:rPr lang="en-US" altLang="zh-CN" i="1">
                        <a:latin typeface="Cambria Math" panose="02040503050406030204" pitchFamily="18" charset="0"/>
                      </a:rPr>
                      <m:t>Univeral</m:t>
                    </m:r>
                  </m:oMath>
                </a14:m>
                <a:r>
                  <a:rPr lang="zh-CN" altLang="en-US" dirty="0">
                    <a:latin typeface="+mj-lt"/>
                  </a:rPr>
                  <a:t> </a:t>
                </a:r>
                <a:endParaRPr lang="en-US" altLang="zh-CN" dirty="0">
                  <a:latin typeface="+mj-lt"/>
                </a:endParaRPr>
              </a:p>
              <a:p>
                <a:pPr algn="ctr"/>
                <a:r>
                  <a:rPr lang="en-US" altLang="zh-CN" dirty="0">
                    <a:latin typeface="+mj-lt"/>
                  </a:rPr>
                  <a:t>perturbation</a:t>
                </a:r>
                <a:endParaRPr lang="zh-CN" altLang="en-US" dirty="0">
                  <a:latin typeface="+mj-lt"/>
                </a:endParaRPr>
              </a:p>
            </p:txBody>
          </p:sp>
        </mc:Choice>
        <mc:Fallback>
          <p:sp>
            <p:nvSpPr>
              <p:cNvPr id="8" name="文本框 7"/>
              <p:cNvSpPr txBox="1">
                <a:spLocks noRot="1" noChangeAspect="1" noMove="1" noResize="1" noEditPoints="1" noAdjustHandles="1" noChangeArrowheads="1" noChangeShapeType="1" noTextEdit="1"/>
              </p:cNvSpPr>
              <p:nvPr/>
            </p:nvSpPr>
            <p:spPr>
              <a:xfrm>
                <a:off x="1881905" y="4385692"/>
                <a:ext cx="755015" cy="369332"/>
              </a:xfrm>
              <a:prstGeom prst="rect">
                <a:avLst/>
              </a:prstGeom>
              <a:blipFill rotWithShape="1">
                <a:blip r:embed="rId3"/>
                <a:stretch>
                  <a:fillRect l="-53" t="-103" r="-4993" b="39"/>
                </a:stretch>
              </a:blipFill>
            </p:spPr>
            <p:txBody>
              <a:bodyPr/>
              <a:lstStyle/>
              <a:p>
                <a:r>
                  <a:rPr lang="zh-CN" altLang="en-US">
                    <a:noFill/>
                  </a:rPr>
                  <a:t> </a:t>
                </a:r>
              </a:p>
            </p:txBody>
          </p:sp>
        </mc:Fallback>
      </mc:AlternateContent>
      <p:sp>
        <p:nvSpPr>
          <p:cNvPr id="14" name="椭圆 13"/>
          <p:cNvSpPr/>
          <p:nvPr/>
        </p:nvSpPr>
        <p:spPr bwMode="auto">
          <a:xfrm>
            <a:off x="1925639" y="3307977"/>
            <a:ext cx="276488" cy="276488"/>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100" b="0" i="0" u="none" strike="noStrike" cap="none" normalizeH="0" baseline="0" dirty="0">
              <a:ln>
                <a:noFill/>
              </a:ln>
              <a:solidFill>
                <a:srgbClr val="FF0000"/>
              </a:solidFill>
              <a:effectLst/>
              <a:latin typeface="楷体_GB2312" pitchFamily="49" charset="-122"/>
              <a:ea typeface="楷体_GB2312" pitchFamily="49" charset="-122"/>
            </a:endParaRPr>
          </a:p>
        </p:txBody>
      </p:sp>
      <mc:AlternateContent xmlns:mc="http://schemas.openxmlformats.org/markup-compatibility/2006">
        <mc:Choice xmlns:a14="http://schemas.microsoft.com/office/drawing/2010/main" Requires="a14">
          <p:sp>
            <p:nvSpPr>
              <p:cNvPr id="15" name="文本框 14"/>
              <p:cNvSpPr txBox="1"/>
              <p:nvPr/>
            </p:nvSpPr>
            <p:spPr>
              <a:xfrm>
                <a:off x="1787207" y="3321302"/>
                <a:ext cx="564904" cy="246221"/>
              </a:xfrm>
              <a:prstGeom prst="rect">
                <a:avLst/>
              </a:prstGeom>
              <a:noFill/>
            </p:spPr>
            <p:txBody>
              <a:bodyPr wrap="square" lIns="0" tIns="0" rIns="0" bIns="0" rtlCol="0">
                <a:spAutoFit/>
              </a:bodyPr>
              <a:lstStyle/>
              <a:p>
                <a:pPr algn="ctr"/>
                <a14:m>
                  <m:oMathPara xmlns:m="http://schemas.openxmlformats.org/officeDocument/2006/math">
                    <m:oMathParaPr>
                      <m:jc m:val="center"/>
                    </m:oMathParaPr>
                    <m:oMath xmlns:m="http://schemas.openxmlformats.org/officeDocument/2006/math">
                      <m:r>
                        <a:rPr lang="en-US" altLang="zh-CN" sz="1600" b="1" i="0" smtClean="0">
                          <a:solidFill>
                            <a:srgbClr val="FF0000"/>
                          </a:solidFill>
                          <a:latin typeface="Cambria Math" panose="02040503050406030204" pitchFamily="18" charset="0"/>
                        </a:rPr>
                        <m:t>𝟏</m:t>
                      </m:r>
                    </m:oMath>
                  </m:oMathPara>
                </a14:m>
                <a:endParaRPr lang="zh-CN" altLang="en-US" sz="1600" b="1" dirty="0">
                  <a:solidFill>
                    <a:srgbClr val="FF0000"/>
                  </a:solidFill>
                  <a:latin typeface="+mj-lt"/>
                </a:endParaRPr>
              </a:p>
            </p:txBody>
          </p:sp>
        </mc:Choice>
        <mc:Fallback>
          <p:sp>
            <p:nvSpPr>
              <p:cNvPr id="15" name="文本框 14"/>
              <p:cNvSpPr txBox="1">
                <a:spLocks noRot="1" noChangeAspect="1" noMove="1" noResize="1" noEditPoints="1" noAdjustHandles="1" noChangeArrowheads="1" noChangeShapeType="1" noTextEdit="1"/>
              </p:cNvSpPr>
              <p:nvPr/>
            </p:nvSpPr>
            <p:spPr>
              <a:xfrm>
                <a:off x="1787207" y="3321302"/>
                <a:ext cx="564904" cy="246221"/>
              </a:xfrm>
              <a:prstGeom prst="rect">
                <a:avLst/>
              </a:prstGeom>
              <a:blipFill rotWithShape="1">
                <a:blip r:embed="rId4"/>
                <a:stretch>
                  <a:fillRect l="-56" t="-102" r="13" b="38"/>
                </a:stretch>
              </a:blipFill>
            </p:spPr>
            <p:txBody>
              <a:bodyPr/>
              <a:lstStyle/>
              <a:p>
                <a:r>
                  <a:rPr lang="zh-CN" altLang="en-US">
                    <a:noFill/>
                  </a:rPr>
                  <a:t> </a:t>
                </a:r>
              </a:p>
            </p:txBody>
          </p:sp>
        </mc:Fallback>
      </mc:AlternateContent>
      <p:sp>
        <p:nvSpPr>
          <p:cNvPr id="17" name="椭圆 16"/>
          <p:cNvSpPr/>
          <p:nvPr/>
        </p:nvSpPr>
        <p:spPr bwMode="auto">
          <a:xfrm>
            <a:off x="2700283" y="3680019"/>
            <a:ext cx="276488" cy="276488"/>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100" b="0" i="0" u="none" strike="noStrike" cap="none" normalizeH="0" baseline="0" dirty="0">
              <a:ln>
                <a:noFill/>
              </a:ln>
              <a:solidFill>
                <a:srgbClr val="FF0000"/>
              </a:solidFill>
              <a:effectLst/>
              <a:latin typeface="楷体_GB2312" pitchFamily="49" charset="-122"/>
              <a:ea typeface="楷体_GB2312" pitchFamily="49" charset="-122"/>
            </a:endParaRPr>
          </a:p>
        </p:txBody>
      </p:sp>
      <mc:AlternateContent xmlns:mc="http://schemas.openxmlformats.org/markup-compatibility/2006">
        <mc:Choice xmlns:a14="http://schemas.microsoft.com/office/drawing/2010/main" Requires="a14">
          <p:sp>
            <p:nvSpPr>
              <p:cNvPr id="18" name="文本框 17"/>
              <p:cNvSpPr txBox="1"/>
              <p:nvPr/>
            </p:nvSpPr>
            <p:spPr>
              <a:xfrm>
                <a:off x="2561851" y="3693344"/>
                <a:ext cx="564904" cy="246221"/>
              </a:xfrm>
              <a:prstGeom prst="rect">
                <a:avLst/>
              </a:prstGeom>
              <a:noFill/>
            </p:spPr>
            <p:txBody>
              <a:bodyPr wrap="square" lIns="0" tIns="0" rIns="0" bIns="0" rtlCol="0">
                <a:spAutoFit/>
              </a:bodyPr>
              <a:lstStyle/>
              <a:p>
                <a:pPr algn="ctr"/>
                <a14:m>
                  <m:oMathPara xmlns:m="http://schemas.openxmlformats.org/officeDocument/2006/math">
                    <m:oMathParaPr>
                      <m:jc m:val="center"/>
                    </m:oMathParaPr>
                    <m:oMath xmlns:m="http://schemas.openxmlformats.org/officeDocument/2006/math">
                      <m:r>
                        <a:rPr lang="en-US" altLang="zh-CN" sz="1600" b="1" i="0" smtClean="0">
                          <a:solidFill>
                            <a:srgbClr val="FF0000"/>
                          </a:solidFill>
                          <a:latin typeface="Cambria Math" panose="02040503050406030204" pitchFamily="18" charset="0"/>
                        </a:rPr>
                        <m:t>𝟐</m:t>
                      </m:r>
                    </m:oMath>
                  </m:oMathPara>
                </a14:m>
                <a:endParaRPr lang="zh-CN" altLang="en-US" sz="1600" b="1" dirty="0">
                  <a:solidFill>
                    <a:srgbClr val="FF0000"/>
                  </a:solidFill>
                  <a:latin typeface="+mj-lt"/>
                </a:endParaRPr>
              </a:p>
            </p:txBody>
          </p:sp>
        </mc:Choice>
        <mc:Fallback>
          <p:sp>
            <p:nvSpPr>
              <p:cNvPr id="18" name="文本框 17"/>
              <p:cNvSpPr txBox="1">
                <a:spLocks noRot="1" noChangeAspect="1" noMove="1" noResize="1" noEditPoints="1" noAdjustHandles="1" noChangeArrowheads="1" noChangeShapeType="1" noTextEdit="1"/>
              </p:cNvSpPr>
              <p:nvPr/>
            </p:nvSpPr>
            <p:spPr>
              <a:xfrm>
                <a:off x="2561851" y="3693344"/>
                <a:ext cx="564904" cy="246221"/>
              </a:xfrm>
              <a:prstGeom prst="rect">
                <a:avLst/>
              </a:prstGeom>
              <a:blipFill rotWithShape="1">
                <a:blip r:embed="rId5"/>
                <a:stretch>
                  <a:fillRect l="-46" t="-75" r="3" b="10"/>
                </a:stretch>
              </a:blipFill>
            </p:spPr>
            <p:txBody>
              <a:bodyPr/>
              <a:lstStyle/>
              <a:p>
                <a:r>
                  <a:rPr lang="zh-CN" altLang="en-US">
                    <a:noFill/>
                  </a:rPr>
                  <a:t> </a:t>
                </a:r>
              </a:p>
            </p:txBody>
          </p:sp>
        </mc:Fallback>
      </mc:AlternateContent>
      <p:sp>
        <p:nvSpPr>
          <p:cNvPr id="19" name="椭圆 18"/>
          <p:cNvSpPr/>
          <p:nvPr/>
        </p:nvSpPr>
        <p:spPr bwMode="auto">
          <a:xfrm>
            <a:off x="5082272" y="2865657"/>
            <a:ext cx="276488" cy="276488"/>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100" b="0" i="0" u="none" strike="noStrike" cap="none" normalizeH="0" baseline="0" dirty="0">
              <a:ln>
                <a:noFill/>
              </a:ln>
              <a:solidFill>
                <a:srgbClr val="FF0000"/>
              </a:solidFill>
              <a:effectLst/>
              <a:latin typeface="楷体_GB2312" pitchFamily="49" charset="-122"/>
              <a:ea typeface="楷体_GB2312" pitchFamily="49" charset="-122"/>
            </a:endParaRPr>
          </a:p>
        </p:txBody>
      </p:sp>
      <mc:AlternateContent xmlns:mc="http://schemas.openxmlformats.org/markup-compatibility/2006">
        <mc:Choice xmlns:a14="http://schemas.microsoft.com/office/drawing/2010/main" Requires="a14">
          <p:sp>
            <p:nvSpPr>
              <p:cNvPr id="20" name="文本框 19"/>
              <p:cNvSpPr txBox="1"/>
              <p:nvPr/>
            </p:nvSpPr>
            <p:spPr>
              <a:xfrm>
                <a:off x="4943840" y="2878982"/>
                <a:ext cx="564904" cy="247697"/>
              </a:xfrm>
              <a:prstGeom prst="rect">
                <a:avLst/>
              </a:prstGeom>
              <a:noFill/>
            </p:spPr>
            <p:txBody>
              <a:bodyPr wrap="square" lIns="0" tIns="0" rIns="0" bIns="0" rtlCol="0">
                <a:spAutoFit/>
              </a:bodyPr>
              <a:lstStyle/>
              <a:p>
                <a:pPr algn="ctr"/>
                <a14:m>
                  <m:oMathPara xmlns:m="http://schemas.openxmlformats.org/officeDocument/2006/math">
                    <m:oMathParaPr>
                      <m:jc m:val="center"/>
                    </m:oMathParaPr>
                    <m:oMath xmlns:m="http://schemas.openxmlformats.org/officeDocument/2006/math">
                      <m:r>
                        <a:rPr lang="en-US" altLang="zh-CN" sz="1600" b="1" i="1" smtClean="0">
                          <a:solidFill>
                            <a:srgbClr val="FF0000"/>
                          </a:solidFill>
                          <a:latin typeface="Cambria Math" panose="02040503050406030204" pitchFamily="18" charset="0"/>
                        </a:rPr>
                        <m:t>𝟑</m:t>
                      </m:r>
                    </m:oMath>
                  </m:oMathPara>
                </a14:m>
                <a:endParaRPr lang="zh-CN" altLang="en-US" sz="1600" b="1" dirty="0">
                  <a:solidFill>
                    <a:srgbClr val="FF0000"/>
                  </a:solidFill>
                  <a:latin typeface="+mj-lt"/>
                </a:endParaRPr>
              </a:p>
            </p:txBody>
          </p:sp>
        </mc:Choice>
        <mc:Fallback>
          <p:sp>
            <p:nvSpPr>
              <p:cNvPr id="20" name="文本框 19"/>
              <p:cNvSpPr txBox="1">
                <a:spLocks noRot="1" noChangeAspect="1" noMove="1" noResize="1" noEditPoints="1" noAdjustHandles="1" noChangeArrowheads="1" noChangeShapeType="1" noTextEdit="1"/>
              </p:cNvSpPr>
              <p:nvPr/>
            </p:nvSpPr>
            <p:spPr>
              <a:xfrm>
                <a:off x="4943840" y="2878982"/>
                <a:ext cx="564904" cy="247697"/>
              </a:xfrm>
              <a:prstGeom prst="rect">
                <a:avLst/>
              </a:prstGeom>
              <a:blipFill rotWithShape="1">
                <a:blip r:embed="rId6"/>
                <a:stretch>
                  <a:fillRect l="-65" t="-213" r="21" b="232"/>
                </a:stretch>
              </a:blipFill>
            </p:spPr>
            <p:txBody>
              <a:bodyPr/>
              <a:lstStyle/>
              <a:p>
                <a:r>
                  <a:rPr lang="zh-CN" altLang="en-US">
                    <a:noFill/>
                  </a:rPr>
                  <a:t> </a:t>
                </a:r>
              </a:p>
            </p:txBody>
          </p:sp>
        </mc:Fallback>
      </mc:AlternateContent>
      <p:sp>
        <p:nvSpPr>
          <p:cNvPr id="21" name="椭圆 20"/>
          <p:cNvSpPr/>
          <p:nvPr/>
        </p:nvSpPr>
        <p:spPr bwMode="auto">
          <a:xfrm>
            <a:off x="8610762" y="2617960"/>
            <a:ext cx="276488" cy="276488"/>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100" b="0" i="0" u="none" strike="noStrike" cap="none" normalizeH="0" baseline="0" dirty="0">
              <a:ln>
                <a:noFill/>
              </a:ln>
              <a:solidFill>
                <a:srgbClr val="FF0000"/>
              </a:solidFill>
              <a:effectLst/>
              <a:latin typeface="楷体_GB2312" pitchFamily="49" charset="-122"/>
              <a:ea typeface="楷体_GB2312" pitchFamily="49" charset="-122"/>
            </a:endParaRPr>
          </a:p>
        </p:txBody>
      </p:sp>
      <mc:AlternateContent xmlns:mc="http://schemas.openxmlformats.org/markup-compatibility/2006">
        <mc:Choice xmlns:a14="http://schemas.microsoft.com/office/drawing/2010/main" Requires="a14">
          <p:sp>
            <p:nvSpPr>
              <p:cNvPr id="22" name="文本框 21"/>
              <p:cNvSpPr txBox="1"/>
              <p:nvPr/>
            </p:nvSpPr>
            <p:spPr>
              <a:xfrm>
                <a:off x="8472330" y="2631285"/>
                <a:ext cx="564904" cy="247697"/>
              </a:xfrm>
              <a:prstGeom prst="rect">
                <a:avLst/>
              </a:prstGeom>
              <a:noFill/>
            </p:spPr>
            <p:txBody>
              <a:bodyPr wrap="square" lIns="0" tIns="0" rIns="0" bIns="0" rtlCol="0">
                <a:spAutoFit/>
              </a:bodyPr>
              <a:lstStyle/>
              <a:p>
                <a:pPr algn="ctr"/>
                <a14:m>
                  <m:oMathPara xmlns:m="http://schemas.openxmlformats.org/officeDocument/2006/math">
                    <m:oMathParaPr>
                      <m:jc m:val="center"/>
                    </m:oMathParaPr>
                    <m:oMath xmlns:m="http://schemas.openxmlformats.org/officeDocument/2006/math">
                      <m:r>
                        <a:rPr lang="en-US" altLang="zh-CN" sz="1600" b="1" i="1" smtClean="0">
                          <a:solidFill>
                            <a:srgbClr val="FF0000"/>
                          </a:solidFill>
                          <a:latin typeface="Cambria Math" panose="02040503050406030204" pitchFamily="18" charset="0"/>
                        </a:rPr>
                        <m:t>𝟒</m:t>
                      </m:r>
                    </m:oMath>
                  </m:oMathPara>
                </a14:m>
                <a:endParaRPr lang="zh-CN" altLang="en-US" sz="1600" b="1" dirty="0">
                  <a:solidFill>
                    <a:srgbClr val="FF0000"/>
                  </a:solidFill>
                  <a:latin typeface="+mj-lt"/>
                </a:endParaRPr>
              </a:p>
            </p:txBody>
          </p:sp>
        </mc:Choice>
        <mc:Fallback>
          <p:sp>
            <p:nvSpPr>
              <p:cNvPr id="22" name="文本框 21"/>
              <p:cNvSpPr txBox="1">
                <a:spLocks noRot="1" noChangeAspect="1" noMove="1" noResize="1" noEditPoints="1" noAdjustHandles="1" noChangeArrowheads="1" noChangeShapeType="1" noTextEdit="1"/>
              </p:cNvSpPr>
              <p:nvPr/>
            </p:nvSpPr>
            <p:spPr>
              <a:xfrm>
                <a:off x="8472330" y="2631285"/>
                <a:ext cx="564904" cy="247697"/>
              </a:xfrm>
              <a:prstGeom prst="rect">
                <a:avLst/>
              </a:prstGeom>
              <a:blipFill rotWithShape="1">
                <a:blip r:embed="rId7"/>
                <a:stretch>
                  <a:fillRect l="-28" t="-194" r="97" b="213"/>
                </a:stretch>
              </a:blipFill>
            </p:spPr>
            <p:txBody>
              <a:bodyPr/>
              <a:lstStyle/>
              <a:p>
                <a:r>
                  <a:rPr lang="zh-CN" altLang="en-US">
                    <a:noFill/>
                  </a:rPr>
                  <a:t> </a:t>
                </a:r>
              </a:p>
            </p:txBody>
          </p:sp>
        </mc:Fallback>
      </mc:AlternateContent>
      <p:pic>
        <p:nvPicPr>
          <p:cNvPr id="24" name="图片 23"/>
          <p:cNvPicPr>
            <a:picLocks noChangeAspect="1"/>
          </p:cNvPicPr>
          <p:nvPr/>
        </p:nvPicPr>
        <p:blipFill>
          <a:blip r:embed="rId8"/>
          <a:stretch>
            <a:fillRect/>
          </a:stretch>
        </p:blipFill>
        <p:spPr>
          <a:xfrm>
            <a:off x="1881905" y="1627131"/>
            <a:ext cx="7882422" cy="3127763"/>
          </a:xfrm>
          <a:prstGeom prst="rect">
            <a:avLst/>
          </a:prstGeom>
        </p:spPr>
      </p:pic>
      <mc:AlternateContent xmlns:mc="http://schemas.openxmlformats.org/markup-compatibility/2006">
        <mc:Choice xmlns:a14="http://schemas.microsoft.com/office/drawing/2010/main" Requires="a14">
          <p:sp>
            <p:nvSpPr>
              <p:cNvPr id="5" name="文本框 4"/>
              <p:cNvSpPr txBox="1"/>
              <p:nvPr/>
            </p:nvSpPr>
            <p:spPr>
              <a:xfrm>
                <a:off x="2547255" y="2721747"/>
                <a:ext cx="367077" cy="276999"/>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r>
                        <a:rPr lang="en-US" altLang="zh-CN" sz="1200" i="1" dirty="0" smtClean="0">
                          <a:solidFill>
                            <a:schemeClr val="tx1"/>
                          </a:solidFill>
                          <a:latin typeface="Cambria Math" panose="02040503050406030204" pitchFamily="18" charset="0"/>
                        </a:rPr>
                        <m:t>𝑆</m:t>
                      </m:r>
                    </m:oMath>
                  </m:oMathPara>
                </a14:m>
                <a:endParaRPr lang="zh-CN" altLang="en-US" dirty="0">
                  <a:solidFill>
                    <a:schemeClr val="tx1"/>
                  </a:solidFill>
                </a:endParaRPr>
              </a:p>
            </p:txBody>
          </p:sp>
        </mc:Choice>
        <mc:Fallback>
          <p:sp>
            <p:nvSpPr>
              <p:cNvPr id="5" name="文本框 4"/>
              <p:cNvSpPr txBox="1">
                <a:spLocks noRot="1" noChangeAspect="1" noMove="1" noResize="1" noEditPoints="1" noAdjustHandles="1" noChangeArrowheads="1" noChangeShapeType="1" noTextEdit="1"/>
              </p:cNvSpPr>
              <p:nvPr/>
            </p:nvSpPr>
            <p:spPr>
              <a:xfrm>
                <a:off x="2547255" y="2721747"/>
                <a:ext cx="367077" cy="276999"/>
              </a:xfrm>
              <a:prstGeom prst="rect">
                <a:avLst/>
              </a:prstGeom>
              <a:blipFill rotWithShape="1">
                <a:blip r:embed="rId9"/>
                <a:stretch>
                  <a:fillRect l="-74" t="-49" r="86" b="100"/>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7" name="文本框 6"/>
              <p:cNvSpPr txBox="1"/>
              <p:nvPr/>
            </p:nvSpPr>
            <p:spPr>
              <a:xfrm>
                <a:off x="2379571" y="4293120"/>
                <a:ext cx="792110" cy="276999"/>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r>
                        <a:rPr lang="en-US" altLang="zh-CN" b="0" i="1" smtClean="0">
                          <a:solidFill>
                            <a:schemeClr val="tx1"/>
                          </a:solidFill>
                          <a:latin typeface="Cambria Math" panose="02040503050406030204" pitchFamily="18" charset="0"/>
                          <a:ea typeface="宋体" panose="02010600030101010101" pitchFamily="2" charset="-122"/>
                          <a:cs typeface="Times New Roman" panose="02020603050405020304" pitchFamily="18" charset="0"/>
                        </a:rPr>
                        <m:t>𝜌</m:t>
                      </m:r>
                    </m:oMath>
                  </m:oMathPara>
                </a14:m>
                <a:endParaRPr lang="zh-CN" altLang="en-US" i="1" dirty="0">
                  <a:solidFill>
                    <a:schemeClr val="tx1"/>
                  </a:solidFill>
                </a:endParaRPr>
              </a:p>
            </p:txBody>
          </p:sp>
        </mc:Choice>
        <mc:Fallback>
          <p:sp>
            <p:nvSpPr>
              <p:cNvPr id="7" name="文本框 6"/>
              <p:cNvSpPr txBox="1">
                <a:spLocks noRot="1" noChangeAspect="1" noMove="1" noResize="1" noEditPoints="1" noAdjustHandles="1" noChangeArrowheads="1" noChangeShapeType="1" noTextEdit="1"/>
              </p:cNvSpPr>
              <p:nvPr/>
            </p:nvSpPr>
            <p:spPr>
              <a:xfrm>
                <a:off x="2379571" y="4293120"/>
                <a:ext cx="792110" cy="276999"/>
              </a:xfrm>
              <a:prstGeom prst="rect">
                <a:avLst/>
              </a:prstGeom>
              <a:blipFill rotWithShape="1">
                <a:blip r:embed="rId10"/>
                <a:stretch>
                  <a:fillRect l="-29" t="-188" r="62" b="9"/>
                </a:stretch>
              </a:blipFill>
            </p:spPr>
            <p:txBody>
              <a:bodyPr/>
              <a:lstStyle/>
              <a:p>
                <a:r>
                  <a:rPr lang="zh-CN" altLang="en-US">
                    <a:noFill/>
                  </a:rPr>
                  <a:t> </a:t>
                </a:r>
              </a:p>
            </p:txBody>
          </p:sp>
        </mc:Fallback>
      </mc:AlternateContent>
      <p:grpSp>
        <p:nvGrpSpPr>
          <p:cNvPr id="2" name="组合 1"/>
          <p:cNvGrpSpPr/>
          <p:nvPr/>
        </p:nvGrpSpPr>
        <p:grpSpPr>
          <a:xfrm>
            <a:off x="593908" y="4903816"/>
            <a:ext cx="11004184" cy="1429147"/>
            <a:chOff x="613903" y="4667569"/>
            <a:chExt cx="11004184" cy="1429147"/>
          </a:xfrm>
        </p:grpSpPr>
        <p:grpSp>
          <p:nvGrpSpPr>
            <p:cNvPr id="26" name="组合 25"/>
            <p:cNvGrpSpPr/>
            <p:nvPr/>
          </p:nvGrpSpPr>
          <p:grpSpPr>
            <a:xfrm>
              <a:off x="613903" y="4667569"/>
              <a:ext cx="11004184" cy="1429147"/>
              <a:chOff x="1272305" y="3777055"/>
              <a:chExt cx="10386293" cy="1429147"/>
            </a:xfrm>
          </p:grpSpPr>
          <mc:AlternateContent xmlns:mc="http://schemas.openxmlformats.org/markup-compatibility/2006">
            <mc:Choice xmlns:a14="http://schemas.microsoft.com/office/drawing/2010/main" Requires="a14">
              <p:sp>
                <p:nvSpPr>
                  <p:cNvPr id="28" name="文本框 27"/>
                  <p:cNvSpPr txBox="1"/>
                  <p:nvPr/>
                </p:nvSpPr>
                <p:spPr>
                  <a:xfrm>
                    <a:off x="1483091" y="3777055"/>
                    <a:ext cx="10175507" cy="441403"/>
                  </a:xfrm>
                  <a:prstGeom prst="rect">
                    <a:avLst/>
                  </a:prstGeom>
                  <a:noFill/>
                </p:spPr>
                <p:txBody>
                  <a:bodyPr wrap="square">
                    <a:spAutoFit/>
                  </a:bodyPr>
                  <a:lstStyle/>
                  <a:p>
                    <a:pPr>
                      <a:lnSpc>
                        <a:spcPct val="125000"/>
                      </a:lnSpc>
                    </a:pPr>
                    <a:r>
                      <a:rPr lang="en-US" altLang="zh-CN" sz="2000" dirty="0">
                        <a:solidFill>
                          <a:srgbClr val="0000CC"/>
                        </a:solidFill>
                      </a:rPr>
                      <a:t>2</a:t>
                    </a:r>
                    <a:r>
                      <a:rPr lang="en-US" altLang="zh-CN" sz="2000" dirty="0">
                        <a:solidFill>
                          <a:srgbClr val="0000CC"/>
                        </a:solidFill>
                        <a:effectLst/>
                      </a:rPr>
                      <a:t>. </a:t>
                    </a:r>
                    <a:r>
                      <a:rPr lang="zh-CN" altLang="en-US" sz="2000" dirty="0">
                        <a:solidFill>
                          <a:srgbClr val="0000CC"/>
                        </a:solidFill>
                      </a:rPr>
                      <a:t>对通用扰动𝝆进行增强，向𝝆上添加随机噪声</a:t>
                    </a:r>
                    <a14:m>
                      <m:oMath xmlns:m="http://schemas.openxmlformats.org/officeDocument/2006/math">
                        <m:r>
                          <a:rPr lang="en-US" altLang="zh-CN" sz="2000" i="1" dirty="0">
                            <a:solidFill>
                              <a:srgbClr val="0000CC"/>
                            </a:solidFill>
                            <a:latin typeface="Cambria Math" panose="02040503050406030204" pitchFamily="18" charset="0"/>
                          </a:rPr>
                          <m:t>𝑛</m:t>
                        </m:r>
                        <m:r>
                          <a:rPr lang="en-US" altLang="zh-CN" sz="2000" i="1" dirty="0">
                            <a:solidFill>
                              <a:srgbClr val="0000CC"/>
                            </a:solidFill>
                            <a:latin typeface="Cambria Math" panose="02040503050406030204" pitchFamily="18" charset="0"/>
                          </a:rPr>
                          <m:t> </m:t>
                        </m:r>
                      </m:oMath>
                    </a14:m>
                    <a:r>
                      <a:rPr lang="zh-CN" altLang="en-US" sz="2000" dirty="0">
                        <a:solidFill>
                          <a:srgbClr val="0000CC"/>
                        </a:solidFill>
                      </a:rPr>
                      <a:t>，并将扰动限定在</a:t>
                    </a:r>
                    <a14:m>
                      <m:oMath xmlns:m="http://schemas.openxmlformats.org/officeDocument/2006/math">
                        <m:r>
                          <a:rPr lang="en-US" altLang="zh-CN" sz="2000" i="1" smtClean="0">
                            <a:solidFill>
                              <a:srgbClr val="0000CC"/>
                            </a:solidFill>
                            <a:latin typeface="Cambria Math" panose="02040503050406030204" pitchFamily="18" charset="0"/>
                            <a:ea typeface="宋体" panose="02010600030101010101" pitchFamily="2" charset="-122"/>
                            <a:cs typeface="Times New Roman" panose="02020603050405020304" pitchFamily="18" charset="0"/>
                          </a:rPr>
                          <m:t>𝜉</m:t>
                        </m:r>
                        <m:r>
                          <a:rPr lang="en-US" altLang="zh-CN" sz="2000" i="1" smtClean="0">
                            <a:solidFill>
                              <a:srgbClr val="0000CC"/>
                            </a:solidFill>
                            <a:latin typeface="Cambria Math" panose="02040503050406030204" pitchFamily="18" charset="0"/>
                            <a:ea typeface="宋体" panose="02010600030101010101" pitchFamily="2" charset="-122"/>
                            <a:cs typeface="Times New Roman" panose="02020603050405020304" pitchFamily="18" charset="0"/>
                          </a:rPr>
                          <m:t> </m:t>
                        </m:r>
                      </m:oMath>
                    </a14:m>
                    <a:r>
                      <a:rPr lang="zh-CN" altLang="en-US" sz="2000" dirty="0">
                        <a:solidFill>
                          <a:srgbClr val="0000CC"/>
                        </a:solidFill>
                      </a:rPr>
                      <a:t>内：</a:t>
                    </a:r>
                    <a:endParaRPr lang="en-US" altLang="zh-CN" sz="2000" dirty="0">
                      <a:solidFill>
                        <a:srgbClr val="0000CC"/>
                      </a:solidFill>
                    </a:endParaRPr>
                  </a:p>
                </p:txBody>
              </p:sp>
            </mc:Choice>
            <mc:Fallback>
              <p:sp>
                <p:nvSpPr>
                  <p:cNvPr id="28" name="文本框 27"/>
                  <p:cNvSpPr txBox="1">
                    <a:spLocks noRot="1" noChangeAspect="1" noMove="1" noResize="1" noEditPoints="1" noAdjustHandles="1" noChangeArrowheads="1" noChangeShapeType="1" noTextEdit="1"/>
                  </p:cNvSpPr>
                  <p:nvPr/>
                </p:nvSpPr>
                <p:spPr>
                  <a:xfrm>
                    <a:off x="1483091" y="3777055"/>
                    <a:ext cx="10175507" cy="441403"/>
                  </a:xfrm>
                  <a:prstGeom prst="rect">
                    <a:avLst/>
                  </a:prstGeom>
                  <a:blipFill rotWithShape="1">
                    <a:blip r:embed="rId11"/>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30" name="文本框 29"/>
                  <p:cNvSpPr txBox="1"/>
                  <p:nvPr/>
                </p:nvSpPr>
                <p:spPr>
                  <a:xfrm>
                    <a:off x="1272305" y="4788011"/>
                    <a:ext cx="10125592" cy="418191"/>
                  </a:xfrm>
                  <a:prstGeom prst="rect">
                    <a:avLst/>
                  </a:prstGeom>
                  <a:noFill/>
                </p:spPr>
                <p:txBody>
                  <a:bodyPr wrap="square">
                    <a:spAutoFit/>
                  </a:bodyPr>
                  <a:lstStyle/>
                  <a:p>
                    <a:pPr algn="ctr">
                      <a:lnSpc>
                        <a:spcPct val="150000"/>
                      </a:lnSpc>
                    </a:pPr>
                    <a14:m>
                      <m:oMath xmlns:m="http://schemas.openxmlformats.org/officeDocument/2006/math">
                        <m:r>
                          <a:rPr lang="zh-CN" altLang="en-US" sz="1600" i="1" dirty="0" smtClean="0">
                            <a:solidFill>
                              <a:schemeClr val="tx1"/>
                            </a:solidFill>
                            <a:latin typeface="Cambria Math" panose="02040503050406030204" pitchFamily="18" charset="0"/>
                          </a:rPr>
                          <m:t>⊙</m:t>
                        </m:r>
                        <m:r>
                          <a:rPr lang="zh-CN" altLang="en-US" sz="1600" i="1" dirty="0">
                            <a:solidFill>
                              <a:srgbClr val="0000CC"/>
                            </a:solidFill>
                            <a:latin typeface="Cambria Math" panose="02040503050406030204" pitchFamily="18" charset="0"/>
                          </a:rPr>
                          <m:t> </m:t>
                        </m:r>
                      </m:oMath>
                    </a14:m>
                    <a:r>
                      <a:rPr lang="zh-CN" altLang="en-US" sz="1600" kern="100" dirty="0">
                        <a:latin typeface="微软雅黑" panose="020B0503020204020204" charset="-122"/>
                        <a:ea typeface="微软雅黑" panose="020B0503020204020204" charset="-122"/>
                        <a:cs typeface="Times New Roman" panose="02020603050405020304" pitchFamily="18" charset="0"/>
                      </a:rPr>
                      <a:t>表示逐元素相乘</a:t>
                    </a:r>
                    <a:r>
                      <a:rPr lang="zh-CN" altLang="en-US" sz="1600" kern="100" dirty="0">
                        <a:solidFill>
                          <a:schemeClr val="tx1"/>
                        </a:solidFill>
                        <a:latin typeface="微软雅黑" panose="020B0503020204020204" charset="-122"/>
                        <a:ea typeface="微软雅黑" panose="020B0503020204020204" charset="-122"/>
                        <a:cs typeface="Times New Roman" panose="02020603050405020304" pitchFamily="18" charset="0"/>
                      </a:rPr>
                      <a:t>，</a:t>
                    </a:r>
                    <a14:m>
                      <m:oMath xmlns:m="http://schemas.openxmlformats.org/officeDocument/2006/math">
                        <m:r>
                          <a:rPr lang="en-US" altLang="zh-CN" sz="1600" i="1" dirty="0" smtClean="0">
                            <a:solidFill>
                              <a:schemeClr val="tx1"/>
                            </a:solidFill>
                            <a:latin typeface="Cambria Math" panose="02040503050406030204" pitchFamily="18" charset="0"/>
                          </a:rPr>
                          <m:t>𝑛</m:t>
                        </m:r>
                        <m:r>
                          <a:rPr lang="zh-CN" altLang="en-US" sz="1600" i="1" dirty="0">
                            <a:solidFill>
                              <a:schemeClr val="tx1"/>
                            </a:solidFill>
                            <a:latin typeface="Cambria Math" panose="02040503050406030204" pitchFamily="18" charset="0"/>
                          </a:rPr>
                          <m:t>⊙</m:t>
                        </m:r>
                        <m:r>
                          <a:rPr lang="en-US" altLang="zh-CN" sz="1600" i="1">
                            <a:solidFill>
                              <a:schemeClr val="tx1"/>
                            </a:solidFill>
                            <a:latin typeface="Cambria Math" panose="02040503050406030204" pitchFamily="18" charset="0"/>
                            <a:ea typeface="宋体" panose="02010600030101010101" pitchFamily="2" charset="-122"/>
                            <a:cs typeface="Times New Roman" panose="02020603050405020304" pitchFamily="18" charset="0"/>
                          </a:rPr>
                          <m:t>𝜉</m:t>
                        </m:r>
                        <m:r>
                          <a:rPr lang="en-US" altLang="zh-CN"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1600" i="1">
                            <a:solidFill>
                              <a:schemeClr val="tx1"/>
                            </a:solidFill>
                            <a:latin typeface="Cambria Math" panose="02040503050406030204" pitchFamily="18" charset="0"/>
                            <a:ea typeface="宋体" panose="02010600030101010101" pitchFamily="2" charset="-122"/>
                            <a:cs typeface="Times New Roman" panose="02020603050405020304" pitchFamily="18" charset="0"/>
                          </a:rPr>
                          <m:t>[−</m:t>
                        </m:r>
                        <m:r>
                          <a:rPr lang="en-US" altLang="zh-CN" sz="1600" i="1">
                            <a:solidFill>
                              <a:schemeClr val="tx1"/>
                            </a:solidFill>
                            <a:latin typeface="Cambria Math" panose="02040503050406030204" pitchFamily="18" charset="0"/>
                            <a:ea typeface="宋体" panose="02010600030101010101" pitchFamily="2" charset="-122"/>
                            <a:cs typeface="Times New Roman" panose="02020603050405020304" pitchFamily="18" charset="0"/>
                          </a:rPr>
                          <m:t>𝜉</m:t>
                        </m:r>
                        <m:r>
                          <a:rPr lang="en-US" altLang="zh-CN" sz="1600" i="1">
                            <a:solidFill>
                              <a:schemeClr val="tx1"/>
                            </a:solidFill>
                            <a:latin typeface="Cambria Math" panose="02040503050406030204" pitchFamily="18" charset="0"/>
                            <a:ea typeface="宋体" panose="02010600030101010101" pitchFamily="2" charset="-122"/>
                            <a:cs typeface="Times New Roman" panose="02020603050405020304" pitchFamily="18" charset="0"/>
                          </a:rPr>
                          <m:t>,</m:t>
                        </m:r>
                        <m:r>
                          <a:rPr lang="en-US" altLang="zh-CN" sz="1600" i="1">
                            <a:solidFill>
                              <a:schemeClr val="tx1"/>
                            </a:solidFill>
                            <a:latin typeface="Cambria Math" panose="02040503050406030204" pitchFamily="18" charset="0"/>
                            <a:ea typeface="宋体" panose="02010600030101010101" pitchFamily="2" charset="-122"/>
                            <a:cs typeface="Times New Roman" panose="02020603050405020304" pitchFamily="18" charset="0"/>
                          </a:rPr>
                          <m:t>𝜉</m:t>
                        </m:r>
                        <m:r>
                          <a:rPr lang="en-US" altLang="zh-CN" sz="1600" i="1">
                            <a:solidFill>
                              <a:schemeClr val="tx1"/>
                            </a:solidFill>
                            <a:latin typeface="Cambria Math" panose="02040503050406030204" pitchFamily="18" charset="0"/>
                            <a:ea typeface="宋体" panose="02010600030101010101" pitchFamily="2" charset="-122"/>
                            <a:cs typeface="Times New Roman" panose="02020603050405020304" pitchFamily="18" charset="0"/>
                          </a:rPr>
                          <m:t>]</m:t>
                        </m:r>
                      </m:oMath>
                    </a14:m>
                    <a:endParaRPr lang="zh-CN" altLang="en-US" sz="1600" kern="100" dirty="0">
                      <a:solidFill>
                        <a:schemeClr val="tx1"/>
                      </a:solidFill>
                      <a:latin typeface="微软雅黑" panose="020B0503020204020204" charset="-122"/>
                      <a:ea typeface="微软雅黑" panose="020B0503020204020204" charset="-122"/>
                      <a:cs typeface="Times New Roman" panose="02020603050405020304" pitchFamily="18" charset="0"/>
                    </a:endParaRPr>
                  </a:p>
                </p:txBody>
              </p:sp>
            </mc:Choice>
            <mc:Fallback>
              <p:sp>
                <p:nvSpPr>
                  <p:cNvPr id="30" name="文本框 29"/>
                  <p:cNvSpPr txBox="1">
                    <a:spLocks noRot="1" noChangeAspect="1" noMove="1" noResize="1" noEditPoints="1" noAdjustHandles="1" noChangeArrowheads="1" noChangeShapeType="1" noTextEdit="1"/>
                  </p:cNvSpPr>
                  <p:nvPr/>
                </p:nvSpPr>
                <p:spPr>
                  <a:xfrm>
                    <a:off x="1272305" y="4788011"/>
                    <a:ext cx="10125592" cy="418191"/>
                  </a:xfrm>
                  <a:prstGeom prst="rect">
                    <a:avLst/>
                  </a:prstGeom>
                  <a:blipFill rotWithShape="1">
                    <a:blip r:embed="rId12"/>
                  </a:blipFill>
                </p:spPr>
                <p:txBody>
                  <a:bodyPr/>
                  <a:lstStyle/>
                  <a:p>
                    <a:r>
                      <a:rPr lang="zh-CN" altLang="en-US">
                        <a:noFill/>
                      </a:rPr>
                      <a:t> </a:t>
                    </a:r>
                  </a:p>
                </p:txBody>
              </p:sp>
            </mc:Fallback>
          </mc:AlternateContent>
        </p:grpSp>
        <mc:AlternateContent xmlns:mc="http://schemas.openxmlformats.org/markup-compatibility/2006">
          <mc:Choice xmlns:a14="http://schemas.microsoft.com/office/drawing/2010/main" Requires="a14">
            <p:sp>
              <p:nvSpPr>
                <p:cNvPr id="11" name="文本框 10"/>
                <p:cNvSpPr txBox="1"/>
                <p:nvPr/>
              </p:nvSpPr>
              <p:spPr>
                <a:xfrm>
                  <a:off x="2536758" y="5227015"/>
                  <a:ext cx="6195615" cy="307777"/>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r>
                          <m:rPr>
                            <m:nor/>
                          </m:rPr>
                          <a:rPr lang="zh-CN" altLang="en-US" sz="2000" dirty="0" smtClean="0">
                            <a:solidFill>
                              <a:srgbClr val="0000CC"/>
                            </a:solidFill>
                            <a:latin typeface="Cambria Math" panose="02040503050406030204" pitchFamily="18" charset="0"/>
                          </a:rPr>
                          <m:t>𝝆</m:t>
                        </m:r>
                        <m:r>
                          <a:rPr lang="en-US" altLang="zh-CN" sz="2000" i="1">
                            <a:solidFill>
                              <a:srgbClr val="0000CC"/>
                            </a:solidFill>
                            <a:latin typeface="Cambria Math" panose="02040503050406030204" pitchFamily="18" charset="0"/>
                          </a:rPr>
                          <m:t>←</m:t>
                        </m:r>
                        <m:r>
                          <a:rPr lang="en-US" altLang="zh-CN" sz="2000" b="0" i="1" smtClean="0">
                            <a:solidFill>
                              <a:srgbClr val="0000CC"/>
                            </a:solidFill>
                            <a:latin typeface="Cambria Math" panose="02040503050406030204" pitchFamily="18" charset="0"/>
                          </a:rPr>
                          <m:t>{</m:t>
                        </m:r>
                        <m:r>
                          <m:rPr>
                            <m:nor/>
                          </m:rPr>
                          <a:rPr lang="zh-CN" altLang="en-US" sz="2000" dirty="0">
                            <a:solidFill>
                              <a:srgbClr val="0000CC"/>
                            </a:solidFill>
                            <a:latin typeface="Cambria Math" panose="02040503050406030204" pitchFamily="18" charset="0"/>
                          </a:rPr>
                          <m:t>𝝆</m:t>
                        </m:r>
                        <m:r>
                          <a:rPr lang="en-US" altLang="zh-CN" sz="2000" b="0" i="1" dirty="0" smtClean="0">
                            <a:solidFill>
                              <a:srgbClr val="0000CC"/>
                            </a:solidFill>
                            <a:latin typeface="Cambria Math" panose="02040503050406030204" pitchFamily="18" charset="0"/>
                          </a:rPr>
                          <m:t>+</m:t>
                        </m:r>
                        <m:r>
                          <a:rPr lang="en-US" altLang="zh-CN" sz="2000" b="0" i="1" dirty="0" smtClean="0">
                            <a:solidFill>
                              <a:srgbClr val="0000CC"/>
                            </a:solidFill>
                            <a:latin typeface="Cambria Math" panose="02040503050406030204" pitchFamily="18" charset="0"/>
                          </a:rPr>
                          <m:t>𝑛</m:t>
                        </m:r>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m:t>
                        </m:r>
                        <m:r>
                          <m:rPr>
                            <m:nor/>
                          </m:rPr>
                          <a:rPr lang="en-US" altLang="zh-CN" sz="2000" dirty="0">
                            <a:solidFill>
                              <a:srgbClr val="0000CC"/>
                            </a:solidFill>
                            <a:latin typeface="+mj-lt"/>
                            <a:ea typeface="宋体" panose="02010600030101010101" pitchFamily="2" charset="-122"/>
                            <a:cs typeface="Times New Roman" panose="02020603050405020304" pitchFamily="18" charset="0"/>
                          </a:rPr>
                          <m:t>uniform</m:t>
                        </m:r>
                        <m:d>
                          <m:dPr>
                            <m:ctrlP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ctrlPr>
                          </m:dPr>
                          <m:e>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0</m:t>
                            </m:r>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 </m:t>
                            </m:r>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1</m:t>
                            </m:r>
                          </m:e>
                        </m:d>
                        <m:r>
                          <a:rPr lang="zh-CN" altLang="en-US" sz="2000" i="1" dirty="0">
                            <a:solidFill>
                              <a:srgbClr val="0000CC"/>
                            </a:solidFill>
                            <a:latin typeface="Cambria Math" panose="02040503050406030204" pitchFamily="18" charset="0"/>
                          </a:rPr>
                          <m:t>⊙</m:t>
                        </m:r>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𝜉</m:t>
                        </m:r>
                        <m:r>
                          <a:rPr lang="en-US" altLang="zh-CN" sz="2000" b="0" i="1" smtClean="0">
                            <a:solidFill>
                              <a:srgbClr val="0000CC"/>
                            </a:solidFill>
                            <a:latin typeface="Cambria Math" panose="02040503050406030204" pitchFamily="18" charset="0"/>
                          </a:rPr>
                          <m:t>}</m:t>
                        </m:r>
                        <m:r>
                          <a:rPr lang="en-US" altLang="zh-CN" sz="2000" i="1">
                            <a:solidFill>
                              <a:srgbClr val="0000CC"/>
                            </a:solidFill>
                            <a:latin typeface="Cambria Math" panose="02040503050406030204" pitchFamily="18" charset="0"/>
                          </a:rPr>
                          <m:t>∪</m:t>
                        </m:r>
                        <m:r>
                          <m:rPr>
                            <m:nor/>
                          </m:rPr>
                          <a:rPr lang="zh-CN" altLang="en-US" sz="2000" dirty="0">
                            <a:solidFill>
                              <a:srgbClr val="0000CC"/>
                            </a:solidFill>
                            <a:latin typeface="Cambria Math" panose="02040503050406030204" pitchFamily="18" charset="0"/>
                          </a:rPr>
                          <m:t>𝝆</m:t>
                        </m:r>
                      </m:oMath>
                    </m:oMathPara>
                  </a14:m>
                  <a:endParaRPr lang="zh-CN" altLang="en-US" sz="2000" dirty="0">
                    <a:solidFill>
                      <a:srgbClr val="0000CC"/>
                    </a:solidFill>
                  </a:endParaRPr>
                </a:p>
              </p:txBody>
            </p:sp>
          </mc:Choice>
          <mc:Fallback>
            <p:sp>
              <p:nvSpPr>
                <p:cNvPr id="11" name="文本框 10"/>
                <p:cNvSpPr txBox="1">
                  <a:spLocks noRot="1" noChangeAspect="1" noMove="1" noResize="1" noEditPoints="1" noAdjustHandles="1" noChangeArrowheads="1" noChangeShapeType="1" noTextEdit="1"/>
                </p:cNvSpPr>
                <p:nvPr/>
              </p:nvSpPr>
              <p:spPr>
                <a:xfrm>
                  <a:off x="2536758" y="5227015"/>
                  <a:ext cx="6195615" cy="307777"/>
                </a:xfrm>
                <a:prstGeom prst="rect">
                  <a:avLst/>
                </a:prstGeom>
                <a:blipFill rotWithShape="1">
                  <a:blip r:embed="rId13"/>
                </a:blipFill>
              </p:spPr>
              <p:txBody>
                <a:bodyPr/>
                <a:lstStyle/>
                <a:p>
                  <a:r>
                    <a:rPr lang="zh-CN" altLang="en-US">
                      <a:noFill/>
                    </a:rPr>
                    <a:t> </a:t>
                  </a:r>
                </a:p>
              </p:txBody>
            </p:sp>
          </mc:Fallback>
        </mc:AlternateContent>
      </p:grpSp>
      <p:sp>
        <p:nvSpPr>
          <p:cNvPr id="27" name="文本框 26"/>
          <p:cNvSpPr txBox="1"/>
          <p:nvPr/>
        </p:nvSpPr>
        <p:spPr>
          <a:xfrm>
            <a:off x="354221" y="2960182"/>
            <a:ext cx="941765" cy="523220"/>
          </a:xfrm>
          <a:prstGeom prst="rect">
            <a:avLst/>
          </a:prstGeom>
          <a:noFill/>
        </p:spPr>
        <p:txBody>
          <a:bodyPr wrap="square">
            <a:spAutoFit/>
          </a:bodyPr>
          <a:lstStyle/>
          <a:p>
            <a:r>
              <a:rPr lang="zh-CN" altLang="en-US" sz="2800" dirty="0">
                <a:solidFill>
                  <a:srgbClr val="FF0000"/>
                </a:solidFill>
              </a:rPr>
              <a:t>训练</a:t>
            </a:r>
            <a:endParaRPr lang="zh-CN" altLang="en-US" sz="2800" dirty="0">
              <a:solidFill>
                <a:srgbClr val="FF0000"/>
              </a:solidFill>
            </a:endParaRPr>
          </a:p>
        </p:txBody>
      </p:sp>
    </p:spTree>
  </p:cSld>
  <p:clrMapOvr>
    <a:masterClrMapping/>
  </p:clrMapOvr>
  <p:transition/>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91135" y="1052830"/>
            <a:ext cx="11574145" cy="1311275"/>
          </a:xfrm>
        </p:spPr>
        <p:txBody>
          <a:bodyPr>
            <a:normAutofit/>
          </a:bodyPr>
          <a:lstStyle/>
          <a:p>
            <a:r>
              <a:rPr lang="zh-CN" altLang="en-US" dirty="0">
                <a:effectLst/>
                <a:latin typeface="微软雅黑" panose="020B0503020204020204" charset="-122"/>
                <a:ea typeface="微软雅黑" panose="020B0503020204020204" charset="-122"/>
                <a:cs typeface="Times New Roman" panose="02020603050405020304" pitchFamily="18" charset="0"/>
              </a:rPr>
              <a:t>添加外部网络检测并修正</a:t>
            </a:r>
            <a:r>
              <a:rPr lang="zh-CN" altLang="en-US" dirty="0">
                <a:effectLst/>
                <a:cs typeface="Times New Roman" panose="02020603050405020304" pitchFamily="18" charset="0"/>
              </a:rPr>
              <a:t>添加通用对抗扰动的</a:t>
            </a:r>
            <a:r>
              <a:rPr lang="zh-CN" altLang="en-US" dirty="0">
                <a:effectLst/>
                <a:latin typeface="微软雅黑" panose="020B0503020204020204" charset="-122"/>
                <a:ea typeface="微软雅黑" panose="020B0503020204020204" charset="-122"/>
                <a:cs typeface="Times New Roman" panose="02020603050405020304" pitchFamily="18" charset="0"/>
              </a:rPr>
              <a:t>对抗样本</a:t>
            </a:r>
            <a:endParaRPr lang="zh-CN" altLang="en-US" dirty="0">
              <a:solidFill>
                <a:srgbClr val="C00000"/>
              </a:solidFill>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4" name="标题 1"/>
          <p:cNvSpPr>
            <a:spLocks noGrp="1"/>
          </p:cNvSpPr>
          <p:nvPr>
            <p:ph type="title"/>
          </p:nvPr>
        </p:nvSpPr>
        <p:spPr/>
        <p:txBody>
          <a:bodyPr/>
          <a:lstStyle/>
          <a:p>
            <a:r>
              <a:rPr lang="zh-CN" altLang="en-US" dirty="0"/>
              <a:t>外部检测</a:t>
            </a:r>
            <a:endParaRPr lang="zh-CN" altLang="en-US" dirty="0"/>
          </a:p>
        </p:txBody>
      </p:sp>
      <p:sp>
        <p:nvSpPr>
          <p:cNvPr id="16" name="文本框 15"/>
          <p:cNvSpPr txBox="1"/>
          <p:nvPr/>
        </p:nvSpPr>
        <p:spPr>
          <a:xfrm>
            <a:off x="4079720" y="4996179"/>
            <a:ext cx="309880" cy="275590"/>
          </a:xfrm>
          <a:prstGeom prst="rect">
            <a:avLst/>
          </a:prstGeom>
          <a:noFill/>
        </p:spPr>
        <p:txBody>
          <a:bodyPr wrap="none" rtlCol="0">
            <a:spAutoFit/>
          </a:bodyPr>
          <a:lstStyle/>
          <a:p>
            <a:endParaRPr lang="zh-CN" altLang="en-US" dirty="0"/>
          </a:p>
        </p:txBody>
      </p:sp>
      <p:pic>
        <p:nvPicPr>
          <p:cNvPr id="13" name="图片 12"/>
          <p:cNvPicPr>
            <a:picLocks noChangeAspect="1"/>
          </p:cNvPicPr>
          <p:nvPr/>
        </p:nvPicPr>
        <p:blipFill>
          <a:blip r:embed="rId1"/>
          <a:stretch>
            <a:fillRect/>
          </a:stretch>
        </p:blipFill>
        <p:spPr>
          <a:xfrm>
            <a:off x="1780857" y="4369799"/>
            <a:ext cx="1133475" cy="619125"/>
          </a:xfrm>
          <a:prstGeom prst="rect">
            <a:avLst/>
          </a:prstGeom>
        </p:spPr>
      </p:pic>
      <p:pic>
        <p:nvPicPr>
          <p:cNvPr id="6" name="图片 5"/>
          <p:cNvPicPr>
            <a:picLocks noChangeAspect="1"/>
          </p:cNvPicPr>
          <p:nvPr/>
        </p:nvPicPr>
        <p:blipFill>
          <a:blip r:embed="rId2"/>
          <a:stretch>
            <a:fillRect/>
          </a:stretch>
        </p:blipFill>
        <p:spPr>
          <a:xfrm>
            <a:off x="1919420" y="3697518"/>
            <a:ext cx="679906" cy="684000"/>
          </a:xfrm>
          <a:prstGeom prst="rect">
            <a:avLst/>
          </a:prstGeom>
        </p:spPr>
      </p:pic>
      <mc:AlternateContent xmlns:mc="http://schemas.openxmlformats.org/markup-compatibility/2006">
        <mc:Choice xmlns:a14="http://schemas.microsoft.com/office/drawing/2010/main" Requires="a14">
          <p:sp>
            <p:nvSpPr>
              <p:cNvPr id="8" name="文本框 7"/>
              <p:cNvSpPr txBox="1"/>
              <p:nvPr/>
            </p:nvSpPr>
            <p:spPr>
              <a:xfrm>
                <a:off x="1881905" y="4385692"/>
                <a:ext cx="755015" cy="369332"/>
              </a:xfrm>
              <a:prstGeom prst="rect">
                <a:avLst/>
              </a:prstGeom>
              <a:noFill/>
            </p:spPr>
            <p:txBody>
              <a:bodyPr wrap="none" lIns="0" tIns="0" rIns="0" bIns="0" rtlCol="0">
                <a:spAutoFit/>
              </a:bodyPr>
              <a:lstStyle/>
              <a:p>
                <a:pPr algn="ctr"/>
                <a14:m>
                  <m:oMath xmlns:m="http://schemas.openxmlformats.org/officeDocument/2006/math">
                    <m:r>
                      <m:rPr>
                        <m:sty m:val="p"/>
                      </m:rPr>
                      <a:rPr lang="en-US" altLang="zh-CN" i="1">
                        <a:latin typeface="Cambria Math" panose="02040503050406030204" pitchFamily="18" charset="0"/>
                      </a:rPr>
                      <m:t>Univeral</m:t>
                    </m:r>
                  </m:oMath>
                </a14:m>
                <a:r>
                  <a:rPr lang="zh-CN" altLang="en-US" dirty="0">
                    <a:latin typeface="+mj-lt"/>
                  </a:rPr>
                  <a:t> </a:t>
                </a:r>
                <a:endParaRPr lang="en-US" altLang="zh-CN" dirty="0">
                  <a:latin typeface="+mj-lt"/>
                </a:endParaRPr>
              </a:p>
              <a:p>
                <a:pPr algn="ctr"/>
                <a:r>
                  <a:rPr lang="en-US" altLang="zh-CN" dirty="0">
                    <a:latin typeface="+mj-lt"/>
                  </a:rPr>
                  <a:t>perturbation</a:t>
                </a:r>
                <a:endParaRPr lang="zh-CN" altLang="en-US" dirty="0">
                  <a:latin typeface="+mj-lt"/>
                </a:endParaRPr>
              </a:p>
            </p:txBody>
          </p:sp>
        </mc:Choice>
        <mc:Fallback>
          <p:sp>
            <p:nvSpPr>
              <p:cNvPr id="8" name="文本框 7"/>
              <p:cNvSpPr txBox="1">
                <a:spLocks noRot="1" noChangeAspect="1" noMove="1" noResize="1" noEditPoints="1" noAdjustHandles="1" noChangeArrowheads="1" noChangeShapeType="1" noTextEdit="1"/>
              </p:cNvSpPr>
              <p:nvPr/>
            </p:nvSpPr>
            <p:spPr>
              <a:xfrm>
                <a:off x="1881905" y="4385692"/>
                <a:ext cx="755015" cy="369332"/>
              </a:xfrm>
              <a:prstGeom prst="rect">
                <a:avLst/>
              </a:prstGeom>
              <a:blipFill rotWithShape="1">
                <a:blip r:embed="rId3"/>
                <a:stretch>
                  <a:fillRect l="-53" t="-103" r="-4993" b="39"/>
                </a:stretch>
              </a:blipFill>
            </p:spPr>
            <p:txBody>
              <a:bodyPr/>
              <a:lstStyle/>
              <a:p>
                <a:r>
                  <a:rPr lang="zh-CN" altLang="en-US">
                    <a:noFill/>
                  </a:rPr>
                  <a:t> </a:t>
                </a:r>
              </a:p>
            </p:txBody>
          </p:sp>
        </mc:Fallback>
      </mc:AlternateContent>
      <p:sp>
        <p:nvSpPr>
          <p:cNvPr id="14" name="椭圆 13"/>
          <p:cNvSpPr/>
          <p:nvPr/>
        </p:nvSpPr>
        <p:spPr bwMode="auto">
          <a:xfrm>
            <a:off x="1925639" y="3307977"/>
            <a:ext cx="276488" cy="276488"/>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100" b="0" i="0" u="none" strike="noStrike" cap="none" normalizeH="0" baseline="0" dirty="0">
              <a:ln>
                <a:noFill/>
              </a:ln>
              <a:solidFill>
                <a:srgbClr val="FF0000"/>
              </a:solidFill>
              <a:effectLst/>
              <a:latin typeface="楷体_GB2312" pitchFamily="49" charset="-122"/>
              <a:ea typeface="楷体_GB2312" pitchFamily="49" charset="-122"/>
            </a:endParaRPr>
          </a:p>
        </p:txBody>
      </p:sp>
      <mc:AlternateContent xmlns:mc="http://schemas.openxmlformats.org/markup-compatibility/2006">
        <mc:Choice xmlns:a14="http://schemas.microsoft.com/office/drawing/2010/main" Requires="a14">
          <p:sp>
            <p:nvSpPr>
              <p:cNvPr id="15" name="文本框 14"/>
              <p:cNvSpPr txBox="1"/>
              <p:nvPr/>
            </p:nvSpPr>
            <p:spPr>
              <a:xfrm>
                <a:off x="1787207" y="3321302"/>
                <a:ext cx="564904" cy="246221"/>
              </a:xfrm>
              <a:prstGeom prst="rect">
                <a:avLst/>
              </a:prstGeom>
              <a:noFill/>
            </p:spPr>
            <p:txBody>
              <a:bodyPr wrap="square" lIns="0" tIns="0" rIns="0" bIns="0" rtlCol="0">
                <a:spAutoFit/>
              </a:bodyPr>
              <a:lstStyle/>
              <a:p>
                <a:pPr algn="ctr"/>
                <a14:m>
                  <m:oMathPara xmlns:m="http://schemas.openxmlformats.org/officeDocument/2006/math">
                    <m:oMathParaPr>
                      <m:jc m:val="center"/>
                    </m:oMathParaPr>
                    <m:oMath xmlns:m="http://schemas.openxmlformats.org/officeDocument/2006/math">
                      <m:r>
                        <a:rPr lang="en-US" altLang="zh-CN" sz="1600" b="1" i="0" smtClean="0">
                          <a:solidFill>
                            <a:srgbClr val="FF0000"/>
                          </a:solidFill>
                          <a:latin typeface="Cambria Math" panose="02040503050406030204" pitchFamily="18" charset="0"/>
                        </a:rPr>
                        <m:t>𝟏</m:t>
                      </m:r>
                    </m:oMath>
                  </m:oMathPara>
                </a14:m>
                <a:endParaRPr lang="zh-CN" altLang="en-US" sz="1600" b="1" dirty="0">
                  <a:solidFill>
                    <a:srgbClr val="FF0000"/>
                  </a:solidFill>
                  <a:latin typeface="+mj-lt"/>
                </a:endParaRPr>
              </a:p>
            </p:txBody>
          </p:sp>
        </mc:Choice>
        <mc:Fallback>
          <p:sp>
            <p:nvSpPr>
              <p:cNvPr id="15" name="文本框 14"/>
              <p:cNvSpPr txBox="1">
                <a:spLocks noRot="1" noChangeAspect="1" noMove="1" noResize="1" noEditPoints="1" noAdjustHandles="1" noChangeArrowheads="1" noChangeShapeType="1" noTextEdit="1"/>
              </p:cNvSpPr>
              <p:nvPr/>
            </p:nvSpPr>
            <p:spPr>
              <a:xfrm>
                <a:off x="1787207" y="3321302"/>
                <a:ext cx="564904" cy="246221"/>
              </a:xfrm>
              <a:prstGeom prst="rect">
                <a:avLst/>
              </a:prstGeom>
              <a:blipFill rotWithShape="1">
                <a:blip r:embed="rId4"/>
                <a:stretch>
                  <a:fillRect l="-56" t="-102" r="13" b="38"/>
                </a:stretch>
              </a:blipFill>
            </p:spPr>
            <p:txBody>
              <a:bodyPr/>
              <a:lstStyle/>
              <a:p>
                <a:r>
                  <a:rPr lang="zh-CN" altLang="en-US">
                    <a:noFill/>
                  </a:rPr>
                  <a:t> </a:t>
                </a:r>
              </a:p>
            </p:txBody>
          </p:sp>
        </mc:Fallback>
      </mc:AlternateContent>
      <p:sp>
        <p:nvSpPr>
          <p:cNvPr id="17" name="椭圆 16"/>
          <p:cNvSpPr/>
          <p:nvPr/>
        </p:nvSpPr>
        <p:spPr bwMode="auto">
          <a:xfrm>
            <a:off x="2700283" y="3680019"/>
            <a:ext cx="276488" cy="276488"/>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100" b="0" i="0" u="none" strike="noStrike" cap="none" normalizeH="0" baseline="0" dirty="0">
              <a:ln>
                <a:noFill/>
              </a:ln>
              <a:solidFill>
                <a:srgbClr val="FF0000"/>
              </a:solidFill>
              <a:effectLst/>
              <a:latin typeface="楷体_GB2312" pitchFamily="49" charset="-122"/>
              <a:ea typeface="楷体_GB2312" pitchFamily="49" charset="-122"/>
            </a:endParaRPr>
          </a:p>
        </p:txBody>
      </p:sp>
      <mc:AlternateContent xmlns:mc="http://schemas.openxmlformats.org/markup-compatibility/2006">
        <mc:Choice xmlns:a14="http://schemas.microsoft.com/office/drawing/2010/main" Requires="a14">
          <p:sp>
            <p:nvSpPr>
              <p:cNvPr id="18" name="文本框 17"/>
              <p:cNvSpPr txBox="1"/>
              <p:nvPr/>
            </p:nvSpPr>
            <p:spPr>
              <a:xfrm>
                <a:off x="2561851" y="3693344"/>
                <a:ext cx="564904" cy="246221"/>
              </a:xfrm>
              <a:prstGeom prst="rect">
                <a:avLst/>
              </a:prstGeom>
              <a:noFill/>
            </p:spPr>
            <p:txBody>
              <a:bodyPr wrap="square" lIns="0" tIns="0" rIns="0" bIns="0" rtlCol="0">
                <a:spAutoFit/>
              </a:bodyPr>
              <a:lstStyle/>
              <a:p>
                <a:pPr algn="ctr"/>
                <a14:m>
                  <m:oMathPara xmlns:m="http://schemas.openxmlformats.org/officeDocument/2006/math">
                    <m:oMathParaPr>
                      <m:jc m:val="center"/>
                    </m:oMathParaPr>
                    <m:oMath xmlns:m="http://schemas.openxmlformats.org/officeDocument/2006/math">
                      <m:r>
                        <a:rPr lang="en-US" altLang="zh-CN" sz="1600" b="1" i="0" smtClean="0">
                          <a:solidFill>
                            <a:srgbClr val="FF0000"/>
                          </a:solidFill>
                          <a:latin typeface="Cambria Math" panose="02040503050406030204" pitchFamily="18" charset="0"/>
                        </a:rPr>
                        <m:t>𝟐</m:t>
                      </m:r>
                    </m:oMath>
                  </m:oMathPara>
                </a14:m>
                <a:endParaRPr lang="zh-CN" altLang="en-US" sz="1600" b="1" dirty="0">
                  <a:solidFill>
                    <a:srgbClr val="FF0000"/>
                  </a:solidFill>
                  <a:latin typeface="+mj-lt"/>
                </a:endParaRPr>
              </a:p>
            </p:txBody>
          </p:sp>
        </mc:Choice>
        <mc:Fallback>
          <p:sp>
            <p:nvSpPr>
              <p:cNvPr id="18" name="文本框 17"/>
              <p:cNvSpPr txBox="1">
                <a:spLocks noRot="1" noChangeAspect="1" noMove="1" noResize="1" noEditPoints="1" noAdjustHandles="1" noChangeArrowheads="1" noChangeShapeType="1" noTextEdit="1"/>
              </p:cNvSpPr>
              <p:nvPr/>
            </p:nvSpPr>
            <p:spPr>
              <a:xfrm>
                <a:off x="2561851" y="3693344"/>
                <a:ext cx="564904" cy="246221"/>
              </a:xfrm>
              <a:prstGeom prst="rect">
                <a:avLst/>
              </a:prstGeom>
              <a:blipFill rotWithShape="1">
                <a:blip r:embed="rId5"/>
                <a:stretch>
                  <a:fillRect l="-46" t="-75" r="3" b="10"/>
                </a:stretch>
              </a:blipFill>
            </p:spPr>
            <p:txBody>
              <a:bodyPr/>
              <a:lstStyle/>
              <a:p>
                <a:r>
                  <a:rPr lang="zh-CN" altLang="en-US">
                    <a:noFill/>
                  </a:rPr>
                  <a:t> </a:t>
                </a:r>
              </a:p>
            </p:txBody>
          </p:sp>
        </mc:Fallback>
      </mc:AlternateContent>
      <p:sp>
        <p:nvSpPr>
          <p:cNvPr id="19" name="椭圆 18"/>
          <p:cNvSpPr/>
          <p:nvPr/>
        </p:nvSpPr>
        <p:spPr bwMode="auto">
          <a:xfrm>
            <a:off x="5082272" y="2865657"/>
            <a:ext cx="276488" cy="276488"/>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100" b="0" i="0" u="none" strike="noStrike" cap="none" normalizeH="0" baseline="0" dirty="0">
              <a:ln>
                <a:noFill/>
              </a:ln>
              <a:solidFill>
                <a:srgbClr val="FF0000"/>
              </a:solidFill>
              <a:effectLst/>
              <a:latin typeface="楷体_GB2312" pitchFamily="49" charset="-122"/>
              <a:ea typeface="楷体_GB2312" pitchFamily="49" charset="-122"/>
            </a:endParaRPr>
          </a:p>
        </p:txBody>
      </p:sp>
      <mc:AlternateContent xmlns:mc="http://schemas.openxmlformats.org/markup-compatibility/2006">
        <mc:Choice xmlns:a14="http://schemas.microsoft.com/office/drawing/2010/main" Requires="a14">
          <p:sp>
            <p:nvSpPr>
              <p:cNvPr id="20" name="文本框 19"/>
              <p:cNvSpPr txBox="1"/>
              <p:nvPr/>
            </p:nvSpPr>
            <p:spPr>
              <a:xfrm>
                <a:off x="4943840" y="2878982"/>
                <a:ext cx="564904" cy="247697"/>
              </a:xfrm>
              <a:prstGeom prst="rect">
                <a:avLst/>
              </a:prstGeom>
              <a:noFill/>
            </p:spPr>
            <p:txBody>
              <a:bodyPr wrap="square" lIns="0" tIns="0" rIns="0" bIns="0" rtlCol="0">
                <a:spAutoFit/>
              </a:bodyPr>
              <a:lstStyle/>
              <a:p>
                <a:pPr algn="ctr"/>
                <a14:m>
                  <m:oMathPara xmlns:m="http://schemas.openxmlformats.org/officeDocument/2006/math">
                    <m:oMathParaPr>
                      <m:jc m:val="center"/>
                    </m:oMathParaPr>
                    <m:oMath xmlns:m="http://schemas.openxmlformats.org/officeDocument/2006/math">
                      <m:r>
                        <a:rPr lang="en-US" altLang="zh-CN" sz="1600" b="1" i="1" smtClean="0">
                          <a:solidFill>
                            <a:srgbClr val="FF0000"/>
                          </a:solidFill>
                          <a:latin typeface="Cambria Math" panose="02040503050406030204" pitchFamily="18" charset="0"/>
                        </a:rPr>
                        <m:t>𝟑</m:t>
                      </m:r>
                    </m:oMath>
                  </m:oMathPara>
                </a14:m>
                <a:endParaRPr lang="zh-CN" altLang="en-US" sz="1600" b="1" dirty="0">
                  <a:solidFill>
                    <a:srgbClr val="FF0000"/>
                  </a:solidFill>
                  <a:latin typeface="+mj-lt"/>
                </a:endParaRPr>
              </a:p>
            </p:txBody>
          </p:sp>
        </mc:Choice>
        <mc:Fallback>
          <p:sp>
            <p:nvSpPr>
              <p:cNvPr id="20" name="文本框 19"/>
              <p:cNvSpPr txBox="1">
                <a:spLocks noRot="1" noChangeAspect="1" noMove="1" noResize="1" noEditPoints="1" noAdjustHandles="1" noChangeArrowheads="1" noChangeShapeType="1" noTextEdit="1"/>
              </p:cNvSpPr>
              <p:nvPr/>
            </p:nvSpPr>
            <p:spPr>
              <a:xfrm>
                <a:off x="4943840" y="2878982"/>
                <a:ext cx="564904" cy="247697"/>
              </a:xfrm>
              <a:prstGeom prst="rect">
                <a:avLst/>
              </a:prstGeom>
              <a:blipFill rotWithShape="1">
                <a:blip r:embed="rId6"/>
                <a:stretch>
                  <a:fillRect l="-65" t="-213" r="21" b="232"/>
                </a:stretch>
              </a:blipFill>
            </p:spPr>
            <p:txBody>
              <a:bodyPr/>
              <a:lstStyle/>
              <a:p>
                <a:r>
                  <a:rPr lang="zh-CN" altLang="en-US">
                    <a:noFill/>
                  </a:rPr>
                  <a:t> </a:t>
                </a:r>
              </a:p>
            </p:txBody>
          </p:sp>
        </mc:Fallback>
      </mc:AlternateContent>
      <p:sp>
        <p:nvSpPr>
          <p:cNvPr id="21" name="椭圆 20"/>
          <p:cNvSpPr/>
          <p:nvPr/>
        </p:nvSpPr>
        <p:spPr bwMode="auto">
          <a:xfrm>
            <a:off x="8610762" y="2617960"/>
            <a:ext cx="276488" cy="276488"/>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100" b="0" i="0" u="none" strike="noStrike" cap="none" normalizeH="0" baseline="0" dirty="0">
              <a:ln>
                <a:noFill/>
              </a:ln>
              <a:solidFill>
                <a:srgbClr val="FF0000"/>
              </a:solidFill>
              <a:effectLst/>
              <a:latin typeface="楷体_GB2312" pitchFamily="49" charset="-122"/>
              <a:ea typeface="楷体_GB2312" pitchFamily="49" charset="-122"/>
            </a:endParaRPr>
          </a:p>
        </p:txBody>
      </p:sp>
      <mc:AlternateContent xmlns:mc="http://schemas.openxmlformats.org/markup-compatibility/2006">
        <mc:Choice xmlns:a14="http://schemas.microsoft.com/office/drawing/2010/main" Requires="a14">
          <p:sp>
            <p:nvSpPr>
              <p:cNvPr id="22" name="文本框 21"/>
              <p:cNvSpPr txBox="1"/>
              <p:nvPr/>
            </p:nvSpPr>
            <p:spPr>
              <a:xfrm>
                <a:off x="8472330" y="2631285"/>
                <a:ext cx="564904" cy="247697"/>
              </a:xfrm>
              <a:prstGeom prst="rect">
                <a:avLst/>
              </a:prstGeom>
              <a:noFill/>
            </p:spPr>
            <p:txBody>
              <a:bodyPr wrap="square" lIns="0" tIns="0" rIns="0" bIns="0" rtlCol="0">
                <a:spAutoFit/>
              </a:bodyPr>
              <a:lstStyle/>
              <a:p>
                <a:pPr algn="ctr"/>
                <a14:m>
                  <m:oMathPara xmlns:m="http://schemas.openxmlformats.org/officeDocument/2006/math">
                    <m:oMathParaPr>
                      <m:jc m:val="center"/>
                    </m:oMathParaPr>
                    <m:oMath xmlns:m="http://schemas.openxmlformats.org/officeDocument/2006/math">
                      <m:r>
                        <a:rPr lang="en-US" altLang="zh-CN" sz="1600" b="1" i="1" smtClean="0">
                          <a:solidFill>
                            <a:srgbClr val="FF0000"/>
                          </a:solidFill>
                          <a:latin typeface="Cambria Math" panose="02040503050406030204" pitchFamily="18" charset="0"/>
                        </a:rPr>
                        <m:t>𝟒</m:t>
                      </m:r>
                    </m:oMath>
                  </m:oMathPara>
                </a14:m>
                <a:endParaRPr lang="zh-CN" altLang="en-US" sz="1600" b="1" dirty="0">
                  <a:solidFill>
                    <a:srgbClr val="FF0000"/>
                  </a:solidFill>
                  <a:latin typeface="+mj-lt"/>
                </a:endParaRPr>
              </a:p>
            </p:txBody>
          </p:sp>
        </mc:Choice>
        <mc:Fallback>
          <p:sp>
            <p:nvSpPr>
              <p:cNvPr id="22" name="文本框 21"/>
              <p:cNvSpPr txBox="1">
                <a:spLocks noRot="1" noChangeAspect="1" noMove="1" noResize="1" noEditPoints="1" noAdjustHandles="1" noChangeArrowheads="1" noChangeShapeType="1" noTextEdit="1"/>
              </p:cNvSpPr>
              <p:nvPr/>
            </p:nvSpPr>
            <p:spPr>
              <a:xfrm>
                <a:off x="8472330" y="2631285"/>
                <a:ext cx="564904" cy="247697"/>
              </a:xfrm>
              <a:prstGeom prst="rect">
                <a:avLst/>
              </a:prstGeom>
              <a:blipFill rotWithShape="1">
                <a:blip r:embed="rId7"/>
                <a:stretch>
                  <a:fillRect l="-28" t="-194" r="97" b="213"/>
                </a:stretch>
              </a:blipFill>
            </p:spPr>
            <p:txBody>
              <a:bodyPr/>
              <a:lstStyle/>
              <a:p>
                <a:r>
                  <a:rPr lang="zh-CN" altLang="en-US">
                    <a:noFill/>
                  </a:rPr>
                  <a:t> </a:t>
                </a:r>
              </a:p>
            </p:txBody>
          </p:sp>
        </mc:Fallback>
      </mc:AlternateContent>
      <p:pic>
        <p:nvPicPr>
          <p:cNvPr id="24" name="图片 23"/>
          <p:cNvPicPr>
            <a:picLocks noChangeAspect="1"/>
          </p:cNvPicPr>
          <p:nvPr/>
        </p:nvPicPr>
        <p:blipFill>
          <a:blip r:embed="rId8"/>
          <a:stretch>
            <a:fillRect/>
          </a:stretch>
        </p:blipFill>
        <p:spPr>
          <a:xfrm>
            <a:off x="1881905" y="1627131"/>
            <a:ext cx="7882422" cy="3127763"/>
          </a:xfrm>
          <a:prstGeom prst="rect">
            <a:avLst/>
          </a:prstGeom>
        </p:spPr>
      </p:pic>
      <p:grpSp>
        <p:nvGrpSpPr>
          <p:cNvPr id="26" name="组合 25"/>
          <p:cNvGrpSpPr/>
          <p:nvPr/>
        </p:nvGrpSpPr>
        <p:grpSpPr>
          <a:xfrm>
            <a:off x="427143" y="4667569"/>
            <a:ext cx="11190944" cy="1889925"/>
            <a:chOff x="1096032" y="3777055"/>
            <a:chExt cx="10562566" cy="1889925"/>
          </a:xfrm>
        </p:grpSpPr>
        <mc:AlternateContent xmlns:mc="http://schemas.openxmlformats.org/markup-compatibility/2006">
          <mc:Choice xmlns:a14="http://schemas.microsoft.com/office/drawing/2010/main" Requires="a14">
            <p:sp>
              <p:nvSpPr>
                <p:cNvPr id="28" name="文本框 27"/>
                <p:cNvSpPr txBox="1"/>
                <p:nvPr/>
              </p:nvSpPr>
              <p:spPr>
                <a:xfrm>
                  <a:off x="1483091" y="3777055"/>
                  <a:ext cx="10175507" cy="441403"/>
                </a:xfrm>
                <a:prstGeom prst="rect">
                  <a:avLst/>
                </a:prstGeom>
                <a:noFill/>
              </p:spPr>
              <p:txBody>
                <a:bodyPr wrap="square">
                  <a:spAutoFit/>
                </a:bodyPr>
                <a:lstStyle/>
                <a:p>
                  <a:pPr>
                    <a:lnSpc>
                      <a:spcPct val="125000"/>
                    </a:lnSpc>
                  </a:pPr>
                  <a:r>
                    <a:rPr lang="en-US" altLang="zh-CN" sz="2000" dirty="0">
                      <a:solidFill>
                        <a:srgbClr val="0000CC"/>
                      </a:solidFill>
                    </a:rPr>
                    <a:t>3</a:t>
                  </a:r>
                  <a:r>
                    <a:rPr lang="en-US" altLang="zh-CN" sz="2000" dirty="0">
                      <a:solidFill>
                        <a:srgbClr val="0000CC"/>
                      </a:solidFill>
                      <a:effectLst/>
                    </a:rPr>
                    <a:t>. </a:t>
                  </a:r>
                  <a:r>
                    <a:rPr lang="zh-CN" altLang="en-US" sz="2000" dirty="0">
                      <a:solidFill>
                        <a:srgbClr val="0000CC"/>
                      </a:solidFill>
                      <a:effectLst/>
                    </a:rPr>
                    <a:t>固定目标网络</a:t>
                  </a:r>
                  <a14:m>
                    <m:oMath xmlns:m="http://schemas.openxmlformats.org/officeDocument/2006/math">
                      <m:r>
                        <a:rPr lang="zh-CN" altLang="en-US" sz="2000" i="1" smtClean="0">
                          <a:solidFill>
                            <a:srgbClr val="0000CC"/>
                          </a:solidFill>
                          <a:effectLst/>
                          <a:latin typeface="Cambria Math" panose="02040503050406030204" pitchFamily="18" charset="0"/>
                        </a:rPr>
                        <m:t>𝒞</m:t>
                      </m:r>
                      <m:r>
                        <a:rPr lang="en-US" altLang="zh-CN" sz="2000" b="0" i="1" smtClean="0">
                          <a:solidFill>
                            <a:srgbClr val="0000CC"/>
                          </a:solidFill>
                          <a:effectLst/>
                          <a:latin typeface="Cambria Math" panose="02040503050406030204" pitchFamily="18" charset="0"/>
                        </a:rPr>
                        <m:t>(</m:t>
                      </m:r>
                      <m:r>
                        <a:rPr lang="zh-CN" altLang="en-US" sz="2000" i="1" dirty="0">
                          <a:solidFill>
                            <a:srgbClr val="0000CC"/>
                          </a:solidFill>
                          <a:latin typeface="Cambria Math" panose="02040503050406030204" pitchFamily="18" charset="0"/>
                        </a:rPr>
                        <m:t>∙</m:t>
                      </m:r>
                      <m:r>
                        <a:rPr lang="en-US" altLang="zh-CN" sz="2000" b="0" i="1" smtClean="0">
                          <a:solidFill>
                            <a:srgbClr val="0000CC"/>
                          </a:solidFill>
                          <a:effectLst/>
                          <a:latin typeface="Cambria Math" panose="02040503050406030204" pitchFamily="18" charset="0"/>
                        </a:rPr>
                        <m:t>)</m:t>
                      </m:r>
                    </m:oMath>
                  </a14:m>
                  <a:r>
                    <a:rPr lang="zh-CN" altLang="en-US" sz="2000" dirty="0">
                      <a:solidFill>
                        <a:srgbClr val="0000CC"/>
                      </a:solidFill>
                      <a:effectLst/>
                    </a:rPr>
                    <a:t>，训练</a:t>
                  </a:r>
                  <a:r>
                    <a:rPr lang="en-US" altLang="zh-CN" sz="2000" dirty="0">
                      <a:solidFill>
                        <a:srgbClr val="0000CC"/>
                      </a:solidFill>
                      <a:effectLst/>
                    </a:rPr>
                    <a:t>PRN</a:t>
                  </a:r>
                  <a:r>
                    <a:rPr lang="zh-CN" altLang="en-US" sz="2000" dirty="0">
                      <a:solidFill>
                        <a:srgbClr val="0000CC"/>
                      </a:solidFill>
                      <a:effectLst/>
                    </a:rPr>
                    <a:t>网络</a:t>
                  </a:r>
                  <a14:m>
                    <m:oMath xmlns:m="http://schemas.openxmlformats.org/officeDocument/2006/math">
                      <m:r>
                        <a:rPr lang="en-US" altLang="zh-CN" sz="2000" i="1">
                          <a:solidFill>
                            <a:srgbClr val="0000CC"/>
                          </a:solidFill>
                          <a:latin typeface="Cambria Math" panose="02040503050406030204" pitchFamily="18" charset="0"/>
                          <a:ea typeface="Cambria Math" panose="02040503050406030204" pitchFamily="18" charset="0"/>
                        </a:rPr>
                        <m:t>ℛ</m:t>
                      </m:r>
                      <m:r>
                        <a:rPr lang="en-US" altLang="zh-CN" sz="2000" b="0" i="1" smtClean="0">
                          <a:solidFill>
                            <a:srgbClr val="0000CC"/>
                          </a:solidFill>
                          <a:latin typeface="Cambria Math" panose="02040503050406030204" pitchFamily="18" charset="0"/>
                          <a:ea typeface="Cambria Math" panose="02040503050406030204" pitchFamily="18" charset="0"/>
                        </a:rPr>
                        <m:t>(</m:t>
                      </m:r>
                      <m:r>
                        <a:rPr lang="zh-CN" altLang="en-US" sz="2000" i="1" dirty="0">
                          <a:solidFill>
                            <a:srgbClr val="0000CC"/>
                          </a:solidFill>
                          <a:latin typeface="Cambria Math" panose="02040503050406030204" pitchFamily="18" charset="0"/>
                        </a:rPr>
                        <m:t>∙</m:t>
                      </m:r>
                      <m:r>
                        <a:rPr lang="en-US" altLang="zh-CN" sz="2000" b="0" i="1" smtClean="0">
                          <a:solidFill>
                            <a:srgbClr val="0000CC"/>
                          </a:solidFill>
                          <a:latin typeface="Cambria Math" panose="02040503050406030204" pitchFamily="18" charset="0"/>
                          <a:ea typeface="Cambria Math" panose="02040503050406030204" pitchFamily="18" charset="0"/>
                        </a:rPr>
                        <m:t>)</m:t>
                      </m:r>
                      <m:r>
                        <a:rPr lang="en-US" altLang="zh-CN" sz="2000" i="1">
                          <a:solidFill>
                            <a:srgbClr val="0000CC"/>
                          </a:solidFill>
                          <a:latin typeface="Cambria Math" panose="02040503050406030204" pitchFamily="18" charset="0"/>
                          <a:ea typeface="Cambria Math" panose="02040503050406030204" pitchFamily="18" charset="0"/>
                        </a:rPr>
                        <m:t> </m:t>
                      </m:r>
                    </m:oMath>
                  </a14:m>
                  <a:r>
                    <a:rPr lang="zh-CN" altLang="en-US" sz="2000" dirty="0">
                      <a:solidFill>
                        <a:srgbClr val="0000CC"/>
                      </a:solidFill>
                    </a:rPr>
                    <a:t>：</a:t>
                  </a:r>
                  <a:endParaRPr lang="en-US" altLang="zh-CN" sz="2000" dirty="0">
                    <a:solidFill>
                      <a:srgbClr val="0000CC"/>
                    </a:solidFill>
                  </a:endParaRPr>
                </a:p>
              </p:txBody>
            </p:sp>
          </mc:Choice>
          <mc:Fallback>
            <p:sp>
              <p:nvSpPr>
                <p:cNvPr id="28" name="文本框 27"/>
                <p:cNvSpPr txBox="1">
                  <a:spLocks noRot="1" noChangeAspect="1" noMove="1" noResize="1" noEditPoints="1" noAdjustHandles="1" noChangeArrowheads="1" noChangeShapeType="1" noTextEdit="1"/>
                </p:cNvSpPr>
                <p:nvPr/>
              </p:nvSpPr>
              <p:spPr>
                <a:xfrm>
                  <a:off x="1483091" y="3777055"/>
                  <a:ext cx="10175507" cy="441403"/>
                </a:xfrm>
                <a:prstGeom prst="rect">
                  <a:avLst/>
                </a:prstGeom>
                <a:blipFill rotWithShape="1">
                  <a:blip r:embed="rId9"/>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30" name="文本框 29"/>
                <p:cNvSpPr txBox="1"/>
                <p:nvPr/>
              </p:nvSpPr>
              <p:spPr>
                <a:xfrm>
                  <a:off x="1096032" y="5200955"/>
                  <a:ext cx="10125592" cy="466025"/>
                </a:xfrm>
                <a:prstGeom prst="rect">
                  <a:avLst/>
                </a:prstGeom>
                <a:noFill/>
              </p:spPr>
              <p:txBody>
                <a:bodyPr wrap="square">
                  <a:spAutoFit/>
                </a:bodyPr>
                <a:lstStyle/>
                <a:p>
                  <a:pPr algn="ctr">
                    <a:lnSpc>
                      <a:spcPct val="150000"/>
                    </a:lnSpc>
                  </a:pPr>
                  <a14:m>
                    <m:oMath xmlns:m="http://schemas.openxmlformats.org/officeDocument/2006/math">
                      <m:sSub>
                        <m:sSubPr>
                          <m:ctrlPr>
                            <a:rPr lang="en-US" altLang="zh-CN" sz="1600" i="1" dirty="0" smtClean="0">
                              <a:solidFill>
                                <a:schemeClr val="tx1"/>
                              </a:solidFill>
                              <a:latin typeface="Cambria Math" panose="02040503050406030204" pitchFamily="18" charset="0"/>
                            </a:rPr>
                          </m:ctrlPr>
                        </m:sSubPr>
                        <m:e>
                          <m:r>
                            <a:rPr lang="zh-CN" altLang="en-US" sz="1600" i="1" dirty="0">
                              <a:solidFill>
                                <a:schemeClr val="tx1"/>
                              </a:solidFill>
                              <a:latin typeface="Cambria Math" panose="02040503050406030204" pitchFamily="18" charset="0"/>
                            </a:rPr>
                            <m:t>𝜃</m:t>
                          </m:r>
                        </m:e>
                        <m:sub>
                          <m:r>
                            <a:rPr lang="en-US" altLang="zh-CN" sz="1600" i="1" dirty="0">
                              <a:solidFill>
                                <a:schemeClr val="tx1"/>
                              </a:solidFill>
                              <a:latin typeface="Cambria Math" panose="02040503050406030204" pitchFamily="18" charset="0"/>
                            </a:rPr>
                            <m:t>𝑅</m:t>
                          </m:r>
                        </m:sub>
                      </m:sSub>
                    </m:oMath>
                  </a14:m>
                  <a:r>
                    <a:rPr lang="en-US" altLang="zh-CN" sz="1600" dirty="0">
                      <a:solidFill>
                        <a:schemeClr val="tx1"/>
                      </a:solidFill>
                    </a:rPr>
                    <a:t> PRN</a:t>
                  </a:r>
                  <a:r>
                    <a:rPr lang="zh-CN" altLang="en-US" sz="1600" dirty="0">
                      <a:solidFill>
                        <a:schemeClr val="tx1"/>
                      </a:solidFill>
                    </a:rPr>
                    <a:t>网络的参数</a:t>
                  </a:r>
                  <a14:m>
                    <m:oMath xmlns:m="http://schemas.openxmlformats.org/officeDocument/2006/math">
                      <m:r>
                        <a:rPr lang="zh-CN" altLang="en-US" sz="1600">
                          <a:latin typeface="Cambria Math" panose="02040503050406030204" pitchFamily="18" charset="0"/>
                        </a:rPr>
                        <m:t>，</m:t>
                      </m:r>
                    </m:oMath>
                  </a14:m>
                  <a:r>
                    <a:rPr lang="en-US" altLang="zh-CN" sz="1600" dirty="0">
                      <a:solidFill>
                        <a:schemeClr val="tx1"/>
                      </a:solidFill>
                    </a:rPr>
                    <a:t> </a:t>
                  </a:r>
                  <a14:m>
                    <m:oMath xmlns:m="http://schemas.openxmlformats.org/officeDocument/2006/math">
                      <m:sSub>
                        <m:sSubPr>
                          <m:ctrlPr>
                            <a:rPr lang="zh-CN" altLang="zh-CN" sz="16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600" b="1" i="1">
                              <a:solidFill>
                                <a:schemeClr val="tx1"/>
                              </a:solidFill>
                              <a:latin typeface="Cambria Math" panose="02040503050406030204" pitchFamily="18" charset="0"/>
                              <a:ea typeface="宋体" panose="02010600030101010101" pitchFamily="2" charset="-122"/>
                              <a:cs typeface="Times New Roman" panose="02020603050405020304" pitchFamily="18" charset="0"/>
                            </a:rPr>
                            <m:t>𝐈</m:t>
                          </m:r>
                        </m:e>
                        <m:sub>
                          <m:r>
                            <a:rPr lang="en-US" altLang="zh-CN" sz="1600" b="1" i="1">
                              <a:solidFill>
                                <a:schemeClr val="tx1"/>
                              </a:solidFill>
                              <a:latin typeface="Cambria Math" panose="02040503050406030204" pitchFamily="18" charset="0"/>
                              <a:ea typeface="宋体" panose="02010600030101010101" pitchFamily="2" charset="-122"/>
                              <a:cs typeface="Times New Roman" panose="02020603050405020304" pitchFamily="18" charset="0"/>
                            </a:rPr>
                            <m:t>𝝆</m:t>
                          </m:r>
                        </m:sub>
                      </m:sSub>
                      <m:r>
                        <a:rPr lang="en-US" altLang="zh-CN" sz="1600" b="1" i="1">
                          <a:solidFill>
                            <a:schemeClr val="tx1"/>
                          </a:solidFill>
                          <a:latin typeface="Cambria Math" panose="02040503050406030204" pitchFamily="18" charset="0"/>
                          <a:ea typeface="宋体" panose="02010600030101010101" pitchFamily="2" charset="-122"/>
                          <a:cs typeface="Times New Roman" panose="02020603050405020304" pitchFamily="18" charset="0"/>
                        </a:rPr>
                        <m:t> </m:t>
                      </m:r>
                      <m:r>
                        <a:rPr lang="en-US" altLang="zh-CN" sz="1600" b="1"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zh-CN" altLang="zh-CN" sz="1600" i="1">
                              <a:solidFill>
                                <a:schemeClr val="tx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600" b="1" i="1">
                              <a:solidFill>
                                <a:schemeClr val="tx1"/>
                              </a:solidFill>
                              <a:latin typeface="Cambria Math" panose="02040503050406030204" pitchFamily="18" charset="0"/>
                              <a:ea typeface="宋体" panose="02010600030101010101" pitchFamily="2" charset="-122"/>
                              <a:cs typeface="Times New Roman" panose="02020603050405020304" pitchFamily="18" charset="0"/>
                            </a:rPr>
                            <m:t>𝐈</m:t>
                          </m:r>
                        </m:e>
                        <m:sub>
                          <m:r>
                            <a:rPr lang="en-US" altLang="zh-CN" sz="1600" i="1">
                              <a:solidFill>
                                <a:schemeClr val="tx1"/>
                              </a:solidFill>
                              <a:latin typeface="Cambria Math" panose="02040503050406030204" pitchFamily="18" charset="0"/>
                              <a:ea typeface="宋体" panose="02010600030101010101" pitchFamily="2" charset="-122"/>
                              <a:cs typeface="Times New Roman" panose="02020603050405020304" pitchFamily="18" charset="0"/>
                            </a:rPr>
                            <m:t>𝑐</m:t>
                          </m:r>
                        </m:sub>
                      </m:sSub>
                      <m:r>
                        <a:rPr lang="en-US" altLang="zh-CN" sz="1600" i="1">
                          <a:solidFill>
                            <a:schemeClr val="tx1"/>
                          </a:solidFill>
                          <a:latin typeface="Cambria Math" panose="02040503050406030204" pitchFamily="18" charset="0"/>
                          <a:ea typeface="宋体" panose="02010600030101010101" pitchFamily="2" charset="-122"/>
                          <a:cs typeface="Times New Roman" panose="02020603050405020304" pitchFamily="18" charset="0"/>
                        </a:rPr>
                        <m:t>+</m:t>
                      </m:r>
                      <m:r>
                        <a:rPr lang="en-US" altLang="zh-CN" sz="1600" b="1" i="1">
                          <a:solidFill>
                            <a:schemeClr val="tx1"/>
                          </a:solidFill>
                          <a:latin typeface="Cambria Math" panose="02040503050406030204" pitchFamily="18" charset="0"/>
                          <a:ea typeface="宋体" panose="02010600030101010101" pitchFamily="2" charset="-122"/>
                          <a:cs typeface="Times New Roman" panose="02020603050405020304" pitchFamily="18" charset="0"/>
                        </a:rPr>
                        <m:t>𝝆</m:t>
                      </m:r>
                    </m:oMath>
                  </a14:m>
                  <a:r>
                    <a:rPr lang="zh-CN" altLang="en-US" sz="1600" b="1" i="0" dirty="0">
                      <a:solidFill>
                        <a:schemeClr val="tx1"/>
                      </a:solidFill>
                      <a:latin typeface="+mj-lt"/>
                      <a:ea typeface="宋体" panose="02010600030101010101" pitchFamily="2" charset="-122"/>
                      <a:cs typeface="Times New Roman" panose="02020603050405020304" pitchFamily="18" charset="0"/>
                    </a:rPr>
                    <a:t>为</a:t>
                  </a:r>
                  <a:r>
                    <a:rPr lang="zh-CN" altLang="en-US" sz="1600" kern="100" dirty="0">
                      <a:solidFill>
                        <a:schemeClr val="tx1"/>
                      </a:solidFill>
                      <a:latin typeface="微软雅黑" panose="020B0503020204020204" charset="-122"/>
                      <a:ea typeface="微软雅黑" panose="020B0503020204020204" charset="-122"/>
                      <a:cs typeface="Times New Roman" panose="02020603050405020304" pitchFamily="18" charset="0"/>
                    </a:rPr>
                    <a:t>添加通用对抗扰动的样本</a:t>
                  </a:r>
                  <a:endParaRPr lang="en-US" altLang="zh-CN" sz="1600" kern="100" dirty="0">
                    <a:solidFill>
                      <a:schemeClr val="tx1"/>
                    </a:solidFill>
                    <a:latin typeface="微软雅黑" panose="020B0503020204020204" charset="-122"/>
                    <a:ea typeface="微软雅黑" panose="020B0503020204020204" charset="-122"/>
                    <a:cs typeface="Times New Roman" panose="02020603050405020304" pitchFamily="18" charset="0"/>
                  </a:endParaRPr>
                </a:p>
              </p:txBody>
            </p:sp>
          </mc:Choice>
          <mc:Fallback>
            <p:sp>
              <p:nvSpPr>
                <p:cNvPr id="30" name="文本框 29"/>
                <p:cNvSpPr txBox="1">
                  <a:spLocks noRot="1" noChangeAspect="1" noMove="1" noResize="1" noEditPoints="1" noAdjustHandles="1" noChangeArrowheads="1" noChangeShapeType="1" noTextEdit="1"/>
                </p:cNvSpPr>
                <p:nvPr/>
              </p:nvSpPr>
              <p:spPr>
                <a:xfrm>
                  <a:off x="1096032" y="5200955"/>
                  <a:ext cx="10125592" cy="466025"/>
                </a:xfrm>
                <a:prstGeom prst="rect">
                  <a:avLst/>
                </a:prstGeom>
                <a:blipFill rotWithShape="1">
                  <a:blip r:embed="rId10"/>
                </a:blipFill>
              </p:spPr>
              <p:txBody>
                <a:bodyPr/>
                <a:lstStyle/>
                <a:p>
                  <a:r>
                    <a:rPr lang="zh-CN" altLang="en-US">
                      <a:noFill/>
                    </a:rPr>
                    <a:t> </a:t>
                  </a:r>
                </a:p>
              </p:txBody>
            </p:sp>
          </mc:Fallback>
        </mc:AlternateContent>
      </p:grpSp>
      <mc:AlternateContent xmlns:mc="http://schemas.openxmlformats.org/markup-compatibility/2006">
        <mc:Choice xmlns:a14="http://schemas.microsoft.com/office/drawing/2010/main" Requires="a14">
          <p:sp>
            <p:nvSpPr>
              <p:cNvPr id="5" name="文本框 4"/>
              <p:cNvSpPr txBox="1"/>
              <p:nvPr/>
            </p:nvSpPr>
            <p:spPr>
              <a:xfrm>
                <a:off x="2547255" y="2721747"/>
                <a:ext cx="367077" cy="276999"/>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r>
                        <a:rPr lang="en-US" altLang="zh-CN" sz="1200" i="1" dirty="0" smtClean="0">
                          <a:solidFill>
                            <a:schemeClr val="tx1"/>
                          </a:solidFill>
                          <a:latin typeface="Cambria Math" panose="02040503050406030204" pitchFamily="18" charset="0"/>
                        </a:rPr>
                        <m:t>𝑆</m:t>
                      </m:r>
                    </m:oMath>
                  </m:oMathPara>
                </a14:m>
                <a:endParaRPr lang="zh-CN" altLang="en-US" dirty="0">
                  <a:solidFill>
                    <a:schemeClr val="tx1"/>
                  </a:solidFill>
                </a:endParaRPr>
              </a:p>
            </p:txBody>
          </p:sp>
        </mc:Choice>
        <mc:Fallback>
          <p:sp>
            <p:nvSpPr>
              <p:cNvPr id="5" name="文本框 4"/>
              <p:cNvSpPr txBox="1">
                <a:spLocks noRot="1" noChangeAspect="1" noMove="1" noResize="1" noEditPoints="1" noAdjustHandles="1" noChangeArrowheads="1" noChangeShapeType="1" noTextEdit="1"/>
              </p:cNvSpPr>
              <p:nvPr/>
            </p:nvSpPr>
            <p:spPr>
              <a:xfrm>
                <a:off x="2547255" y="2721747"/>
                <a:ext cx="367077" cy="276999"/>
              </a:xfrm>
              <a:prstGeom prst="rect">
                <a:avLst/>
              </a:prstGeom>
              <a:blipFill rotWithShape="1">
                <a:blip r:embed="rId11"/>
                <a:stretch>
                  <a:fillRect l="-74" t="-49" r="86" b="100"/>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7" name="文本框 6"/>
              <p:cNvSpPr txBox="1"/>
              <p:nvPr/>
            </p:nvSpPr>
            <p:spPr>
              <a:xfrm>
                <a:off x="2379571" y="4293120"/>
                <a:ext cx="792110" cy="276999"/>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r>
                        <a:rPr lang="en-US" altLang="zh-CN" b="0" i="1" smtClean="0">
                          <a:solidFill>
                            <a:schemeClr val="tx1"/>
                          </a:solidFill>
                          <a:latin typeface="Cambria Math" panose="02040503050406030204" pitchFamily="18" charset="0"/>
                          <a:ea typeface="宋体" panose="02010600030101010101" pitchFamily="2" charset="-122"/>
                          <a:cs typeface="Times New Roman" panose="02020603050405020304" pitchFamily="18" charset="0"/>
                        </a:rPr>
                        <m:t>𝜌</m:t>
                      </m:r>
                    </m:oMath>
                  </m:oMathPara>
                </a14:m>
                <a:endParaRPr lang="zh-CN" altLang="en-US" i="1" dirty="0">
                  <a:solidFill>
                    <a:schemeClr val="tx1"/>
                  </a:solidFill>
                </a:endParaRPr>
              </a:p>
            </p:txBody>
          </p:sp>
        </mc:Choice>
        <mc:Fallback>
          <p:sp>
            <p:nvSpPr>
              <p:cNvPr id="7" name="文本框 6"/>
              <p:cNvSpPr txBox="1">
                <a:spLocks noRot="1" noChangeAspect="1" noMove="1" noResize="1" noEditPoints="1" noAdjustHandles="1" noChangeArrowheads="1" noChangeShapeType="1" noTextEdit="1"/>
              </p:cNvSpPr>
              <p:nvPr/>
            </p:nvSpPr>
            <p:spPr>
              <a:xfrm>
                <a:off x="2379571" y="4293120"/>
                <a:ext cx="792110" cy="276999"/>
              </a:xfrm>
              <a:prstGeom prst="rect">
                <a:avLst/>
              </a:prstGeom>
              <a:blipFill rotWithShape="1">
                <a:blip r:embed="rId12"/>
                <a:stretch>
                  <a:fillRect l="-29" t="-188" r="62" b="9"/>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1" name="文本框 10"/>
              <p:cNvSpPr txBox="1"/>
              <p:nvPr/>
            </p:nvSpPr>
            <p:spPr>
              <a:xfrm>
                <a:off x="2536758" y="5115151"/>
                <a:ext cx="6195615" cy="865493"/>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func>
                        <m:funcPr>
                          <m:ctrlPr>
                            <a:rPr lang="en-US" altLang="zh-CN" sz="2000" i="1" dirty="0" smtClean="0">
                              <a:solidFill>
                                <a:srgbClr val="0000CC"/>
                              </a:solidFill>
                              <a:latin typeface="Cambria Math" panose="02040503050406030204" pitchFamily="18" charset="0"/>
                            </a:rPr>
                          </m:ctrlPr>
                        </m:funcPr>
                        <m:fName>
                          <m:limLow>
                            <m:limLowPr>
                              <m:ctrlPr>
                                <a:rPr lang="en-US" altLang="zh-CN" sz="2000" i="1" dirty="0" smtClean="0">
                                  <a:solidFill>
                                    <a:srgbClr val="0000CC"/>
                                  </a:solidFill>
                                  <a:latin typeface="Cambria Math" panose="02040503050406030204" pitchFamily="18" charset="0"/>
                                </a:rPr>
                              </m:ctrlPr>
                            </m:limLowPr>
                            <m:e>
                              <m:r>
                                <m:rPr>
                                  <m:sty m:val="p"/>
                                </m:rPr>
                                <a:rPr lang="en-US" altLang="zh-CN" sz="2000" i="0" dirty="0" smtClean="0">
                                  <a:solidFill>
                                    <a:srgbClr val="0000CC"/>
                                  </a:solidFill>
                                  <a:latin typeface="Cambria Math" panose="02040503050406030204" pitchFamily="18" charset="0"/>
                                </a:rPr>
                                <m:t>m</m:t>
                              </m:r>
                              <m:r>
                                <m:rPr>
                                  <m:sty m:val="p"/>
                                </m:rPr>
                                <a:rPr lang="en-US" altLang="zh-CN" sz="2000" b="0" i="0" dirty="0" smtClean="0">
                                  <a:solidFill>
                                    <a:srgbClr val="0000CC"/>
                                  </a:solidFill>
                                  <a:latin typeface="Cambria Math" panose="02040503050406030204" pitchFamily="18" charset="0"/>
                                </a:rPr>
                                <m:t>in</m:t>
                              </m:r>
                            </m:e>
                            <m:lim>
                              <m:sSub>
                                <m:sSubPr>
                                  <m:ctrlPr>
                                    <a:rPr lang="en-US" altLang="zh-CN" sz="2000" i="1" dirty="0" smtClean="0">
                                      <a:solidFill>
                                        <a:srgbClr val="0000CC"/>
                                      </a:solidFill>
                                      <a:latin typeface="Cambria Math" panose="02040503050406030204" pitchFamily="18" charset="0"/>
                                    </a:rPr>
                                  </m:ctrlPr>
                                </m:sSubPr>
                                <m:e>
                                  <m:r>
                                    <a:rPr lang="zh-CN" altLang="en-US" sz="2000" i="1" dirty="0">
                                      <a:solidFill>
                                        <a:srgbClr val="0000CC"/>
                                      </a:solidFill>
                                      <a:latin typeface="Cambria Math" panose="02040503050406030204" pitchFamily="18" charset="0"/>
                                    </a:rPr>
                                    <m:t>𝜃</m:t>
                                  </m:r>
                                </m:e>
                                <m:sub>
                                  <m:r>
                                    <a:rPr lang="en-US" altLang="zh-CN" sz="2000" b="0" i="1" dirty="0" smtClean="0">
                                      <a:solidFill>
                                        <a:srgbClr val="0000CC"/>
                                      </a:solidFill>
                                      <a:latin typeface="Cambria Math" panose="02040503050406030204" pitchFamily="18" charset="0"/>
                                    </a:rPr>
                                    <m:t>𝑅</m:t>
                                  </m:r>
                                </m:sub>
                              </m:sSub>
                            </m:lim>
                          </m:limLow>
                        </m:fName>
                        <m:e>
                          <m:nary>
                            <m:naryPr>
                              <m:chr m:val="∑"/>
                              <m:ctrlPr>
                                <a:rPr lang="en-US" altLang="zh-CN" sz="2000" i="1" dirty="0">
                                  <a:solidFill>
                                    <a:srgbClr val="0000CC"/>
                                  </a:solidFill>
                                  <a:latin typeface="Cambria Math" panose="02040503050406030204" pitchFamily="18" charset="0"/>
                                </a:rPr>
                              </m:ctrlPr>
                            </m:naryPr>
                            <m:sub>
                              <m:r>
                                <m:rPr>
                                  <m:brk m:alnAt="23"/>
                                </m:rPr>
                                <a:rPr lang="en-US" altLang="zh-CN" sz="2000" i="1" dirty="0">
                                  <a:solidFill>
                                    <a:srgbClr val="0000CC"/>
                                  </a:solidFill>
                                  <a:latin typeface="Cambria Math" panose="02040503050406030204" pitchFamily="18" charset="0"/>
                                </a:rPr>
                                <m:t>𝑖</m:t>
                              </m:r>
                              <m:r>
                                <a:rPr lang="en-US" altLang="zh-CN" sz="2000" i="1" dirty="0">
                                  <a:solidFill>
                                    <a:srgbClr val="0000CC"/>
                                  </a:solidFill>
                                  <a:latin typeface="Cambria Math" panose="02040503050406030204" pitchFamily="18" charset="0"/>
                                </a:rPr>
                                <m:t>=</m:t>
                              </m:r>
                              <m:r>
                                <a:rPr lang="en-US" altLang="zh-CN" sz="2000" i="1" dirty="0">
                                  <a:solidFill>
                                    <a:srgbClr val="0000CC"/>
                                  </a:solidFill>
                                  <a:latin typeface="Cambria Math" panose="02040503050406030204" pitchFamily="18" charset="0"/>
                                </a:rPr>
                                <m:t>1</m:t>
                              </m:r>
                            </m:sub>
                            <m:sup>
                              <m:r>
                                <a:rPr lang="en-US" altLang="zh-CN" sz="2000" i="1" dirty="0">
                                  <a:solidFill>
                                    <a:srgbClr val="0000CC"/>
                                  </a:solidFill>
                                  <a:latin typeface="Cambria Math" panose="02040503050406030204" pitchFamily="18" charset="0"/>
                                </a:rPr>
                                <m:t>𝑁</m:t>
                              </m:r>
                            </m:sup>
                            <m:e>
                              <m:r>
                                <a:rPr lang="en-US" altLang="zh-CN" sz="2000" i="1" dirty="0">
                                  <a:solidFill>
                                    <a:srgbClr val="0000CC"/>
                                  </a:solidFill>
                                  <a:latin typeface="Cambria Math" panose="02040503050406030204" pitchFamily="18" charset="0"/>
                                </a:rPr>
                                <m:t>𝐿</m:t>
                              </m:r>
                              <m:r>
                                <a:rPr lang="en-US" altLang="zh-CN" sz="2000" i="1" dirty="0">
                                  <a:solidFill>
                                    <a:srgbClr val="0000CC"/>
                                  </a:solidFill>
                                  <a:latin typeface="Cambria Math" panose="02040503050406030204" pitchFamily="18" charset="0"/>
                                </a:rPr>
                                <m:t>(</m:t>
                              </m:r>
                              <m:r>
                                <a:rPr lang="zh-CN" altLang="en-US" sz="2000" i="1">
                                  <a:solidFill>
                                    <a:srgbClr val="0000CC"/>
                                  </a:solidFill>
                                  <a:latin typeface="Cambria Math" panose="02040503050406030204" pitchFamily="18" charset="0"/>
                                </a:rPr>
                                <m:t>𝒞</m:t>
                              </m:r>
                              <m:d>
                                <m:dPr>
                                  <m:ctrlPr>
                                    <a:rPr lang="en-US" altLang="zh-CN" sz="2000" i="1">
                                      <a:solidFill>
                                        <a:srgbClr val="0000CC"/>
                                      </a:solidFill>
                                      <a:latin typeface="Cambria Math" panose="02040503050406030204" pitchFamily="18" charset="0"/>
                                    </a:rPr>
                                  </m:ctrlPr>
                                </m:dPr>
                                <m:e>
                                  <m:sSub>
                                    <m:sSubPr>
                                      <m:ctrlPr>
                                        <a:rPr lang="zh-CN" altLang="zh-CN" sz="2000" i="1">
                                          <a:solidFill>
                                            <a:srgbClr val="0000CC"/>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𝐈</m:t>
                                      </m:r>
                                    </m:e>
                                    <m:sub>
                                      <m:r>
                                        <a:rPr lang="en-US" altLang="zh-CN" sz="2000" b="0" i="1" smtClean="0">
                                          <a:solidFill>
                                            <a:srgbClr val="0000CC"/>
                                          </a:solidFill>
                                          <a:latin typeface="Cambria Math" panose="02040503050406030204" pitchFamily="18" charset="0"/>
                                          <a:ea typeface="宋体" panose="02010600030101010101" pitchFamily="2" charset="-122"/>
                                          <a:cs typeface="Times New Roman" panose="02020603050405020304" pitchFamily="18" charset="0"/>
                                        </a:rPr>
                                        <m:t>𝑐</m:t>
                                      </m:r>
                                    </m:sub>
                                  </m:sSub>
                                </m:e>
                              </m:d>
                              <m:r>
                                <a:rPr lang="en-US" altLang="zh-CN" sz="2000" i="1">
                                  <a:solidFill>
                                    <a:srgbClr val="0000CC"/>
                                  </a:solidFill>
                                  <a:latin typeface="Cambria Math" panose="02040503050406030204" pitchFamily="18" charset="0"/>
                                </a:rPr>
                                <m:t>, </m:t>
                              </m:r>
                              <m:r>
                                <a:rPr lang="zh-CN" altLang="en-US" sz="2000" i="1">
                                  <a:solidFill>
                                    <a:srgbClr val="0000CC"/>
                                  </a:solidFill>
                                  <a:latin typeface="Cambria Math" panose="02040503050406030204" pitchFamily="18" charset="0"/>
                                </a:rPr>
                                <m:t>𝒞</m:t>
                              </m:r>
                              <m:r>
                                <a:rPr lang="en-US" altLang="zh-CN" sz="2000" i="1">
                                  <a:solidFill>
                                    <a:srgbClr val="0000CC"/>
                                  </a:solidFill>
                                  <a:latin typeface="Cambria Math" panose="02040503050406030204" pitchFamily="18" charset="0"/>
                                </a:rPr>
                                <m:t>(</m:t>
                              </m:r>
                              <m:r>
                                <a:rPr lang="en-US" altLang="zh-CN" sz="2000" i="1">
                                  <a:solidFill>
                                    <a:srgbClr val="0000CC"/>
                                  </a:solidFill>
                                  <a:latin typeface="Cambria Math" panose="02040503050406030204" pitchFamily="18" charset="0"/>
                                  <a:ea typeface="Cambria Math" panose="02040503050406030204" pitchFamily="18" charset="0"/>
                                </a:rPr>
                                <m:t>ℛ</m:t>
                              </m:r>
                              <m:r>
                                <a:rPr lang="en-US" altLang="zh-CN" sz="2000" i="1">
                                  <a:solidFill>
                                    <a:srgbClr val="0000CC"/>
                                  </a:solidFill>
                                  <a:latin typeface="Cambria Math" panose="02040503050406030204" pitchFamily="18" charset="0"/>
                                  <a:ea typeface="Cambria Math" panose="02040503050406030204" pitchFamily="18" charset="0"/>
                                </a:rPr>
                                <m:t>(</m:t>
                              </m:r>
                              <m:sSub>
                                <m:sSubPr>
                                  <m:ctrlPr>
                                    <a:rPr lang="zh-CN" altLang="zh-CN" sz="2000" i="1">
                                      <a:solidFill>
                                        <a:srgbClr val="0000CC"/>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𝐈</m:t>
                                  </m:r>
                                </m:e>
                                <m:sub>
                                  <m:r>
                                    <a:rPr lang="en-US" altLang="zh-CN" sz="2000" b="1"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𝝆</m:t>
                                  </m:r>
                                </m:sub>
                              </m:sSub>
                              <m:r>
                                <a:rPr lang="en-US" altLang="zh-CN" sz="2000" i="1">
                                  <a:solidFill>
                                    <a:srgbClr val="0000CC"/>
                                  </a:solidFill>
                                  <a:latin typeface="Cambria Math" panose="02040503050406030204" pitchFamily="18" charset="0"/>
                                  <a:ea typeface="Cambria Math" panose="02040503050406030204" pitchFamily="18" charset="0"/>
                                </a:rPr>
                                <m:t>)</m:t>
                              </m:r>
                              <m:r>
                                <a:rPr lang="en-US" altLang="zh-CN" sz="2000" i="1">
                                  <a:solidFill>
                                    <a:srgbClr val="0000CC"/>
                                  </a:solidFill>
                                  <a:latin typeface="Cambria Math" panose="02040503050406030204" pitchFamily="18" charset="0"/>
                                </a:rPr>
                                <m:t>)</m:t>
                              </m:r>
                              <m:r>
                                <a:rPr lang="en-US" altLang="zh-CN" sz="2000" i="1" dirty="0">
                                  <a:solidFill>
                                    <a:srgbClr val="0000CC"/>
                                  </a:solidFill>
                                  <a:latin typeface="Cambria Math" panose="02040503050406030204" pitchFamily="18" charset="0"/>
                                </a:rPr>
                                <m:t>)</m:t>
                              </m:r>
                            </m:e>
                          </m:nary>
                        </m:e>
                      </m:func>
                    </m:oMath>
                  </m:oMathPara>
                </a14:m>
                <a:endParaRPr lang="zh-CN" altLang="en-US" sz="2000" dirty="0">
                  <a:solidFill>
                    <a:srgbClr val="0000CC"/>
                  </a:solidFill>
                </a:endParaRPr>
              </a:p>
            </p:txBody>
          </p:sp>
        </mc:Choice>
        <mc:Fallback>
          <p:sp>
            <p:nvSpPr>
              <p:cNvPr id="11" name="文本框 10"/>
              <p:cNvSpPr txBox="1">
                <a:spLocks noRot="1" noChangeAspect="1" noMove="1" noResize="1" noEditPoints="1" noAdjustHandles="1" noChangeArrowheads="1" noChangeShapeType="1" noTextEdit="1"/>
              </p:cNvSpPr>
              <p:nvPr/>
            </p:nvSpPr>
            <p:spPr>
              <a:xfrm>
                <a:off x="2536758" y="5115151"/>
                <a:ext cx="6195615" cy="865493"/>
              </a:xfrm>
              <a:prstGeom prst="rect">
                <a:avLst/>
              </a:prstGeom>
              <a:blipFill rotWithShape="1">
                <a:blip r:embed="rId13"/>
                <a:stretch>
                  <a:fillRect l="-9" t="-26" r="8" b="25"/>
                </a:stretch>
              </a:blipFill>
            </p:spPr>
            <p:txBody>
              <a:bodyPr/>
              <a:lstStyle/>
              <a:p>
                <a:r>
                  <a:rPr lang="zh-CN" altLang="en-US">
                    <a:noFill/>
                  </a:rPr>
                  <a:t> </a:t>
                </a:r>
              </a:p>
            </p:txBody>
          </p:sp>
        </mc:Fallback>
      </mc:AlternateContent>
      <p:sp>
        <p:nvSpPr>
          <p:cNvPr id="2" name="文本框 1"/>
          <p:cNvSpPr txBox="1"/>
          <p:nvPr/>
        </p:nvSpPr>
        <p:spPr>
          <a:xfrm>
            <a:off x="354221" y="2960182"/>
            <a:ext cx="941765" cy="523220"/>
          </a:xfrm>
          <a:prstGeom prst="rect">
            <a:avLst/>
          </a:prstGeom>
          <a:noFill/>
        </p:spPr>
        <p:txBody>
          <a:bodyPr wrap="square">
            <a:spAutoFit/>
          </a:bodyPr>
          <a:lstStyle/>
          <a:p>
            <a:r>
              <a:rPr lang="zh-CN" altLang="en-US" sz="2800" dirty="0">
                <a:solidFill>
                  <a:srgbClr val="FF0000"/>
                </a:solidFill>
              </a:rPr>
              <a:t>训练</a:t>
            </a:r>
            <a:endParaRPr lang="zh-CN" altLang="en-US" sz="2800" dirty="0">
              <a:solidFill>
                <a:srgbClr val="FF0000"/>
              </a:solidFill>
            </a:endParaRPr>
          </a:p>
        </p:txBody>
      </p:sp>
    </p:spTree>
  </p:cSld>
  <p:clrMapOvr>
    <a:masterClrMapping/>
  </p:clrMapOvr>
  <p:transition/>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91135" y="1052830"/>
            <a:ext cx="11574145" cy="1004570"/>
          </a:xfrm>
        </p:spPr>
        <p:txBody>
          <a:bodyPr>
            <a:normAutofit/>
          </a:bodyPr>
          <a:lstStyle/>
          <a:p>
            <a:r>
              <a:rPr lang="zh-CN" altLang="en-US" dirty="0">
                <a:effectLst/>
                <a:latin typeface="微软雅黑" panose="020B0503020204020204" charset="-122"/>
                <a:ea typeface="微软雅黑" panose="020B0503020204020204" charset="-122"/>
                <a:cs typeface="Times New Roman" panose="02020603050405020304" pitchFamily="18" charset="0"/>
              </a:rPr>
              <a:t>添加外部网络检测并修正</a:t>
            </a:r>
            <a:r>
              <a:rPr lang="zh-CN" altLang="en-US" dirty="0">
                <a:effectLst/>
                <a:cs typeface="Times New Roman" panose="02020603050405020304" pitchFamily="18" charset="0"/>
              </a:rPr>
              <a:t>添加通用对抗扰动的</a:t>
            </a:r>
            <a:r>
              <a:rPr lang="zh-CN" altLang="en-US" dirty="0">
                <a:effectLst/>
                <a:latin typeface="微软雅黑" panose="020B0503020204020204" charset="-122"/>
                <a:ea typeface="微软雅黑" panose="020B0503020204020204" charset="-122"/>
                <a:cs typeface="Times New Roman" panose="02020603050405020304" pitchFamily="18" charset="0"/>
              </a:rPr>
              <a:t>对抗样本</a:t>
            </a:r>
            <a:endParaRPr lang="zh-CN" altLang="en-US" dirty="0">
              <a:solidFill>
                <a:srgbClr val="C00000"/>
              </a:solidFill>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4" name="标题 1"/>
          <p:cNvSpPr>
            <a:spLocks noGrp="1"/>
          </p:cNvSpPr>
          <p:nvPr>
            <p:ph type="title"/>
          </p:nvPr>
        </p:nvSpPr>
        <p:spPr/>
        <p:txBody>
          <a:bodyPr/>
          <a:lstStyle/>
          <a:p>
            <a:r>
              <a:rPr lang="zh-CN" altLang="en-US" dirty="0"/>
              <a:t>外部检测</a:t>
            </a:r>
            <a:endParaRPr lang="zh-CN" altLang="en-US" dirty="0"/>
          </a:p>
        </p:txBody>
      </p:sp>
      <p:sp>
        <p:nvSpPr>
          <p:cNvPr id="16" name="文本框 15"/>
          <p:cNvSpPr txBox="1"/>
          <p:nvPr/>
        </p:nvSpPr>
        <p:spPr>
          <a:xfrm>
            <a:off x="4079720" y="4996179"/>
            <a:ext cx="309880" cy="275590"/>
          </a:xfrm>
          <a:prstGeom prst="rect">
            <a:avLst/>
          </a:prstGeom>
          <a:noFill/>
        </p:spPr>
        <p:txBody>
          <a:bodyPr wrap="none" rtlCol="0">
            <a:spAutoFit/>
          </a:bodyPr>
          <a:lstStyle/>
          <a:p>
            <a:endParaRPr lang="zh-CN" altLang="en-US" dirty="0"/>
          </a:p>
        </p:txBody>
      </p:sp>
      <p:pic>
        <p:nvPicPr>
          <p:cNvPr id="13" name="图片 12"/>
          <p:cNvPicPr>
            <a:picLocks noChangeAspect="1"/>
          </p:cNvPicPr>
          <p:nvPr/>
        </p:nvPicPr>
        <p:blipFill>
          <a:blip r:embed="rId1"/>
          <a:stretch>
            <a:fillRect/>
          </a:stretch>
        </p:blipFill>
        <p:spPr>
          <a:xfrm>
            <a:off x="1780857" y="4369799"/>
            <a:ext cx="1133475" cy="619125"/>
          </a:xfrm>
          <a:prstGeom prst="rect">
            <a:avLst/>
          </a:prstGeom>
        </p:spPr>
      </p:pic>
      <p:pic>
        <p:nvPicPr>
          <p:cNvPr id="6" name="图片 5"/>
          <p:cNvPicPr>
            <a:picLocks noChangeAspect="1"/>
          </p:cNvPicPr>
          <p:nvPr/>
        </p:nvPicPr>
        <p:blipFill>
          <a:blip r:embed="rId2"/>
          <a:stretch>
            <a:fillRect/>
          </a:stretch>
        </p:blipFill>
        <p:spPr>
          <a:xfrm>
            <a:off x="1919420" y="3697518"/>
            <a:ext cx="679906" cy="684000"/>
          </a:xfrm>
          <a:prstGeom prst="rect">
            <a:avLst/>
          </a:prstGeom>
        </p:spPr>
      </p:pic>
      <mc:AlternateContent xmlns:mc="http://schemas.openxmlformats.org/markup-compatibility/2006">
        <mc:Choice xmlns:a14="http://schemas.microsoft.com/office/drawing/2010/main" Requires="a14">
          <p:sp>
            <p:nvSpPr>
              <p:cNvPr id="8" name="文本框 7"/>
              <p:cNvSpPr txBox="1"/>
              <p:nvPr/>
            </p:nvSpPr>
            <p:spPr>
              <a:xfrm>
                <a:off x="1881905" y="4385692"/>
                <a:ext cx="755015" cy="369332"/>
              </a:xfrm>
              <a:prstGeom prst="rect">
                <a:avLst/>
              </a:prstGeom>
              <a:noFill/>
            </p:spPr>
            <p:txBody>
              <a:bodyPr wrap="none" lIns="0" tIns="0" rIns="0" bIns="0" rtlCol="0">
                <a:spAutoFit/>
              </a:bodyPr>
              <a:lstStyle/>
              <a:p>
                <a:pPr algn="ctr"/>
                <a14:m>
                  <m:oMath xmlns:m="http://schemas.openxmlformats.org/officeDocument/2006/math">
                    <m:r>
                      <m:rPr>
                        <m:sty m:val="p"/>
                      </m:rPr>
                      <a:rPr lang="en-US" altLang="zh-CN" i="1">
                        <a:latin typeface="Cambria Math" panose="02040503050406030204" pitchFamily="18" charset="0"/>
                      </a:rPr>
                      <m:t>Univeral</m:t>
                    </m:r>
                  </m:oMath>
                </a14:m>
                <a:r>
                  <a:rPr lang="zh-CN" altLang="en-US" dirty="0">
                    <a:latin typeface="+mj-lt"/>
                  </a:rPr>
                  <a:t> </a:t>
                </a:r>
                <a:endParaRPr lang="en-US" altLang="zh-CN" dirty="0">
                  <a:latin typeface="+mj-lt"/>
                </a:endParaRPr>
              </a:p>
              <a:p>
                <a:pPr algn="ctr"/>
                <a:r>
                  <a:rPr lang="en-US" altLang="zh-CN" dirty="0">
                    <a:latin typeface="+mj-lt"/>
                  </a:rPr>
                  <a:t>perturbation</a:t>
                </a:r>
                <a:endParaRPr lang="zh-CN" altLang="en-US" dirty="0">
                  <a:latin typeface="+mj-lt"/>
                </a:endParaRPr>
              </a:p>
            </p:txBody>
          </p:sp>
        </mc:Choice>
        <mc:Fallback>
          <p:sp>
            <p:nvSpPr>
              <p:cNvPr id="8" name="文本框 7"/>
              <p:cNvSpPr txBox="1">
                <a:spLocks noRot="1" noChangeAspect="1" noMove="1" noResize="1" noEditPoints="1" noAdjustHandles="1" noChangeArrowheads="1" noChangeShapeType="1" noTextEdit="1"/>
              </p:cNvSpPr>
              <p:nvPr/>
            </p:nvSpPr>
            <p:spPr>
              <a:xfrm>
                <a:off x="1881905" y="4385692"/>
                <a:ext cx="755015" cy="369332"/>
              </a:xfrm>
              <a:prstGeom prst="rect">
                <a:avLst/>
              </a:prstGeom>
              <a:blipFill rotWithShape="1">
                <a:blip r:embed="rId3"/>
                <a:stretch>
                  <a:fillRect l="-53" t="-103" r="-4993" b="39"/>
                </a:stretch>
              </a:blipFill>
            </p:spPr>
            <p:txBody>
              <a:bodyPr/>
              <a:lstStyle/>
              <a:p>
                <a:r>
                  <a:rPr lang="zh-CN" altLang="en-US">
                    <a:noFill/>
                  </a:rPr>
                  <a:t> </a:t>
                </a:r>
              </a:p>
            </p:txBody>
          </p:sp>
        </mc:Fallback>
      </mc:AlternateContent>
      <p:sp>
        <p:nvSpPr>
          <p:cNvPr id="14" name="椭圆 13"/>
          <p:cNvSpPr/>
          <p:nvPr/>
        </p:nvSpPr>
        <p:spPr bwMode="auto">
          <a:xfrm>
            <a:off x="1925639" y="3307977"/>
            <a:ext cx="276488" cy="276488"/>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100" b="0" i="0" u="none" strike="noStrike" cap="none" normalizeH="0" baseline="0" dirty="0">
              <a:ln>
                <a:noFill/>
              </a:ln>
              <a:solidFill>
                <a:srgbClr val="FF0000"/>
              </a:solidFill>
              <a:effectLst/>
              <a:latin typeface="楷体_GB2312" pitchFamily="49" charset="-122"/>
              <a:ea typeface="楷体_GB2312" pitchFamily="49" charset="-122"/>
            </a:endParaRPr>
          </a:p>
        </p:txBody>
      </p:sp>
      <mc:AlternateContent xmlns:mc="http://schemas.openxmlformats.org/markup-compatibility/2006">
        <mc:Choice xmlns:a14="http://schemas.microsoft.com/office/drawing/2010/main" Requires="a14">
          <p:sp>
            <p:nvSpPr>
              <p:cNvPr id="15" name="文本框 14"/>
              <p:cNvSpPr txBox="1"/>
              <p:nvPr/>
            </p:nvSpPr>
            <p:spPr>
              <a:xfrm>
                <a:off x="1787207" y="3321302"/>
                <a:ext cx="564904" cy="246221"/>
              </a:xfrm>
              <a:prstGeom prst="rect">
                <a:avLst/>
              </a:prstGeom>
              <a:noFill/>
            </p:spPr>
            <p:txBody>
              <a:bodyPr wrap="square" lIns="0" tIns="0" rIns="0" bIns="0" rtlCol="0">
                <a:spAutoFit/>
              </a:bodyPr>
              <a:lstStyle/>
              <a:p>
                <a:pPr algn="ctr"/>
                <a14:m>
                  <m:oMathPara xmlns:m="http://schemas.openxmlformats.org/officeDocument/2006/math">
                    <m:oMathParaPr>
                      <m:jc m:val="center"/>
                    </m:oMathParaPr>
                    <m:oMath xmlns:m="http://schemas.openxmlformats.org/officeDocument/2006/math">
                      <m:r>
                        <a:rPr lang="en-US" altLang="zh-CN" sz="1600" b="1" i="0" smtClean="0">
                          <a:solidFill>
                            <a:srgbClr val="FF0000"/>
                          </a:solidFill>
                          <a:latin typeface="Cambria Math" panose="02040503050406030204" pitchFamily="18" charset="0"/>
                        </a:rPr>
                        <m:t>𝟏</m:t>
                      </m:r>
                    </m:oMath>
                  </m:oMathPara>
                </a14:m>
                <a:endParaRPr lang="zh-CN" altLang="en-US" sz="1600" b="1" dirty="0">
                  <a:solidFill>
                    <a:srgbClr val="FF0000"/>
                  </a:solidFill>
                  <a:latin typeface="+mj-lt"/>
                </a:endParaRPr>
              </a:p>
            </p:txBody>
          </p:sp>
        </mc:Choice>
        <mc:Fallback>
          <p:sp>
            <p:nvSpPr>
              <p:cNvPr id="15" name="文本框 14"/>
              <p:cNvSpPr txBox="1">
                <a:spLocks noRot="1" noChangeAspect="1" noMove="1" noResize="1" noEditPoints="1" noAdjustHandles="1" noChangeArrowheads="1" noChangeShapeType="1" noTextEdit="1"/>
              </p:cNvSpPr>
              <p:nvPr/>
            </p:nvSpPr>
            <p:spPr>
              <a:xfrm>
                <a:off x="1787207" y="3321302"/>
                <a:ext cx="564904" cy="246221"/>
              </a:xfrm>
              <a:prstGeom prst="rect">
                <a:avLst/>
              </a:prstGeom>
              <a:blipFill rotWithShape="1">
                <a:blip r:embed="rId4"/>
                <a:stretch>
                  <a:fillRect l="-56" t="-102" r="13" b="38"/>
                </a:stretch>
              </a:blipFill>
            </p:spPr>
            <p:txBody>
              <a:bodyPr/>
              <a:lstStyle/>
              <a:p>
                <a:r>
                  <a:rPr lang="zh-CN" altLang="en-US">
                    <a:noFill/>
                  </a:rPr>
                  <a:t> </a:t>
                </a:r>
              </a:p>
            </p:txBody>
          </p:sp>
        </mc:Fallback>
      </mc:AlternateContent>
      <p:sp>
        <p:nvSpPr>
          <p:cNvPr id="17" name="椭圆 16"/>
          <p:cNvSpPr/>
          <p:nvPr/>
        </p:nvSpPr>
        <p:spPr bwMode="auto">
          <a:xfrm>
            <a:off x="2700283" y="3680019"/>
            <a:ext cx="276488" cy="276488"/>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100" b="0" i="0" u="none" strike="noStrike" cap="none" normalizeH="0" baseline="0" dirty="0">
              <a:ln>
                <a:noFill/>
              </a:ln>
              <a:solidFill>
                <a:srgbClr val="FF0000"/>
              </a:solidFill>
              <a:effectLst/>
              <a:latin typeface="楷体_GB2312" pitchFamily="49" charset="-122"/>
              <a:ea typeface="楷体_GB2312" pitchFamily="49" charset="-122"/>
            </a:endParaRPr>
          </a:p>
        </p:txBody>
      </p:sp>
      <mc:AlternateContent xmlns:mc="http://schemas.openxmlformats.org/markup-compatibility/2006">
        <mc:Choice xmlns:a14="http://schemas.microsoft.com/office/drawing/2010/main" Requires="a14">
          <p:sp>
            <p:nvSpPr>
              <p:cNvPr id="18" name="文本框 17"/>
              <p:cNvSpPr txBox="1"/>
              <p:nvPr/>
            </p:nvSpPr>
            <p:spPr>
              <a:xfrm>
                <a:off x="2561851" y="3693344"/>
                <a:ext cx="564904" cy="246221"/>
              </a:xfrm>
              <a:prstGeom prst="rect">
                <a:avLst/>
              </a:prstGeom>
              <a:noFill/>
            </p:spPr>
            <p:txBody>
              <a:bodyPr wrap="square" lIns="0" tIns="0" rIns="0" bIns="0" rtlCol="0">
                <a:spAutoFit/>
              </a:bodyPr>
              <a:lstStyle/>
              <a:p>
                <a:pPr algn="ctr"/>
                <a14:m>
                  <m:oMathPara xmlns:m="http://schemas.openxmlformats.org/officeDocument/2006/math">
                    <m:oMathParaPr>
                      <m:jc m:val="center"/>
                    </m:oMathParaPr>
                    <m:oMath xmlns:m="http://schemas.openxmlformats.org/officeDocument/2006/math">
                      <m:r>
                        <a:rPr lang="en-US" altLang="zh-CN" sz="1600" b="1" i="0" smtClean="0">
                          <a:solidFill>
                            <a:srgbClr val="FF0000"/>
                          </a:solidFill>
                          <a:latin typeface="Cambria Math" panose="02040503050406030204" pitchFamily="18" charset="0"/>
                        </a:rPr>
                        <m:t>𝟐</m:t>
                      </m:r>
                    </m:oMath>
                  </m:oMathPara>
                </a14:m>
                <a:endParaRPr lang="zh-CN" altLang="en-US" sz="1600" b="1" dirty="0">
                  <a:solidFill>
                    <a:srgbClr val="FF0000"/>
                  </a:solidFill>
                  <a:latin typeface="+mj-lt"/>
                </a:endParaRPr>
              </a:p>
            </p:txBody>
          </p:sp>
        </mc:Choice>
        <mc:Fallback>
          <p:sp>
            <p:nvSpPr>
              <p:cNvPr id="18" name="文本框 17"/>
              <p:cNvSpPr txBox="1">
                <a:spLocks noRot="1" noChangeAspect="1" noMove="1" noResize="1" noEditPoints="1" noAdjustHandles="1" noChangeArrowheads="1" noChangeShapeType="1" noTextEdit="1"/>
              </p:cNvSpPr>
              <p:nvPr/>
            </p:nvSpPr>
            <p:spPr>
              <a:xfrm>
                <a:off x="2561851" y="3693344"/>
                <a:ext cx="564904" cy="246221"/>
              </a:xfrm>
              <a:prstGeom prst="rect">
                <a:avLst/>
              </a:prstGeom>
              <a:blipFill rotWithShape="1">
                <a:blip r:embed="rId5"/>
                <a:stretch>
                  <a:fillRect l="-46" t="-75" r="3" b="10"/>
                </a:stretch>
              </a:blipFill>
            </p:spPr>
            <p:txBody>
              <a:bodyPr/>
              <a:lstStyle/>
              <a:p>
                <a:r>
                  <a:rPr lang="zh-CN" altLang="en-US">
                    <a:noFill/>
                  </a:rPr>
                  <a:t> </a:t>
                </a:r>
              </a:p>
            </p:txBody>
          </p:sp>
        </mc:Fallback>
      </mc:AlternateContent>
      <p:sp>
        <p:nvSpPr>
          <p:cNvPr id="19" name="椭圆 18"/>
          <p:cNvSpPr/>
          <p:nvPr/>
        </p:nvSpPr>
        <p:spPr bwMode="auto">
          <a:xfrm>
            <a:off x="5082272" y="2865657"/>
            <a:ext cx="276488" cy="276488"/>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100" b="0" i="0" u="none" strike="noStrike" cap="none" normalizeH="0" baseline="0" dirty="0">
              <a:ln>
                <a:noFill/>
              </a:ln>
              <a:solidFill>
                <a:srgbClr val="FF0000"/>
              </a:solidFill>
              <a:effectLst/>
              <a:latin typeface="楷体_GB2312" pitchFamily="49" charset="-122"/>
              <a:ea typeface="楷体_GB2312" pitchFamily="49" charset="-122"/>
            </a:endParaRPr>
          </a:p>
        </p:txBody>
      </p:sp>
      <mc:AlternateContent xmlns:mc="http://schemas.openxmlformats.org/markup-compatibility/2006">
        <mc:Choice xmlns:a14="http://schemas.microsoft.com/office/drawing/2010/main" Requires="a14">
          <p:sp>
            <p:nvSpPr>
              <p:cNvPr id="20" name="文本框 19"/>
              <p:cNvSpPr txBox="1"/>
              <p:nvPr/>
            </p:nvSpPr>
            <p:spPr>
              <a:xfrm>
                <a:off x="4943840" y="2878982"/>
                <a:ext cx="564904" cy="247697"/>
              </a:xfrm>
              <a:prstGeom prst="rect">
                <a:avLst/>
              </a:prstGeom>
              <a:noFill/>
            </p:spPr>
            <p:txBody>
              <a:bodyPr wrap="square" lIns="0" tIns="0" rIns="0" bIns="0" rtlCol="0">
                <a:spAutoFit/>
              </a:bodyPr>
              <a:lstStyle/>
              <a:p>
                <a:pPr algn="ctr"/>
                <a14:m>
                  <m:oMathPara xmlns:m="http://schemas.openxmlformats.org/officeDocument/2006/math">
                    <m:oMathParaPr>
                      <m:jc m:val="center"/>
                    </m:oMathParaPr>
                    <m:oMath xmlns:m="http://schemas.openxmlformats.org/officeDocument/2006/math">
                      <m:r>
                        <a:rPr lang="en-US" altLang="zh-CN" sz="1600" b="1" i="1" smtClean="0">
                          <a:solidFill>
                            <a:srgbClr val="FF0000"/>
                          </a:solidFill>
                          <a:latin typeface="Cambria Math" panose="02040503050406030204" pitchFamily="18" charset="0"/>
                        </a:rPr>
                        <m:t>𝟑</m:t>
                      </m:r>
                    </m:oMath>
                  </m:oMathPara>
                </a14:m>
                <a:endParaRPr lang="zh-CN" altLang="en-US" sz="1600" b="1" dirty="0">
                  <a:solidFill>
                    <a:srgbClr val="FF0000"/>
                  </a:solidFill>
                  <a:latin typeface="+mj-lt"/>
                </a:endParaRPr>
              </a:p>
            </p:txBody>
          </p:sp>
        </mc:Choice>
        <mc:Fallback>
          <p:sp>
            <p:nvSpPr>
              <p:cNvPr id="20" name="文本框 19"/>
              <p:cNvSpPr txBox="1">
                <a:spLocks noRot="1" noChangeAspect="1" noMove="1" noResize="1" noEditPoints="1" noAdjustHandles="1" noChangeArrowheads="1" noChangeShapeType="1" noTextEdit="1"/>
              </p:cNvSpPr>
              <p:nvPr/>
            </p:nvSpPr>
            <p:spPr>
              <a:xfrm>
                <a:off x="4943840" y="2878982"/>
                <a:ext cx="564904" cy="247697"/>
              </a:xfrm>
              <a:prstGeom prst="rect">
                <a:avLst/>
              </a:prstGeom>
              <a:blipFill rotWithShape="1">
                <a:blip r:embed="rId6"/>
                <a:stretch>
                  <a:fillRect l="-65" t="-213" r="21" b="232"/>
                </a:stretch>
              </a:blipFill>
            </p:spPr>
            <p:txBody>
              <a:bodyPr/>
              <a:lstStyle/>
              <a:p>
                <a:r>
                  <a:rPr lang="zh-CN" altLang="en-US">
                    <a:noFill/>
                  </a:rPr>
                  <a:t> </a:t>
                </a:r>
              </a:p>
            </p:txBody>
          </p:sp>
        </mc:Fallback>
      </mc:AlternateContent>
      <p:sp>
        <p:nvSpPr>
          <p:cNvPr id="21" name="椭圆 20"/>
          <p:cNvSpPr/>
          <p:nvPr/>
        </p:nvSpPr>
        <p:spPr bwMode="auto">
          <a:xfrm>
            <a:off x="8610762" y="2617960"/>
            <a:ext cx="276488" cy="276488"/>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100" b="0" i="0" u="none" strike="noStrike" cap="none" normalizeH="0" baseline="0" dirty="0">
              <a:ln>
                <a:noFill/>
              </a:ln>
              <a:solidFill>
                <a:srgbClr val="FF0000"/>
              </a:solidFill>
              <a:effectLst/>
              <a:latin typeface="楷体_GB2312" pitchFamily="49" charset="-122"/>
              <a:ea typeface="楷体_GB2312" pitchFamily="49" charset="-122"/>
            </a:endParaRPr>
          </a:p>
        </p:txBody>
      </p:sp>
      <mc:AlternateContent xmlns:mc="http://schemas.openxmlformats.org/markup-compatibility/2006">
        <mc:Choice xmlns:a14="http://schemas.microsoft.com/office/drawing/2010/main" Requires="a14">
          <p:sp>
            <p:nvSpPr>
              <p:cNvPr id="22" name="文本框 21"/>
              <p:cNvSpPr txBox="1"/>
              <p:nvPr/>
            </p:nvSpPr>
            <p:spPr>
              <a:xfrm>
                <a:off x="8472330" y="2631285"/>
                <a:ext cx="564904" cy="247697"/>
              </a:xfrm>
              <a:prstGeom prst="rect">
                <a:avLst/>
              </a:prstGeom>
              <a:noFill/>
            </p:spPr>
            <p:txBody>
              <a:bodyPr wrap="square" lIns="0" tIns="0" rIns="0" bIns="0" rtlCol="0">
                <a:spAutoFit/>
              </a:bodyPr>
              <a:lstStyle/>
              <a:p>
                <a:pPr algn="ctr"/>
                <a14:m>
                  <m:oMathPara xmlns:m="http://schemas.openxmlformats.org/officeDocument/2006/math">
                    <m:oMathParaPr>
                      <m:jc m:val="center"/>
                    </m:oMathParaPr>
                    <m:oMath xmlns:m="http://schemas.openxmlformats.org/officeDocument/2006/math">
                      <m:r>
                        <a:rPr lang="en-US" altLang="zh-CN" sz="1600" b="1" i="1" smtClean="0">
                          <a:solidFill>
                            <a:srgbClr val="FF0000"/>
                          </a:solidFill>
                          <a:latin typeface="Cambria Math" panose="02040503050406030204" pitchFamily="18" charset="0"/>
                        </a:rPr>
                        <m:t>𝟒</m:t>
                      </m:r>
                    </m:oMath>
                  </m:oMathPara>
                </a14:m>
                <a:endParaRPr lang="zh-CN" altLang="en-US" sz="1600" b="1" dirty="0">
                  <a:solidFill>
                    <a:srgbClr val="FF0000"/>
                  </a:solidFill>
                  <a:latin typeface="+mj-lt"/>
                </a:endParaRPr>
              </a:p>
            </p:txBody>
          </p:sp>
        </mc:Choice>
        <mc:Fallback>
          <p:sp>
            <p:nvSpPr>
              <p:cNvPr id="22" name="文本框 21"/>
              <p:cNvSpPr txBox="1">
                <a:spLocks noRot="1" noChangeAspect="1" noMove="1" noResize="1" noEditPoints="1" noAdjustHandles="1" noChangeArrowheads="1" noChangeShapeType="1" noTextEdit="1"/>
              </p:cNvSpPr>
              <p:nvPr/>
            </p:nvSpPr>
            <p:spPr>
              <a:xfrm>
                <a:off x="8472330" y="2631285"/>
                <a:ext cx="564904" cy="247697"/>
              </a:xfrm>
              <a:prstGeom prst="rect">
                <a:avLst/>
              </a:prstGeom>
              <a:blipFill rotWithShape="1">
                <a:blip r:embed="rId7"/>
                <a:stretch>
                  <a:fillRect l="-28" t="-194" r="97" b="213"/>
                </a:stretch>
              </a:blipFill>
            </p:spPr>
            <p:txBody>
              <a:bodyPr/>
              <a:lstStyle/>
              <a:p>
                <a:r>
                  <a:rPr lang="zh-CN" altLang="en-US">
                    <a:noFill/>
                  </a:rPr>
                  <a:t> </a:t>
                </a:r>
              </a:p>
            </p:txBody>
          </p:sp>
        </mc:Fallback>
      </mc:AlternateContent>
      <p:pic>
        <p:nvPicPr>
          <p:cNvPr id="24" name="图片 23"/>
          <p:cNvPicPr>
            <a:picLocks noChangeAspect="1"/>
          </p:cNvPicPr>
          <p:nvPr/>
        </p:nvPicPr>
        <p:blipFill>
          <a:blip r:embed="rId8"/>
          <a:stretch>
            <a:fillRect/>
          </a:stretch>
        </p:blipFill>
        <p:spPr>
          <a:xfrm>
            <a:off x="1881905" y="1627131"/>
            <a:ext cx="7882422" cy="3127763"/>
          </a:xfrm>
          <a:prstGeom prst="rect">
            <a:avLst/>
          </a:prstGeom>
        </p:spPr>
      </p:pic>
      <p:grpSp>
        <p:nvGrpSpPr>
          <p:cNvPr id="26" name="组合 25"/>
          <p:cNvGrpSpPr/>
          <p:nvPr/>
        </p:nvGrpSpPr>
        <p:grpSpPr>
          <a:xfrm>
            <a:off x="459129" y="4766150"/>
            <a:ext cx="11146832" cy="1689099"/>
            <a:chOff x="1126222" y="3875636"/>
            <a:chExt cx="10520931" cy="1689099"/>
          </a:xfrm>
        </p:grpSpPr>
        <mc:AlternateContent xmlns:mc="http://schemas.openxmlformats.org/markup-compatibility/2006">
          <mc:Choice xmlns:a14="http://schemas.microsoft.com/office/drawing/2010/main" Requires="a14">
            <p:sp>
              <p:nvSpPr>
                <p:cNvPr id="28" name="文本框 27"/>
                <p:cNvSpPr txBox="1"/>
                <p:nvPr/>
              </p:nvSpPr>
              <p:spPr>
                <a:xfrm>
                  <a:off x="1471646" y="3875636"/>
                  <a:ext cx="10175507" cy="441916"/>
                </a:xfrm>
                <a:prstGeom prst="rect">
                  <a:avLst/>
                </a:prstGeom>
                <a:noFill/>
              </p:spPr>
              <p:txBody>
                <a:bodyPr wrap="square">
                  <a:spAutoFit/>
                </a:bodyPr>
                <a:lstStyle/>
                <a:p>
                  <a:pPr>
                    <a:lnSpc>
                      <a:spcPct val="125000"/>
                    </a:lnSpc>
                  </a:pPr>
                  <a:r>
                    <a:rPr lang="en-US" altLang="zh-CN" sz="2000" dirty="0">
                      <a:solidFill>
                        <a:srgbClr val="0000CC"/>
                      </a:solidFill>
                    </a:rPr>
                    <a:t>4</a:t>
                  </a:r>
                  <a:r>
                    <a:rPr lang="en-US" altLang="zh-CN" sz="2000" dirty="0">
                      <a:solidFill>
                        <a:srgbClr val="0000CC"/>
                      </a:solidFill>
                      <a:effectLst/>
                    </a:rPr>
                    <a:t>. </a:t>
                  </a:r>
                  <a:r>
                    <a:rPr lang="zh-CN" altLang="en-US" sz="2000" dirty="0">
                      <a:solidFill>
                        <a:srgbClr val="0000CC"/>
                      </a:solidFill>
                      <a:effectLst/>
                    </a:rPr>
                    <a:t>固定</a:t>
                  </a:r>
                  <a:r>
                    <a:rPr lang="en-US" altLang="zh-CN" sz="2000" dirty="0">
                      <a:solidFill>
                        <a:srgbClr val="0000CC"/>
                      </a:solidFill>
                      <a:effectLst/>
                    </a:rPr>
                    <a:t>PRN</a:t>
                  </a:r>
                  <a:r>
                    <a:rPr lang="zh-CN" altLang="en-US" sz="2000" dirty="0">
                      <a:solidFill>
                        <a:srgbClr val="0000CC"/>
                      </a:solidFill>
                      <a:effectLst/>
                    </a:rPr>
                    <a:t>网络</a:t>
                  </a:r>
                  <a14:m>
                    <m:oMath xmlns:m="http://schemas.openxmlformats.org/officeDocument/2006/math">
                      <m:r>
                        <a:rPr lang="en-US" altLang="zh-CN" sz="2000" i="1">
                          <a:solidFill>
                            <a:srgbClr val="0000CC"/>
                          </a:solidFill>
                          <a:latin typeface="Cambria Math" panose="02040503050406030204" pitchFamily="18" charset="0"/>
                          <a:ea typeface="Cambria Math" panose="02040503050406030204" pitchFamily="18" charset="0"/>
                        </a:rPr>
                        <m:t>ℛ</m:t>
                      </m:r>
                      <m:r>
                        <a:rPr lang="en-US" altLang="zh-CN" sz="2000" b="0" i="1" smtClean="0">
                          <a:solidFill>
                            <a:srgbClr val="0000CC"/>
                          </a:solidFill>
                          <a:latin typeface="Cambria Math" panose="02040503050406030204" pitchFamily="18" charset="0"/>
                          <a:ea typeface="Cambria Math" panose="02040503050406030204" pitchFamily="18" charset="0"/>
                        </a:rPr>
                        <m:t>(</m:t>
                      </m:r>
                      <m:r>
                        <a:rPr lang="zh-CN" altLang="en-US" sz="2000" i="1" dirty="0">
                          <a:solidFill>
                            <a:srgbClr val="0000CC"/>
                          </a:solidFill>
                          <a:latin typeface="Cambria Math" panose="02040503050406030204" pitchFamily="18" charset="0"/>
                        </a:rPr>
                        <m:t>∙</m:t>
                      </m:r>
                      <m:r>
                        <a:rPr lang="en-US" altLang="zh-CN" sz="2000" b="0" i="1" smtClean="0">
                          <a:solidFill>
                            <a:srgbClr val="0000CC"/>
                          </a:solidFill>
                          <a:latin typeface="Cambria Math" panose="02040503050406030204" pitchFamily="18" charset="0"/>
                          <a:ea typeface="Cambria Math" panose="02040503050406030204" pitchFamily="18" charset="0"/>
                        </a:rPr>
                        <m:t>)</m:t>
                      </m:r>
                      <m:r>
                        <a:rPr lang="en-US" altLang="zh-CN" sz="2000" i="1">
                          <a:solidFill>
                            <a:srgbClr val="0000CC"/>
                          </a:solidFill>
                          <a:latin typeface="Cambria Math" panose="02040503050406030204" pitchFamily="18" charset="0"/>
                          <a:ea typeface="Cambria Math" panose="02040503050406030204" pitchFamily="18" charset="0"/>
                        </a:rPr>
                        <m:t> </m:t>
                      </m:r>
                    </m:oMath>
                  </a14:m>
                  <a:r>
                    <a:rPr lang="zh-CN" altLang="en-US" sz="2000" dirty="0">
                      <a:solidFill>
                        <a:srgbClr val="0000CC"/>
                      </a:solidFill>
                    </a:rPr>
                    <a:t>，训练判别网络</a:t>
                  </a:r>
                  <a14:m>
                    <m:oMath xmlns:m="http://schemas.openxmlformats.org/officeDocument/2006/math">
                      <m:r>
                        <a:rPr lang="en-US" altLang="zh-CN" sz="2000" i="1" smtClean="0">
                          <a:solidFill>
                            <a:srgbClr val="0000CC"/>
                          </a:solidFill>
                          <a:latin typeface="Cambria Math" panose="02040503050406030204" pitchFamily="18" charset="0"/>
                          <a:ea typeface="Cambria Math" panose="02040503050406030204" pitchFamily="18" charset="0"/>
                        </a:rPr>
                        <m:t>ℬ</m:t>
                      </m:r>
                      <m:r>
                        <a:rPr lang="en-US" altLang="zh-CN" sz="2000" i="1">
                          <a:solidFill>
                            <a:srgbClr val="0000CC"/>
                          </a:solidFill>
                          <a:latin typeface="Cambria Math" panose="02040503050406030204" pitchFamily="18" charset="0"/>
                          <a:ea typeface="Cambria Math" panose="02040503050406030204" pitchFamily="18" charset="0"/>
                        </a:rPr>
                        <m:t>(</m:t>
                      </m:r>
                      <m:r>
                        <a:rPr lang="en-US" altLang="zh-CN" sz="2000" i="1">
                          <a:solidFill>
                            <a:srgbClr val="0000CC"/>
                          </a:solidFill>
                          <a:latin typeface="Cambria Math" panose="02040503050406030204" pitchFamily="18" charset="0"/>
                          <a:ea typeface="Cambria Math" panose="02040503050406030204" pitchFamily="18" charset="0"/>
                        </a:rPr>
                        <m:t>ℱ</m:t>
                      </m:r>
                      <m:r>
                        <a:rPr lang="en-US" altLang="zh-CN" sz="2000" i="1">
                          <a:solidFill>
                            <a:srgbClr val="0000CC"/>
                          </a:solidFill>
                          <a:latin typeface="Cambria Math" panose="02040503050406030204" pitchFamily="18" charset="0"/>
                          <a:ea typeface="Cambria Math" panose="02040503050406030204" pitchFamily="18" charset="0"/>
                        </a:rPr>
                        <m:t>(∙))</m:t>
                      </m:r>
                    </m:oMath>
                  </a14:m>
                  <a:r>
                    <a:rPr lang="zh-CN" altLang="en-US" sz="2000" dirty="0">
                      <a:solidFill>
                        <a:srgbClr val="0000CC"/>
                      </a:solidFill>
                    </a:rPr>
                    <a:t>，训练数据为：</a:t>
                  </a:r>
                  <a:endParaRPr lang="en-US" altLang="zh-CN" sz="2000" dirty="0">
                    <a:solidFill>
                      <a:srgbClr val="0000CC"/>
                    </a:solidFill>
                  </a:endParaRPr>
                </a:p>
              </p:txBody>
            </p:sp>
          </mc:Choice>
          <mc:Fallback>
            <p:sp>
              <p:nvSpPr>
                <p:cNvPr id="28" name="文本框 27"/>
                <p:cNvSpPr txBox="1">
                  <a:spLocks noRot="1" noChangeAspect="1" noMove="1" noResize="1" noEditPoints="1" noAdjustHandles="1" noChangeArrowheads="1" noChangeShapeType="1" noTextEdit="1"/>
                </p:cNvSpPr>
                <p:nvPr/>
              </p:nvSpPr>
              <p:spPr>
                <a:xfrm>
                  <a:off x="1471646" y="3875636"/>
                  <a:ext cx="10175507" cy="441916"/>
                </a:xfrm>
                <a:prstGeom prst="rect">
                  <a:avLst/>
                </a:prstGeom>
                <a:blipFill rotWithShape="1">
                  <a:blip r:embed="rId9"/>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30" name="文本框 29"/>
                <p:cNvSpPr txBox="1"/>
                <p:nvPr/>
              </p:nvSpPr>
              <p:spPr>
                <a:xfrm>
                  <a:off x="1126222" y="5146544"/>
                  <a:ext cx="10125592" cy="418191"/>
                </a:xfrm>
                <a:prstGeom prst="rect">
                  <a:avLst/>
                </a:prstGeom>
                <a:noFill/>
              </p:spPr>
              <p:txBody>
                <a:bodyPr wrap="square">
                  <a:spAutoFit/>
                </a:bodyPr>
                <a:lstStyle/>
                <a:p>
                  <a:pPr algn="ctr">
                    <a:lnSpc>
                      <a:spcPct val="150000"/>
                    </a:lnSpc>
                  </a:pPr>
                  <a14:m>
                    <m:oMath xmlns:m="http://schemas.openxmlformats.org/officeDocument/2006/math">
                      <m:r>
                        <a:rPr lang="zh-CN" altLang="en-US" sz="1600" i="1" dirty="0" smtClean="0">
                          <a:solidFill>
                            <a:schemeClr val="tx1"/>
                          </a:solidFill>
                          <a:latin typeface="Cambria Math" panose="02040503050406030204" pitchFamily="18" charset="0"/>
                        </a:rPr>
                        <m:t>利用</m:t>
                      </m:r>
                    </m:oMath>
                  </a14:m>
                  <a:r>
                    <a:rPr lang="en-US" altLang="zh-CN" sz="1600" dirty="0">
                      <a:solidFill>
                        <a:schemeClr val="tx1"/>
                      </a:solidFill>
                    </a:rPr>
                    <a:t>PRN</a:t>
                  </a:r>
                  <a:r>
                    <a:rPr lang="zh-CN" altLang="en-US" sz="1600" dirty="0">
                      <a:solidFill>
                        <a:schemeClr val="tx1"/>
                      </a:solidFill>
                    </a:rPr>
                    <a:t>网络的输入和输出之间的残差做检测，干净样本残差的标签为</a:t>
                  </a:r>
                  <a:r>
                    <a:rPr lang="en-US" altLang="zh-CN" sz="1600" dirty="0">
                      <a:solidFill>
                        <a:schemeClr val="tx1"/>
                      </a:solidFill>
                    </a:rPr>
                    <a:t>0</a:t>
                  </a:r>
                  <a:r>
                    <a:rPr lang="zh-CN" altLang="en-US" sz="1600" dirty="0">
                      <a:solidFill>
                        <a:schemeClr val="tx1"/>
                      </a:solidFill>
                    </a:rPr>
                    <a:t>，扰动样本残差的标签为</a:t>
                  </a:r>
                  <a:r>
                    <a:rPr lang="en-US" altLang="zh-CN" sz="1600" dirty="0">
                      <a:solidFill>
                        <a:schemeClr val="tx1"/>
                      </a:solidFill>
                    </a:rPr>
                    <a:t>1</a:t>
                  </a:r>
                  <a:endParaRPr lang="en-US" altLang="zh-CN" sz="1600" kern="100" dirty="0">
                    <a:solidFill>
                      <a:schemeClr val="tx1"/>
                    </a:solidFill>
                    <a:latin typeface="微软雅黑" panose="020B0503020204020204" charset="-122"/>
                    <a:ea typeface="微软雅黑" panose="020B0503020204020204" charset="-122"/>
                    <a:cs typeface="Times New Roman" panose="02020603050405020304" pitchFamily="18" charset="0"/>
                  </a:endParaRPr>
                </a:p>
              </p:txBody>
            </p:sp>
          </mc:Choice>
          <mc:Fallback>
            <p:sp>
              <p:nvSpPr>
                <p:cNvPr id="30" name="文本框 29"/>
                <p:cNvSpPr txBox="1">
                  <a:spLocks noRot="1" noChangeAspect="1" noMove="1" noResize="1" noEditPoints="1" noAdjustHandles="1" noChangeArrowheads="1" noChangeShapeType="1" noTextEdit="1"/>
                </p:cNvSpPr>
                <p:nvPr/>
              </p:nvSpPr>
              <p:spPr>
                <a:xfrm>
                  <a:off x="1126222" y="5146544"/>
                  <a:ext cx="10125592" cy="418191"/>
                </a:xfrm>
                <a:prstGeom prst="rect">
                  <a:avLst/>
                </a:prstGeom>
                <a:blipFill rotWithShape="1">
                  <a:blip r:embed="rId10"/>
                </a:blipFill>
              </p:spPr>
              <p:txBody>
                <a:bodyPr/>
                <a:lstStyle/>
                <a:p>
                  <a:r>
                    <a:rPr lang="zh-CN" altLang="en-US">
                      <a:noFill/>
                    </a:rPr>
                    <a:t> </a:t>
                  </a:r>
                </a:p>
              </p:txBody>
            </p:sp>
          </mc:Fallback>
        </mc:AlternateContent>
      </p:grpSp>
      <mc:AlternateContent xmlns:mc="http://schemas.openxmlformats.org/markup-compatibility/2006">
        <mc:Choice xmlns:a14="http://schemas.microsoft.com/office/drawing/2010/main" Requires="a14">
          <p:sp>
            <p:nvSpPr>
              <p:cNvPr id="5" name="文本框 4"/>
              <p:cNvSpPr txBox="1"/>
              <p:nvPr/>
            </p:nvSpPr>
            <p:spPr>
              <a:xfrm>
                <a:off x="2547255" y="2721747"/>
                <a:ext cx="367077" cy="276999"/>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r>
                        <a:rPr lang="en-US" altLang="zh-CN" sz="1200" i="1" dirty="0" smtClean="0">
                          <a:solidFill>
                            <a:schemeClr val="tx1"/>
                          </a:solidFill>
                          <a:latin typeface="Cambria Math" panose="02040503050406030204" pitchFamily="18" charset="0"/>
                        </a:rPr>
                        <m:t>𝑆</m:t>
                      </m:r>
                    </m:oMath>
                  </m:oMathPara>
                </a14:m>
                <a:endParaRPr lang="zh-CN" altLang="en-US" dirty="0">
                  <a:solidFill>
                    <a:schemeClr val="tx1"/>
                  </a:solidFill>
                </a:endParaRPr>
              </a:p>
            </p:txBody>
          </p:sp>
        </mc:Choice>
        <mc:Fallback>
          <p:sp>
            <p:nvSpPr>
              <p:cNvPr id="5" name="文本框 4"/>
              <p:cNvSpPr txBox="1">
                <a:spLocks noRot="1" noChangeAspect="1" noMove="1" noResize="1" noEditPoints="1" noAdjustHandles="1" noChangeArrowheads="1" noChangeShapeType="1" noTextEdit="1"/>
              </p:cNvSpPr>
              <p:nvPr/>
            </p:nvSpPr>
            <p:spPr>
              <a:xfrm>
                <a:off x="2547255" y="2721747"/>
                <a:ext cx="367077" cy="276999"/>
              </a:xfrm>
              <a:prstGeom prst="rect">
                <a:avLst/>
              </a:prstGeom>
              <a:blipFill rotWithShape="1">
                <a:blip r:embed="rId11"/>
                <a:stretch>
                  <a:fillRect l="-74" t="-49" r="86" b="100"/>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7" name="文本框 6"/>
              <p:cNvSpPr txBox="1"/>
              <p:nvPr/>
            </p:nvSpPr>
            <p:spPr>
              <a:xfrm>
                <a:off x="2379571" y="4293120"/>
                <a:ext cx="792110" cy="276999"/>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r>
                        <a:rPr lang="en-US" altLang="zh-CN" b="0" i="1" smtClean="0">
                          <a:solidFill>
                            <a:schemeClr val="tx1"/>
                          </a:solidFill>
                          <a:latin typeface="Cambria Math" panose="02040503050406030204" pitchFamily="18" charset="0"/>
                          <a:ea typeface="宋体" panose="02010600030101010101" pitchFamily="2" charset="-122"/>
                          <a:cs typeface="Times New Roman" panose="02020603050405020304" pitchFamily="18" charset="0"/>
                        </a:rPr>
                        <m:t>𝜌</m:t>
                      </m:r>
                    </m:oMath>
                  </m:oMathPara>
                </a14:m>
                <a:endParaRPr lang="zh-CN" altLang="en-US" i="1" dirty="0">
                  <a:solidFill>
                    <a:schemeClr val="tx1"/>
                  </a:solidFill>
                </a:endParaRPr>
              </a:p>
            </p:txBody>
          </p:sp>
        </mc:Choice>
        <mc:Fallback>
          <p:sp>
            <p:nvSpPr>
              <p:cNvPr id="7" name="文本框 6"/>
              <p:cNvSpPr txBox="1">
                <a:spLocks noRot="1" noChangeAspect="1" noMove="1" noResize="1" noEditPoints="1" noAdjustHandles="1" noChangeArrowheads="1" noChangeShapeType="1" noTextEdit="1"/>
              </p:cNvSpPr>
              <p:nvPr/>
            </p:nvSpPr>
            <p:spPr>
              <a:xfrm>
                <a:off x="2379571" y="4293120"/>
                <a:ext cx="792110" cy="276999"/>
              </a:xfrm>
              <a:prstGeom prst="rect">
                <a:avLst/>
              </a:prstGeom>
              <a:blipFill rotWithShape="1">
                <a:blip r:embed="rId12"/>
                <a:stretch>
                  <a:fillRect l="-29" t="-188" r="62" b="9"/>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1" name="文本框 10"/>
              <p:cNvSpPr txBox="1"/>
              <p:nvPr/>
            </p:nvSpPr>
            <p:spPr>
              <a:xfrm>
                <a:off x="2536758" y="5455867"/>
                <a:ext cx="6195615" cy="356764"/>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d>
                        <m:dPr>
                          <m:begChr m:val="{"/>
                          <m:endChr m:val="}"/>
                          <m:ctrlPr>
                            <a:rPr lang="en-US" altLang="zh-CN" sz="2000" b="0" i="1" smtClean="0">
                              <a:solidFill>
                                <a:srgbClr val="0000CC"/>
                              </a:solidFill>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2000" i="1" smtClean="0">
                                  <a:solidFill>
                                    <a:srgbClr val="0000CC"/>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𝐈</m:t>
                              </m:r>
                            </m:e>
                            <m:sub>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𝑐</m:t>
                              </m:r>
                            </m:sub>
                          </m:sSub>
                          <m:r>
                            <a:rPr lang="en-US" altLang="zh-CN" sz="2000" b="0" i="1" smtClean="0">
                              <a:solidFill>
                                <a:srgbClr val="0000CC"/>
                              </a:solidFill>
                              <a:latin typeface="Cambria Math" panose="02040503050406030204" pitchFamily="18" charset="0"/>
                              <a:ea typeface="宋体" panose="02010600030101010101" pitchFamily="2" charset="-122"/>
                              <a:cs typeface="Times New Roman" panose="02020603050405020304" pitchFamily="18" charset="0"/>
                            </a:rPr>
                            <m:t>−</m:t>
                          </m:r>
                          <m:r>
                            <a:rPr lang="en-US" altLang="zh-CN" sz="2000" i="1">
                              <a:solidFill>
                                <a:srgbClr val="0000CC"/>
                              </a:solidFill>
                              <a:latin typeface="Cambria Math" panose="02040503050406030204" pitchFamily="18" charset="0"/>
                              <a:ea typeface="Cambria Math" panose="02040503050406030204" pitchFamily="18" charset="0"/>
                            </a:rPr>
                            <m:t>ℛ</m:t>
                          </m:r>
                          <m:d>
                            <m:dPr>
                              <m:ctrlPr>
                                <a:rPr lang="en-US" altLang="zh-CN" sz="2000" i="1">
                                  <a:solidFill>
                                    <a:srgbClr val="0000CC"/>
                                  </a:solidFill>
                                  <a:latin typeface="Cambria Math" panose="02040503050406030204" pitchFamily="18" charset="0"/>
                                </a:rPr>
                              </m:ctrlPr>
                            </m:dPr>
                            <m:e>
                              <m:sSub>
                                <m:sSubPr>
                                  <m:ctrlPr>
                                    <a:rPr lang="zh-CN" altLang="zh-CN" sz="2000" i="1">
                                      <a:solidFill>
                                        <a:srgbClr val="0000CC"/>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𝐈</m:t>
                                  </m:r>
                                </m:e>
                                <m:sub>
                                  <m:r>
                                    <a:rPr lang="en-US" altLang="zh-CN" sz="2000" b="0" i="1" smtClean="0">
                                      <a:solidFill>
                                        <a:srgbClr val="0000CC"/>
                                      </a:solidFill>
                                      <a:latin typeface="Cambria Math" panose="02040503050406030204" pitchFamily="18" charset="0"/>
                                      <a:ea typeface="宋体" panose="02010600030101010101" pitchFamily="2" charset="-122"/>
                                      <a:cs typeface="Times New Roman" panose="02020603050405020304" pitchFamily="18" charset="0"/>
                                    </a:rPr>
                                    <m:t>𝑐</m:t>
                                  </m:r>
                                </m:sub>
                              </m:sSub>
                            </m:e>
                          </m:d>
                          <m:r>
                            <a:rPr lang="en-US" altLang="zh-CN" sz="2000" b="0" i="1" smtClean="0">
                              <a:solidFill>
                                <a:srgbClr val="0000CC"/>
                              </a:solidFill>
                              <a:latin typeface="Cambria Math" panose="02040503050406030204" pitchFamily="18" charset="0"/>
                              <a:ea typeface="宋体" panose="02010600030101010101" pitchFamily="2" charset="-122"/>
                              <a:cs typeface="Times New Roman" panose="02020603050405020304" pitchFamily="18" charset="0"/>
                            </a:rPr>
                            <m:t>, </m:t>
                          </m:r>
                          <m:r>
                            <a:rPr lang="en-US" altLang="zh-CN" sz="2000" b="0" i="1" smtClean="0">
                              <a:solidFill>
                                <a:srgbClr val="0000CC"/>
                              </a:solidFill>
                              <a:latin typeface="Cambria Math" panose="02040503050406030204" pitchFamily="18" charset="0"/>
                              <a:ea typeface="宋体" panose="02010600030101010101" pitchFamily="2" charset="-122"/>
                              <a:cs typeface="Times New Roman" panose="02020603050405020304" pitchFamily="18" charset="0"/>
                            </a:rPr>
                            <m:t>0</m:t>
                          </m:r>
                        </m:e>
                      </m:d>
                      <m:r>
                        <a:rPr lang="en-US" altLang="zh-CN" sz="2000" b="0" i="1" smtClean="0">
                          <a:solidFill>
                            <a:srgbClr val="0000CC"/>
                          </a:solidFill>
                          <a:latin typeface="Cambria Math" panose="02040503050406030204" pitchFamily="18" charset="0"/>
                          <a:ea typeface="宋体" panose="02010600030101010101" pitchFamily="2" charset="-122"/>
                          <a:cs typeface="Times New Roman" panose="02020603050405020304" pitchFamily="18" charset="0"/>
                        </a:rPr>
                        <m:t>/</m:t>
                      </m:r>
                      <m:d>
                        <m:dPr>
                          <m:begChr m:val="{"/>
                          <m:endChr m:val="}"/>
                          <m:ctrlPr>
                            <a:rPr lang="en-US" altLang="zh-CN" sz="2000" i="1">
                              <a:solidFill>
                                <a:srgbClr val="0000CC"/>
                              </a:solidFill>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2000" i="1">
                                  <a:solidFill>
                                    <a:srgbClr val="0000CC"/>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𝐈</m:t>
                              </m:r>
                            </m:e>
                            <m:sub>
                              <m:r>
                                <a:rPr lang="en-US" altLang="zh-CN" sz="2000" b="1"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𝝆</m:t>
                              </m:r>
                            </m:sub>
                          </m:sSub>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m:t>
                          </m:r>
                          <m:r>
                            <a:rPr lang="en-US" altLang="zh-CN" sz="2000" i="1">
                              <a:solidFill>
                                <a:srgbClr val="0000CC"/>
                              </a:solidFill>
                              <a:latin typeface="Cambria Math" panose="02040503050406030204" pitchFamily="18" charset="0"/>
                              <a:ea typeface="Cambria Math" panose="02040503050406030204" pitchFamily="18" charset="0"/>
                            </a:rPr>
                            <m:t>ℛ</m:t>
                          </m:r>
                          <m:d>
                            <m:dPr>
                              <m:ctrlPr>
                                <a:rPr lang="en-US" altLang="zh-CN" sz="2000" i="1">
                                  <a:solidFill>
                                    <a:srgbClr val="0000CC"/>
                                  </a:solidFill>
                                  <a:latin typeface="Cambria Math" panose="02040503050406030204" pitchFamily="18" charset="0"/>
                                </a:rPr>
                              </m:ctrlPr>
                            </m:dPr>
                            <m:e>
                              <m:sSub>
                                <m:sSubPr>
                                  <m:ctrlPr>
                                    <a:rPr lang="zh-CN" altLang="zh-CN" sz="2000" i="1">
                                      <a:solidFill>
                                        <a:srgbClr val="0000CC"/>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𝐈</m:t>
                                  </m:r>
                                </m:e>
                                <m:sub>
                                  <m:r>
                                    <a:rPr lang="en-US" altLang="zh-CN" sz="2000" b="1"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𝝆</m:t>
                                  </m:r>
                                </m:sub>
                              </m:sSub>
                            </m:e>
                          </m:d>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 </m:t>
                          </m:r>
                          <m:r>
                            <a:rPr lang="en-US" altLang="zh-CN" sz="2000" b="0" i="1" smtClean="0">
                              <a:solidFill>
                                <a:srgbClr val="0000CC"/>
                              </a:solidFill>
                              <a:latin typeface="Cambria Math" panose="02040503050406030204" pitchFamily="18" charset="0"/>
                              <a:ea typeface="宋体" panose="02010600030101010101" pitchFamily="2" charset="-122"/>
                              <a:cs typeface="Times New Roman" panose="02020603050405020304" pitchFamily="18" charset="0"/>
                            </a:rPr>
                            <m:t>1</m:t>
                          </m:r>
                        </m:e>
                      </m:d>
                    </m:oMath>
                  </m:oMathPara>
                </a14:m>
                <a:endParaRPr lang="zh-CN" altLang="en-US" sz="2000" dirty="0">
                  <a:solidFill>
                    <a:srgbClr val="0000CC"/>
                  </a:solidFill>
                </a:endParaRPr>
              </a:p>
            </p:txBody>
          </p:sp>
        </mc:Choice>
        <mc:Fallback>
          <p:sp>
            <p:nvSpPr>
              <p:cNvPr id="11" name="文本框 10"/>
              <p:cNvSpPr txBox="1">
                <a:spLocks noRot="1" noChangeAspect="1" noMove="1" noResize="1" noEditPoints="1" noAdjustHandles="1" noChangeArrowheads="1" noChangeShapeType="1" noTextEdit="1"/>
              </p:cNvSpPr>
              <p:nvPr/>
            </p:nvSpPr>
            <p:spPr>
              <a:xfrm>
                <a:off x="2536758" y="5455867"/>
                <a:ext cx="6195615" cy="356764"/>
              </a:xfrm>
              <a:prstGeom prst="rect">
                <a:avLst/>
              </a:prstGeom>
              <a:blipFill rotWithShape="1">
                <a:blip r:embed="rId13"/>
                <a:stretch>
                  <a:fillRect l="-9" t="-163" r="8" b="133"/>
                </a:stretch>
              </a:blipFill>
            </p:spPr>
            <p:txBody>
              <a:bodyPr/>
              <a:lstStyle/>
              <a:p>
                <a:r>
                  <a:rPr lang="zh-CN" altLang="en-US">
                    <a:noFill/>
                  </a:rPr>
                  <a:t> </a:t>
                </a:r>
              </a:p>
            </p:txBody>
          </p:sp>
        </mc:Fallback>
      </mc:AlternateContent>
      <p:sp>
        <p:nvSpPr>
          <p:cNvPr id="2" name="文本框 1"/>
          <p:cNvSpPr txBox="1"/>
          <p:nvPr/>
        </p:nvSpPr>
        <p:spPr>
          <a:xfrm>
            <a:off x="354221" y="2960182"/>
            <a:ext cx="941765" cy="523220"/>
          </a:xfrm>
          <a:prstGeom prst="rect">
            <a:avLst/>
          </a:prstGeom>
          <a:noFill/>
        </p:spPr>
        <p:txBody>
          <a:bodyPr wrap="square">
            <a:spAutoFit/>
          </a:bodyPr>
          <a:lstStyle/>
          <a:p>
            <a:r>
              <a:rPr lang="zh-CN" altLang="en-US" sz="2800" dirty="0">
                <a:solidFill>
                  <a:srgbClr val="FF0000"/>
                </a:solidFill>
              </a:rPr>
              <a:t>训练</a:t>
            </a:r>
            <a:endParaRPr lang="zh-CN" altLang="en-US" sz="2800" dirty="0">
              <a:solidFill>
                <a:srgbClr val="FF0000"/>
              </a:solidFill>
            </a:endParaRPr>
          </a:p>
        </p:txBody>
      </p:sp>
    </p:spTree>
  </p:cSld>
  <p:clrMapOvr>
    <a:masterClrMapping/>
  </p:clrMapOvr>
  <p:transition/>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91135" y="1052830"/>
            <a:ext cx="11574145" cy="1272540"/>
          </a:xfrm>
        </p:spPr>
        <p:txBody>
          <a:bodyPr>
            <a:normAutofit/>
          </a:bodyPr>
          <a:lstStyle/>
          <a:p>
            <a:r>
              <a:rPr lang="zh-CN" altLang="en-US" dirty="0">
                <a:effectLst/>
                <a:latin typeface="微软雅黑" panose="020B0503020204020204" charset="-122"/>
                <a:ea typeface="微软雅黑" panose="020B0503020204020204" charset="-122"/>
                <a:cs typeface="Times New Roman" panose="02020603050405020304" pitchFamily="18" charset="0"/>
              </a:rPr>
              <a:t>添加外部网络检测并修正</a:t>
            </a:r>
            <a:r>
              <a:rPr lang="zh-CN" altLang="en-US" dirty="0">
                <a:effectLst/>
                <a:cs typeface="Times New Roman" panose="02020603050405020304" pitchFamily="18" charset="0"/>
              </a:rPr>
              <a:t>添加通用对抗扰动的</a:t>
            </a:r>
            <a:r>
              <a:rPr lang="zh-CN" altLang="en-US" dirty="0">
                <a:effectLst/>
                <a:latin typeface="微软雅黑" panose="020B0503020204020204" charset="-122"/>
                <a:ea typeface="微软雅黑" panose="020B0503020204020204" charset="-122"/>
                <a:cs typeface="Times New Roman" panose="02020603050405020304" pitchFamily="18" charset="0"/>
              </a:rPr>
              <a:t>对抗样本</a:t>
            </a:r>
            <a:endParaRPr lang="zh-CN" altLang="en-US" dirty="0">
              <a:solidFill>
                <a:srgbClr val="C00000"/>
              </a:solidFill>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4" name="标题 1"/>
          <p:cNvSpPr>
            <a:spLocks noGrp="1"/>
          </p:cNvSpPr>
          <p:nvPr>
            <p:ph type="title"/>
          </p:nvPr>
        </p:nvSpPr>
        <p:spPr/>
        <p:txBody>
          <a:bodyPr/>
          <a:lstStyle/>
          <a:p>
            <a:r>
              <a:rPr lang="zh-CN" altLang="en-US" dirty="0"/>
              <a:t>外部检测</a:t>
            </a:r>
            <a:endParaRPr lang="zh-CN" altLang="en-US" dirty="0"/>
          </a:p>
        </p:txBody>
      </p:sp>
      <p:sp>
        <p:nvSpPr>
          <p:cNvPr id="16" name="文本框 15"/>
          <p:cNvSpPr txBox="1"/>
          <p:nvPr/>
        </p:nvSpPr>
        <p:spPr>
          <a:xfrm>
            <a:off x="4079720" y="4996179"/>
            <a:ext cx="309880" cy="275590"/>
          </a:xfrm>
          <a:prstGeom prst="rect">
            <a:avLst/>
          </a:prstGeom>
          <a:noFill/>
        </p:spPr>
        <p:txBody>
          <a:bodyPr wrap="none" rtlCol="0">
            <a:spAutoFit/>
          </a:bodyPr>
          <a:lstStyle/>
          <a:p>
            <a:endParaRPr lang="zh-CN" altLang="en-US" dirty="0"/>
          </a:p>
        </p:txBody>
      </p:sp>
      <p:pic>
        <p:nvPicPr>
          <p:cNvPr id="13" name="图片 12"/>
          <p:cNvPicPr>
            <a:picLocks noChangeAspect="1"/>
          </p:cNvPicPr>
          <p:nvPr/>
        </p:nvPicPr>
        <p:blipFill>
          <a:blip r:embed="rId1"/>
          <a:stretch>
            <a:fillRect/>
          </a:stretch>
        </p:blipFill>
        <p:spPr>
          <a:xfrm>
            <a:off x="1780857" y="4369799"/>
            <a:ext cx="1133475" cy="619125"/>
          </a:xfrm>
          <a:prstGeom prst="rect">
            <a:avLst/>
          </a:prstGeom>
        </p:spPr>
      </p:pic>
      <p:pic>
        <p:nvPicPr>
          <p:cNvPr id="6" name="图片 5"/>
          <p:cNvPicPr>
            <a:picLocks noChangeAspect="1"/>
          </p:cNvPicPr>
          <p:nvPr/>
        </p:nvPicPr>
        <p:blipFill>
          <a:blip r:embed="rId2"/>
          <a:stretch>
            <a:fillRect/>
          </a:stretch>
        </p:blipFill>
        <p:spPr>
          <a:xfrm>
            <a:off x="1919420" y="3697518"/>
            <a:ext cx="679906" cy="684000"/>
          </a:xfrm>
          <a:prstGeom prst="rect">
            <a:avLst/>
          </a:prstGeom>
        </p:spPr>
      </p:pic>
      <mc:AlternateContent xmlns:mc="http://schemas.openxmlformats.org/markup-compatibility/2006">
        <mc:Choice xmlns:a14="http://schemas.microsoft.com/office/drawing/2010/main" Requires="a14">
          <p:sp>
            <p:nvSpPr>
              <p:cNvPr id="8" name="文本框 7"/>
              <p:cNvSpPr txBox="1"/>
              <p:nvPr/>
            </p:nvSpPr>
            <p:spPr>
              <a:xfrm>
                <a:off x="1881905" y="4385692"/>
                <a:ext cx="755015" cy="369332"/>
              </a:xfrm>
              <a:prstGeom prst="rect">
                <a:avLst/>
              </a:prstGeom>
              <a:noFill/>
            </p:spPr>
            <p:txBody>
              <a:bodyPr wrap="none" lIns="0" tIns="0" rIns="0" bIns="0" rtlCol="0">
                <a:spAutoFit/>
              </a:bodyPr>
              <a:lstStyle/>
              <a:p>
                <a:pPr algn="ctr"/>
                <a14:m>
                  <m:oMath xmlns:m="http://schemas.openxmlformats.org/officeDocument/2006/math">
                    <m:r>
                      <m:rPr>
                        <m:sty m:val="p"/>
                      </m:rPr>
                      <a:rPr lang="en-US" altLang="zh-CN" i="1">
                        <a:latin typeface="Cambria Math" panose="02040503050406030204" pitchFamily="18" charset="0"/>
                      </a:rPr>
                      <m:t>Univeral</m:t>
                    </m:r>
                  </m:oMath>
                </a14:m>
                <a:r>
                  <a:rPr lang="zh-CN" altLang="en-US" dirty="0">
                    <a:latin typeface="+mj-lt"/>
                  </a:rPr>
                  <a:t> </a:t>
                </a:r>
                <a:endParaRPr lang="en-US" altLang="zh-CN" dirty="0">
                  <a:latin typeface="+mj-lt"/>
                </a:endParaRPr>
              </a:p>
              <a:p>
                <a:pPr algn="ctr"/>
                <a:r>
                  <a:rPr lang="en-US" altLang="zh-CN" dirty="0">
                    <a:latin typeface="+mj-lt"/>
                  </a:rPr>
                  <a:t>perturbation</a:t>
                </a:r>
                <a:endParaRPr lang="zh-CN" altLang="en-US" dirty="0">
                  <a:latin typeface="+mj-lt"/>
                </a:endParaRPr>
              </a:p>
            </p:txBody>
          </p:sp>
        </mc:Choice>
        <mc:Fallback>
          <p:sp>
            <p:nvSpPr>
              <p:cNvPr id="8" name="文本框 7"/>
              <p:cNvSpPr txBox="1">
                <a:spLocks noRot="1" noChangeAspect="1" noMove="1" noResize="1" noEditPoints="1" noAdjustHandles="1" noChangeArrowheads="1" noChangeShapeType="1" noTextEdit="1"/>
              </p:cNvSpPr>
              <p:nvPr/>
            </p:nvSpPr>
            <p:spPr>
              <a:xfrm>
                <a:off x="1881905" y="4385692"/>
                <a:ext cx="755015" cy="369332"/>
              </a:xfrm>
              <a:prstGeom prst="rect">
                <a:avLst/>
              </a:prstGeom>
              <a:blipFill rotWithShape="1">
                <a:blip r:embed="rId3"/>
                <a:stretch>
                  <a:fillRect l="-53" t="-103" r="-4993" b="39"/>
                </a:stretch>
              </a:blipFill>
            </p:spPr>
            <p:txBody>
              <a:bodyPr/>
              <a:lstStyle/>
              <a:p>
                <a:r>
                  <a:rPr lang="zh-CN" altLang="en-US">
                    <a:noFill/>
                  </a:rPr>
                  <a:t> </a:t>
                </a:r>
              </a:p>
            </p:txBody>
          </p:sp>
        </mc:Fallback>
      </mc:AlternateContent>
      <p:sp>
        <p:nvSpPr>
          <p:cNvPr id="14" name="椭圆 13"/>
          <p:cNvSpPr/>
          <p:nvPr/>
        </p:nvSpPr>
        <p:spPr bwMode="auto">
          <a:xfrm>
            <a:off x="1925639" y="3307977"/>
            <a:ext cx="276488" cy="276488"/>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100" b="0" i="0" u="none" strike="noStrike" cap="none" normalizeH="0" baseline="0" dirty="0">
              <a:ln>
                <a:noFill/>
              </a:ln>
              <a:solidFill>
                <a:srgbClr val="FF0000"/>
              </a:solidFill>
              <a:effectLst/>
              <a:latin typeface="楷体_GB2312" pitchFamily="49" charset="-122"/>
              <a:ea typeface="楷体_GB2312" pitchFamily="49" charset="-122"/>
            </a:endParaRPr>
          </a:p>
        </p:txBody>
      </p:sp>
      <mc:AlternateContent xmlns:mc="http://schemas.openxmlformats.org/markup-compatibility/2006">
        <mc:Choice xmlns:a14="http://schemas.microsoft.com/office/drawing/2010/main" Requires="a14">
          <p:sp>
            <p:nvSpPr>
              <p:cNvPr id="15" name="文本框 14"/>
              <p:cNvSpPr txBox="1"/>
              <p:nvPr/>
            </p:nvSpPr>
            <p:spPr>
              <a:xfrm>
                <a:off x="1787207" y="3321302"/>
                <a:ext cx="564904" cy="246221"/>
              </a:xfrm>
              <a:prstGeom prst="rect">
                <a:avLst/>
              </a:prstGeom>
              <a:noFill/>
            </p:spPr>
            <p:txBody>
              <a:bodyPr wrap="square" lIns="0" tIns="0" rIns="0" bIns="0" rtlCol="0">
                <a:spAutoFit/>
              </a:bodyPr>
              <a:lstStyle/>
              <a:p>
                <a:pPr algn="ctr"/>
                <a14:m>
                  <m:oMathPara xmlns:m="http://schemas.openxmlformats.org/officeDocument/2006/math">
                    <m:oMathParaPr>
                      <m:jc m:val="center"/>
                    </m:oMathParaPr>
                    <m:oMath xmlns:m="http://schemas.openxmlformats.org/officeDocument/2006/math">
                      <m:r>
                        <a:rPr lang="en-US" altLang="zh-CN" sz="1600" b="1" i="0" smtClean="0">
                          <a:solidFill>
                            <a:srgbClr val="FF0000"/>
                          </a:solidFill>
                          <a:latin typeface="Cambria Math" panose="02040503050406030204" pitchFamily="18" charset="0"/>
                        </a:rPr>
                        <m:t>𝟏</m:t>
                      </m:r>
                    </m:oMath>
                  </m:oMathPara>
                </a14:m>
                <a:endParaRPr lang="zh-CN" altLang="en-US" sz="1600" b="1" dirty="0">
                  <a:solidFill>
                    <a:srgbClr val="FF0000"/>
                  </a:solidFill>
                  <a:latin typeface="+mj-lt"/>
                </a:endParaRPr>
              </a:p>
            </p:txBody>
          </p:sp>
        </mc:Choice>
        <mc:Fallback>
          <p:sp>
            <p:nvSpPr>
              <p:cNvPr id="15" name="文本框 14"/>
              <p:cNvSpPr txBox="1">
                <a:spLocks noRot="1" noChangeAspect="1" noMove="1" noResize="1" noEditPoints="1" noAdjustHandles="1" noChangeArrowheads="1" noChangeShapeType="1" noTextEdit="1"/>
              </p:cNvSpPr>
              <p:nvPr/>
            </p:nvSpPr>
            <p:spPr>
              <a:xfrm>
                <a:off x="1787207" y="3321302"/>
                <a:ext cx="564904" cy="246221"/>
              </a:xfrm>
              <a:prstGeom prst="rect">
                <a:avLst/>
              </a:prstGeom>
              <a:blipFill rotWithShape="1">
                <a:blip r:embed="rId4"/>
                <a:stretch>
                  <a:fillRect l="-56" t="-102" r="13" b="38"/>
                </a:stretch>
              </a:blipFill>
            </p:spPr>
            <p:txBody>
              <a:bodyPr/>
              <a:lstStyle/>
              <a:p>
                <a:r>
                  <a:rPr lang="zh-CN" altLang="en-US">
                    <a:noFill/>
                  </a:rPr>
                  <a:t> </a:t>
                </a:r>
              </a:p>
            </p:txBody>
          </p:sp>
        </mc:Fallback>
      </mc:AlternateContent>
      <p:sp>
        <p:nvSpPr>
          <p:cNvPr id="17" name="椭圆 16"/>
          <p:cNvSpPr/>
          <p:nvPr/>
        </p:nvSpPr>
        <p:spPr bwMode="auto">
          <a:xfrm>
            <a:off x="2700283" y="3680019"/>
            <a:ext cx="276488" cy="276488"/>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100" b="0" i="0" u="none" strike="noStrike" cap="none" normalizeH="0" baseline="0" dirty="0">
              <a:ln>
                <a:noFill/>
              </a:ln>
              <a:solidFill>
                <a:srgbClr val="FF0000"/>
              </a:solidFill>
              <a:effectLst/>
              <a:latin typeface="楷体_GB2312" pitchFamily="49" charset="-122"/>
              <a:ea typeface="楷体_GB2312" pitchFamily="49" charset="-122"/>
            </a:endParaRPr>
          </a:p>
        </p:txBody>
      </p:sp>
      <mc:AlternateContent xmlns:mc="http://schemas.openxmlformats.org/markup-compatibility/2006">
        <mc:Choice xmlns:a14="http://schemas.microsoft.com/office/drawing/2010/main" Requires="a14">
          <p:sp>
            <p:nvSpPr>
              <p:cNvPr id="18" name="文本框 17"/>
              <p:cNvSpPr txBox="1"/>
              <p:nvPr/>
            </p:nvSpPr>
            <p:spPr>
              <a:xfrm>
                <a:off x="2561851" y="3693344"/>
                <a:ext cx="564904" cy="246221"/>
              </a:xfrm>
              <a:prstGeom prst="rect">
                <a:avLst/>
              </a:prstGeom>
              <a:noFill/>
            </p:spPr>
            <p:txBody>
              <a:bodyPr wrap="square" lIns="0" tIns="0" rIns="0" bIns="0" rtlCol="0">
                <a:spAutoFit/>
              </a:bodyPr>
              <a:lstStyle/>
              <a:p>
                <a:pPr algn="ctr"/>
                <a14:m>
                  <m:oMathPara xmlns:m="http://schemas.openxmlformats.org/officeDocument/2006/math">
                    <m:oMathParaPr>
                      <m:jc m:val="center"/>
                    </m:oMathParaPr>
                    <m:oMath xmlns:m="http://schemas.openxmlformats.org/officeDocument/2006/math">
                      <m:r>
                        <a:rPr lang="en-US" altLang="zh-CN" sz="1600" b="1" i="0" smtClean="0">
                          <a:solidFill>
                            <a:srgbClr val="FF0000"/>
                          </a:solidFill>
                          <a:latin typeface="Cambria Math" panose="02040503050406030204" pitchFamily="18" charset="0"/>
                        </a:rPr>
                        <m:t>𝟐</m:t>
                      </m:r>
                    </m:oMath>
                  </m:oMathPara>
                </a14:m>
                <a:endParaRPr lang="zh-CN" altLang="en-US" sz="1600" b="1" dirty="0">
                  <a:solidFill>
                    <a:srgbClr val="FF0000"/>
                  </a:solidFill>
                  <a:latin typeface="+mj-lt"/>
                </a:endParaRPr>
              </a:p>
            </p:txBody>
          </p:sp>
        </mc:Choice>
        <mc:Fallback>
          <p:sp>
            <p:nvSpPr>
              <p:cNvPr id="18" name="文本框 17"/>
              <p:cNvSpPr txBox="1">
                <a:spLocks noRot="1" noChangeAspect="1" noMove="1" noResize="1" noEditPoints="1" noAdjustHandles="1" noChangeArrowheads="1" noChangeShapeType="1" noTextEdit="1"/>
              </p:cNvSpPr>
              <p:nvPr/>
            </p:nvSpPr>
            <p:spPr>
              <a:xfrm>
                <a:off x="2561851" y="3693344"/>
                <a:ext cx="564904" cy="246221"/>
              </a:xfrm>
              <a:prstGeom prst="rect">
                <a:avLst/>
              </a:prstGeom>
              <a:blipFill rotWithShape="1">
                <a:blip r:embed="rId5"/>
                <a:stretch>
                  <a:fillRect l="-46" t="-75" r="3" b="10"/>
                </a:stretch>
              </a:blipFill>
            </p:spPr>
            <p:txBody>
              <a:bodyPr/>
              <a:lstStyle/>
              <a:p>
                <a:r>
                  <a:rPr lang="zh-CN" altLang="en-US">
                    <a:noFill/>
                  </a:rPr>
                  <a:t> </a:t>
                </a:r>
              </a:p>
            </p:txBody>
          </p:sp>
        </mc:Fallback>
      </mc:AlternateContent>
      <p:sp>
        <p:nvSpPr>
          <p:cNvPr id="19" name="椭圆 18"/>
          <p:cNvSpPr/>
          <p:nvPr/>
        </p:nvSpPr>
        <p:spPr bwMode="auto">
          <a:xfrm>
            <a:off x="5082272" y="2865657"/>
            <a:ext cx="276488" cy="276488"/>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100" b="0" i="0" u="none" strike="noStrike" cap="none" normalizeH="0" baseline="0" dirty="0">
              <a:ln>
                <a:noFill/>
              </a:ln>
              <a:solidFill>
                <a:srgbClr val="FF0000"/>
              </a:solidFill>
              <a:effectLst/>
              <a:latin typeface="楷体_GB2312" pitchFamily="49" charset="-122"/>
              <a:ea typeface="楷体_GB2312" pitchFamily="49" charset="-122"/>
            </a:endParaRPr>
          </a:p>
        </p:txBody>
      </p:sp>
      <mc:AlternateContent xmlns:mc="http://schemas.openxmlformats.org/markup-compatibility/2006">
        <mc:Choice xmlns:a14="http://schemas.microsoft.com/office/drawing/2010/main" Requires="a14">
          <p:sp>
            <p:nvSpPr>
              <p:cNvPr id="20" name="文本框 19"/>
              <p:cNvSpPr txBox="1"/>
              <p:nvPr/>
            </p:nvSpPr>
            <p:spPr>
              <a:xfrm>
                <a:off x="4943840" y="2878982"/>
                <a:ext cx="564904" cy="247697"/>
              </a:xfrm>
              <a:prstGeom prst="rect">
                <a:avLst/>
              </a:prstGeom>
              <a:noFill/>
            </p:spPr>
            <p:txBody>
              <a:bodyPr wrap="square" lIns="0" tIns="0" rIns="0" bIns="0" rtlCol="0">
                <a:spAutoFit/>
              </a:bodyPr>
              <a:lstStyle/>
              <a:p>
                <a:pPr algn="ctr"/>
                <a14:m>
                  <m:oMathPara xmlns:m="http://schemas.openxmlformats.org/officeDocument/2006/math">
                    <m:oMathParaPr>
                      <m:jc m:val="center"/>
                    </m:oMathParaPr>
                    <m:oMath xmlns:m="http://schemas.openxmlformats.org/officeDocument/2006/math">
                      <m:r>
                        <a:rPr lang="en-US" altLang="zh-CN" sz="1600" b="1" i="1" smtClean="0">
                          <a:solidFill>
                            <a:srgbClr val="FF0000"/>
                          </a:solidFill>
                          <a:latin typeface="Cambria Math" panose="02040503050406030204" pitchFamily="18" charset="0"/>
                        </a:rPr>
                        <m:t>𝟑</m:t>
                      </m:r>
                    </m:oMath>
                  </m:oMathPara>
                </a14:m>
                <a:endParaRPr lang="zh-CN" altLang="en-US" sz="1600" b="1" dirty="0">
                  <a:solidFill>
                    <a:srgbClr val="FF0000"/>
                  </a:solidFill>
                  <a:latin typeface="+mj-lt"/>
                </a:endParaRPr>
              </a:p>
            </p:txBody>
          </p:sp>
        </mc:Choice>
        <mc:Fallback>
          <p:sp>
            <p:nvSpPr>
              <p:cNvPr id="20" name="文本框 19"/>
              <p:cNvSpPr txBox="1">
                <a:spLocks noRot="1" noChangeAspect="1" noMove="1" noResize="1" noEditPoints="1" noAdjustHandles="1" noChangeArrowheads="1" noChangeShapeType="1" noTextEdit="1"/>
              </p:cNvSpPr>
              <p:nvPr/>
            </p:nvSpPr>
            <p:spPr>
              <a:xfrm>
                <a:off x="4943840" y="2878982"/>
                <a:ext cx="564904" cy="247697"/>
              </a:xfrm>
              <a:prstGeom prst="rect">
                <a:avLst/>
              </a:prstGeom>
              <a:blipFill rotWithShape="1">
                <a:blip r:embed="rId6"/>
                <a:stretch>
                  <a:fillRect l="-65" t="-213" r="21" b="232"/>
                </a:stretch>
              </a:blipFill>
            </p:spPr>
            <p:txBody>
              <a:bodyPr/>
              <a:lstStyle/>
              <a:p>
                <a:r>
                  <a:rPr lang="zh-CN" altLang="en-US">
                    <a:noFill/>
                  </a:rPr>
                  <a:t> </a:t>
                </a:r>
              </a:p>
            </p:txBody>
          </p:sp>
        </mc:Fallback>
      </mc:AlternateContent>
      <p:sp>
        <p:nvSpPr>
          <p:cNvPr id="21" name="椭圆 20"/>
          <p:cNvSpPr/>
          <p:nvPr/>
        </p:nvSpPr>
        <p:spPr bwMode="auto">
          <a:xfrm>
            <a:off x="8610762" y="2617960"/>
            <a:ext cx="276488" cy="276488"/>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100" b="0" i="0" u="none" strike="noStrike" cap="none" normalizeH="0" baseline="0" dirty="0">
              <a:ln>
                <a:noFill/>
              </a:ln>
              <a:solidFill>
                <a:srgbClr val="FF0000"/>
              </a:solidFill>
              <a:effectLst/>
              <a:latin typeface="楷体_GB2312" pitchFamily="49" charset="-122"/>
              <a:ea typeface="楷体_GB2312" pitchFamily="49" charset="-122"/>
            </a:endParaRPr>
          </a:p>
        </p:txBody>
      </p:sp>
      <mc:AlternateContent xmlns:mc="http://schemas.openxmlformats.org/markup-compatibility/2006">
        <mc:Choice xmlns:a14="http://schemas.microsoft.com/office/drawing/2010/main" Requires="a14">
          <p:sp>
            <p:nvSpPr>
              <p:cNvPr id="22" name="文本框 21"/>
              <p:cNvSpPr txBox="1"/>
              <p:nvPr/>
            </p:nvSpPr>
            <p:spPr>
              <a:xfrm>
                <a:off x="8472330" y="2631285"/>
                <a:ext cx="564904" cy="247697"/>
              </a:xfrm>
              <a:prstGeom prst="rect">
                <a:avLst/>
              </a:prstGeom>
              <a:noFill/>
            </p:spPr>
            <p:txBody>
              <a:bodyPr wrap="square" lIns="0" tIns="0" rIns="0" bIns="0" rtlCol="0">
                <a:spAutoFit/>
              </a:bodyPr>
              <a:lstStyle/>
              <a:p>
                <a:pPr algn="ctr"/>
                <a14:m>
                  <m:oMathPara xmlns:m="http://schemas.openxmlformats.org/officeDocument/2006/math">
                    <m:oMathParaPr>
                      <m:jc m:val="center"/>
                    </m:oMathParaPr>
                    <m:oMath xmlns:m="http://schemas.openxmlformats.org/officeDocument/2006/math">
                      <m:r>
                        <a:rPr lang="en-US" altLang="zh-CN" sz="1600" b="1" i="1" smtClean="0">
                          <a:solidFill>
                            <a:srgbClr val="FF0000"/>
                          </a:solidFill>
                          <a:latin typeface="Cambria Math" panose="02040503050406030204" pitchFamily="18" charset="0"/>
                        </a:rPr>
                        <m:t>𝟒</m:t>
                      </m:r>
                    </m:oMath>
                  </m:oMathPara>
                </a14:m>
                <a:endParaRPr lang="zh-CN" altLang="en-US" sz="1600" b="1" dirty="0">
                  <a:solidFill>
                    <a:srgbClr val="FF0000"/>
                  </a:solidFill>
                  <a:latin typeface="+mj-lt"/>
                </a:endParaRPr>
              </a:p>
            </p:txBody>
          </p:sp>
        </mc:Choice>
        <mc:Fallback>
          <p:sp>
            <p:nvSpPr>
              <p:cNvPr id="22" name="文本框 21"/>
              <p:cNvSpPr txBox="1">
                <a:spLocks noRot="1" noChangeAspect="1" noMove="1" noResize="1" noEditPoints="1" noAdjustHandles="1" noChangeArrowheads="1" noChangeShapeType="1" noTextEdit="1"/>
              </p:cNvSpPr>
              <p:nvPr/>
            </p:nvSpPr>
            <p:spPr>
              <a:xfrm>
                <a:off x="8472330" y="2631285"/>
                <a:ext cx="564904" cy="247697"/>
              </a:xfrm>
              <a:prstGeom prst="rect">
                <a:avLst/>
              </a:prstGeom>
              <a:blipFill rotWithShape="1">
                <a:blip r:embed="rId7"/>
                <a:stretch>
                  <a:fillRect l="-28" t="-194" r="97" b="213"/>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8" name="文本框 27"/>
              <p:cNvSpPr txBox="1"/>
              <p:nvPr/>
            </p:nvSpPr>
            <p:spPr>
              <a:xfrm>
                <a:off x="984250" y="5242560"/>
                <a:ext cx="9309735" cy="1430020"/>
              </a:xfrm>
              <a:prstGeom prst="rect">
                <a:avLst/>
              </a:prstGeom>
              <a:noFill/>
            </p:spPr>
            <p:txBody>
              <a:bodyPr wrap="square">
                <a:spAutoFit/>
              </a:bodyPr>
              <a:lstStyle/>
              <a:p>
                <a:pPr>
                  <a:lnSpc>
                    <a:spcPct val="125000"/>
                  </a:lnSpc>
                </a:pPr>
                <a:r>
                  <a:rPr lang="zh-CN" altLang="en-US" sz="2000" dirty="0">
                    <a:solidFill>
                      <a:srgbClr val="0000CC"/>
                    </a:solidFill>
                    <a:effectLst/>
                  </a:rPr>
                  <a:t>给定待测样本</a:t>
                </a:r>
                <a14:m>
                  <m:oMath xmlns:m="http://schemas.openxmlformats.org/officeDocument/2006/math">
                    <m:sSub>
                      <m:sSubPr>
                        <m:ctrlPr>
                          <a:rPr lang="zh-CN" altLang="zh-CN" sz="2000" i="1" smtClean="0">
                            <a:solidFill>
                              <a:srgbClr val="0000CC"/>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𝐈</m:t>
                        </m:r>
                      </m:e>
                      <m:sub>
                        <m:r>
                          <a:rPr lang="en-US" altLang="zh-CN" sz="2000" b="1" i="1" smtClean="0">
                            <a:solidFill>
                              <a:srgbClr val="0000CC"/>
                            </a:solidFill>
                            <a:latin typeface="Cambria Math" panose="02040503050406030204" pitchFamily="18" charset="0"/>
                            <a:ea typeface="宋体" panose="02010600030101010101" pitchFamily="2" charset="-122"/>
                            <a:cs typeface="Times New Roman" panose="02020603050405020304" pitchFamily="18" charset="0"/>
                          </a:rPr>
                          <m:t>𝒕</m:t>
                        </m:r>
                      </m:sub>
                    </m:sSub>
                  </m:oMath>
                </a14:m>
                <a:endParaRPr lang="en-US" altLang="zh-CN" sz="2000" dirty="0">
                  <a:solidFill>
                    <a:srgbClr val="0000CC"/>
                  </a:solidFill>
                  <a:effectLst/>
                </a:endParaRPr>
              </a:p>
              <a:p>
                <a:pPr marL="457200" indent="-457200">
                  <a:lnSpc>
                    <a:spcPct val="125000"/>
                  </a:lnSpc>
                  <a:buAutoNum type="arabicPeriod"/>
                </a:pPr>
                <a:r>
                  <a:rPr lang="zh-CN" altLang="en-US" sz="2000" dirty="0">
                    <a:solidFill>
                      <a:srgbClr val="0000CC"/>
                    </a:solidFill>
                    <a:effectLst/>
                  </a:rPr>
                  <a:t>先使用判别网络判断是否为对抗样本</a:t>
                </a:r>
                <a14:m>
                  <m:oMath xmlns:m="http://schemas.openxmlformats.org/officeDocument/2006/math">
                    <m:r>
                      <a:rPr lang="en-US" altLang="zh-CN" sz="2000" i="1" smtClean="0">
                        <a:solidFill>
                          <a:srgbClr val="0000CC"/>
                        </a:solidFill>
                        <a:latin typeface="Cambria Math" panose="02040503050406030204" pitchFamily="18" charset="0"/>
                        <a:ea typeface="Cambria Math" panose="02040503050406030204" pitchFamily="18" charset="0"/>
                      </a:rPr>
                      <m:t>ℬ</m:t>
                    </m:r>
                    <m:d>
                      <m:dPr>
                        <m:ctrlPr>
                          <a:rPr lang="en-US" altLang="zh-CN" sz="2000" i="1" smtClean="0">
                            <a:solidFill>
                              <a:srgbClr val="0000CC"/>
                            </a:solidFill>
                            <a:latin typeface="Cambria Math" panose="02040503050406030204" pitchFamily="18" charset="0"/>
                            <a:ea typeface="Cambria Math" panose="02040503050406030204" pitchFamily="18" charset="0"/>
                          </a:rPr>
                        </m:ctrlPr>
                      </m:dPr>
                      <m:e>
                        <m:r>
                          <a:rPr lang="en-US" altLang="zh-CN" sz="2000" i="1" smtClean="0">
                            <a:solidFill>
                              <a:srgbClr val="0000CC"/>
                            </a:solidFill>
                            <a:latin typeface="Cambria Math" panose="02040503050406030204" pitchFamily="18" charset="0"/>
                            <a:ea typeface="Cambria Math" panose="02040503050406030204" pitchFamily="18" charset="0"/>
                          </a:rPr>
                          <m:t>ℱ</m:t>
                        </m:r>
                        <m:d>
                          <m:dPr>
                            <m:ctrlPr>
                              <a:rPr lang="en-US" altLang="zh-CN" sz="2000" i="1" smtClean="0">
                                <a:solidFill>
                                  <a:srgbClr val="0000CC"/>
                                </a:solidFill>
                                <a:latin typeface="Cambria Math" panose="02040503050406030204" pitchFamily="18" charset="0"/>
                                <a:ea typeface="Cambria Math" panose="02040503050406030204" pitchFamily="18" charset="0"/>
                              </a:rPr>
                            </m:ctrlPr>
                          </m:dPr>
                          <m:e>
                            <m:sSub>
                              <m:sSubPr>
                                <m:ctrlPr>
                                  <a:rPr lang="zh-CN" altLang="zh-CN" sz="2000" i="1">
                                    <a:solidFill>
                                      <a:srgbClr val="0000CC"/>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𝐈</m:t>
                                </m:r>
                              </m:e>
                              <m:sub>
                                <m:r>
                                  <a:rPr lang="en-US" altLang="zh-CN" sz="2000" b="1" i="1" smtClean="0">
                                    <a:solidFill>
                                      <a:srgbClr val="0000CC"/>
                                    </a:solidFill>
                                    <a:latin typeface="Cambria Math" panose="02040503050406030204" pitchFamily="18" charset="0"/>
                                    <a:ea typeface="宋体" panose="02010600030101010101" pitchFamily="2" charset="-122"/>
                                    <a:cs typeface="Times New Roman" panose="02020603050405020304" pitchFamily="18" charset="0"/>
                                  </a:rPr>
                                  <m:t>𝒕</m:t>
                                </m:r>
                              </m:sub>
                            </m:sSub>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m:t>
                            </m:r>
                            <m:r>
                              <a:rPr lang="en-US" altLang="zh-CN" sz="2000" i="1">
                                <a:solidFill>
                                  <a:srgbClr val="0000CC"/>
                                </a:solidFill>
                                <a:latin typeface="Cambria Math" panose="02040503050406030204" pitchFamily="18" charset="0"/>
                                <a:ea typeface="Cambria Math" panose="02040503050406030204" pitchFamily="18" charset="0"/>
                              </a:rPr>
                              <m:t>ℛ</m:t>
                            </m:r>
                            <m:d>
                              <m:dPr>
                                <m:ctrlPr>
                                  <a:rPr lang="en-US" altLang="zh-CN" sz="2000" i="1">
                                    <a:solidFill>
                                      <a:srgbClr val="0000CC"/>
                                    </a:solidFill>
                                    <a:latin typeface="Cambria Math" panose="02040503050406030204" pitchFamily="18" charset="0"/>
                                  </a:rPr>
                                </m:ctrlPr>
                              </m:dPr>
                              <m:e>
                                <m:sSub>
                                  <m:sSubPr>
                                    <m:ctrlPr>
                                      <a:rPr lang="zh-CN" altLang="zh-CN" sz="2000" i="1">
                                        <a:solidFill>
                                          <a:srgbClr val="0000CC"/>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𝐈</m:t>
                                    </m:r>
                                  </m:e>
                                  <m:sub>
                                    <m:r>
                                      <a:rPr lang="en-US" altLang="zh-CN" sz="2000" b="1" i="1" smtClean="0">
                                        <a:solidFill>
                                          <a:srgbClr val="0000CC"/>
                                        </a:solidFill>
                                        <a:latin typeface="Cambria Math" panose="02040503050406030204" pitchFamily="18" charset="0"/>
                                        <a:ea typeface="宋体" panose="02010600030101010101" pitchFamily="2" charset="-122"/>
                                        <a:cs typeface="Times New Roman" panose="02020603050405020304" pitchFamily="18" charset="0"/>
                                      </a:rPr>
                                      <m:t>𝒕</m:t>
                                    </m:r>
                                  </m:sub>
                                </m:sSub>
                              </m:e>
                            </m:d>
                          </m:e>
                        </m:d>
                      </m:e>
                    </m:d>
                    <m:r>
                      <a:rPr lang="en-US" altLang="zh-CN" sz="2000" b="0" i="1" smtClean="0">
                        <a:solidFill>
                          <a:srgbClr val="0000CC"/>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000" b="0" i="1" smtClean="0">
                        <a:solidFill>
                          <a:srgbClr val="0000CC"/>
                        </a:solidFill>
                        <a:latin typeface="Cambria Math" panose="02040503050406030204" pitchFamily="18" charset="0"/>
                        <a:ea typeface="Cambria Math" panose="02040503050406030204" pitchFamily="18" charset="0"/>
                        <a:cs typeface="Times New Roman" panose="02020603050405020304" pitchFamily="18" charset="0"/>
                      </a:rPr>
                      <m:t>0</m:t>
                    </m:r>
                    <m:r>
                      <a:rPr lang="en-US" altLang="zh-CN" sz="2000" b="0" i="1" smtClean="0">
                        <a:solidFill>
                          <a:srgbClr val="0000CC"/>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000" b="0" i="1" smtClean="0">
                        <a:solidFill>
                          <a:srgbClr val="0000CC"/>
                        </a:solidFill>
                        <a:latin typeface="Cambria Math" panose="02040503050406030204" pitchFamily="18" charset="0"/>
                        <a:ea typeface="Cambria Math" panose="02040503050406030204" pitchFamily="18" charset="0"/>
                        <a:cs typeface="Times New Roman" panose="02020603050405020304" pitchFamily="18" charset="0"/>
                      </a:rPr>
                      <m:t>1</m:t>
                    </m:r>
                    <m:r>
                      <a:rPr lang="en-US" altLang="zh-CN" sz="2000" i="1" smtClean="0">
                        <a:solidFill>
                          <a:srgbClr val="0000CC"/>
                        </a:solidFill>
                        <a:latin typeface="Cambria Math" panose="02040503050406030204" pitchFamily="18" charset="0"/>
                        <a:ea typeface="Cambria Math" panose="02040503050406030204" pitchFamily="18" charset="0"/>
                      </a:rPr>
                      <m:t> </m:t>
                    </m:r>
                  </m:oMath>
                </a14:m>
                <a:endParaRPr lang="en-US" altLang="zh-CN" sz="2000" dirty="0">
                  <a:solidFill>
                    <a:srgbClr val="0000CC"/>
                  </a:solidFill>
                </a:endParaRPr>
              </a:p>
              <a:p>
                <a:pPr marL="457200" indent="-457200">
                  <a:lnSpc>
                    <a:spcPct val="125000"/>
                  </a:lnSpc>
                  <a:buAutoNum type="arabicPeriod"/>
                </a:pPr>
                <a:r>
                  <a:rPr lang="zh-CN" altLang="en-US" sz="2000" dirty="0">
                    <a:solidFill>
                      <a:srgbClr val="0000CC"/>
                    </a:solidFill>
                  </a:rPr>
                  <a:t>若是对抗样本，将</a:t>
                </a:r>
                <a14:m>
                  <m:oMath xmlns:m="http://schemas.openxmlformats.org/officeDocument/2006/math">
                    <m:r>
                      <a:rPr lang="en-US" altLang="zh-CN" sz="2000" i="1" smtClean="0">
                        <a:solidFill>
                          <a:srgbClr val="0000CC"/>
                        </a:solidFill>
                        <a:latin typeface="Cambria Math" panose="02040503050406030204" pitchFamily="18" charset="0"/>
                        <a:ea typeface="Cambria Math" panose="02040503050406030204" pitchFamily="18" charset="0"/>
                      </a:rPr>
                      <m:t>ℛ</m:t>
                    </m:r>
                    <m:d>
                      <m:dPr>
                        <m:ctrlPr>
                          <a:rPr lang="en-US" altLang="zh-CN" sz="2000" i="1">
                            <a:solidFill>
                              <a:srgbClr val="0000CC"/>
                            </a:solidFill>
                            <a:latin typeface="Cambria Math" panose="02040503050406030204" pitchFamily="18" charset="0"/>
                          </a:rPr>
                        </m:ctrlPr>
                      </m:dPr>
                      <m:e>
                        <m:sSub>
                          <m:sSubPr>
                            <m:ctrlPr>
                              <a:rPr lang="zh-CN" altLang="zh-CN" sz="2000" i="1">
                                <a:solidFill>
                                  <a:srgbClr val="0000CC"/>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𝐈</m:t>
                            </m:r>
                          </m:e>
                          <m:sub>
                            <m:r>
                              <a:rPr lang="en-US" altLang="zh-CN" sz="2000" b="1" i="1" smtClean="0">
                                <a:solidFill>
                                  <a:srgbClr val="0000CC"/>
                                </a:solidFill>
                                <a:latin typeface="Cambria Math" panose="02040503050406030204" pitchFamily="18" charset="0"/>
                                <a:ea typeface="宋体" panose="02010600030101010101" pitchFamily="2" charset="-122"/>
                                <a:cs typeface="Times New Roman" panose="02020603050405020304" pitchFamily="18" charset="0"/>
                              </a:rPr>
                              <m:t>𝒕</m:t>
                            </m:r>
                          </m:sub>
                        </m:sSub>
                      </m:e>
                    </m:d>
                  </m:oMath>
                </a14:m>
                <a:r>
                  <a:rPr lang="zh-CN" altLang="en-US" sz="2000" dirty="0">
                    <a:solidFill>
                      <a:srgbClr val="0000CC"/>
                    </a:solidFill>
                  </a:rPr>
                  <a:t>喂入目标</a:t>
                </a:r>
                <a:r>
                  <a:rPr lang="zh-CN" altLang="en-US" sz="2000" i="0" dirty="0">
                    <a:solidFill>
                      <a:srgbClr val="0000CC"/>
                    </a:solidFill>
                    <a:latin typeface="+mj-lt"/>
                  </a:rPr>
                  <a:t>网络</a:t>
                </a:r>
                <a14:m>
                  <m:oMath xmlns:m="http://schemas.openxmlformats.org/officeDocument/2006/math">
                    <m:r>
                      <a:rPr lang="zh-CN" altLang="en-US" sz="2000" i="1">
                        <a:solidFill>
                          <a:srgbClr val="0000CC"/>
                        </a:solidFill>
                        <a:latin typeface="Cambria Math" panose="02040503050406030204" pitchFamily="18" charset="0"/>
                      </a:rPr>
                      <m:t>𝒞</m:t>
                    </m:r>
                    <m:r>
                      <a:rPr lang="en-US" altLang="zh-CN" sz="2000" i="1">
                        <a:solidFill>
                          <a:srgbClr val="0000CC"/>
                        </a:solidFill>
                        <a:latin typeface="Cambria Math" panose="02040503050406030204" pitchFamily="18" charset="0"/>
                      </a:rPr>
                      <m:t>(</m:t>
                    </m:r>
                    <m:r>
                      <a:rPr lang="zh-CN" altLang="en-US" sz="2000" i="1" dirty="0">
                        <a:solidFill>
                          <a:srgbClr val="0000CC"/>
                        </a:solidFill>
                        <a:latin typeface="Cambria Math" panose="02040503050406030204" pitchFamily="18" charset="0"/>
                      </a:rPr>
                      <m:t>∙</m:t>
                    </m:r>
                    <m:r>
                      <a:rPr lang="en-US" altLang="zh-CN" sz="2000" i="1">
                        <a:solidFill>
                          <a:srgbClr val="0000CC"/>
                        </a:solidFill>
                        <a:latin typeface="Cambria Math" panose="02040503050406030204" pitchFamily="18" charset="0"/>
                      </a:rPr>
                      <m:t>) </m:t>
                    </m:r>
                  </m:oMath>
                </a14:m>
                <a:r>
                  <a:rPr lang="zh-CN" altLang="en-US" sz="2000" dirty="0">
                    <a:solidFill>
                      <a:srgbClr val="0000CC"/>
                    </a:solidFill>
                  </a:rPr>
                  <a:t>；否则，将原图</a:t>
                </a:r>
                <a14:m>
                  <m:oMath xmlns:m="http://schemas.openxmlformats.org/officeDocument/2006/math">
                    <m:sSub>
                      <m:sSubPr>
                        <m:ctrlPr>
                          <a:rPr lang="zh-CN" altLang="zh-CN" sz="2000" i="1">
                            <a:solidFill>
                              <a:srgbClr val="0000CC"/>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𝐈</m:t>
                        </m:r>
                      </m:e>
                      <m:sub>
                        <m:r>
                          <a:rPr lang="en-US" altLang="zh-CN" sz="2000" b="1"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𝒕</m:t>
                        </m:r>
                      </m:sub>
                    </m:sSub>
                  </m:oMath>
                </a14:m>
                <a:r>
                  <a:rPr lang="zh-CN" altLang="en-US" sz="2000" dirty="0">
                    <a:solidFill>
                      <a:srgbClr val="0000CC"/>
                    </a:solidFill>
                  </a:rPr>
                  <a:t>喂入</a:t>
                </a:r>
                <a14:m>
                  <m:oMath xmlns:m="http://schemas.openxmlformats.org/officeDocument/2006/math">
                    <m:r>
                      <a:rPr lang="zh-CN" altLang="en-US" sz="2000" i="1">
                        <a:solidFill>
                          <a:srgbClr val="0000CC"/>
                        </a:solidFill>
                        <a:latin typeface="Cambria Math" panose="02040503050406030204" pitchFamily="18" charset="0"/>
                      </a:rPr>
                      <m:t>𝒞</m:t>
                    </m:r>
                    <m:r>
                      <a:rPr lang="en-US" altLang="zh-CN" sz="2000" i="1">
                        <a:solidFill>
                          <a:srgbClr val="0000CC"/>
                        </a:solidFill>
                        <a:latin typeface="Cambria Math" panose="02040503050406030204" pitchFamily="18" charset="0"/>
                      </a:rPr>
                      <m:t>(</m:t>
                    </m:r>
                    <m:r>
                      <a:rPr lang="zh-CN" altLang="en-US" sz="2000" i="1" dirty="0">
                        <a:solidFill>
                          <a:srgbClr val="0000CC"/>
                        </a:solidFill>
                        <a:latin typeface="Cambria Math" panose="02040503050406030204" pitchFamily="18" charset="0"/>
                      </a:rPr>
                      <m:t>∙</m:t>
                    </m:r>
                    <m:r>
                      <a:rPr lang="en-US" altLang="zh-CN" sz="2000" i="1">
                        <a:solidFill>
                          <a:srgbClr val="0000CC"/>
                        </a:solidFill>
                        <a:latin typeface="Cambria Math" panose="02040503050406030204" pitchFamily="18" charset="0"/>
                      </a:rPr>
                      <m:t>)</m:t>
                    </m:r>
                  </m:oMath>
                </a14:m>
                <a:endParaRPr lang="en-US" altLang="zh-CN" sz="2000" dirty="0">
                  <a:solidFill>
                    <a:srgbClr val="0000CC"/>
                  </a:solidFill>
                </a:endParaRPr>
              </a:p>
            </p:txBody>
          </p:sp>
        </mc:Choice>
        <mc:Fallback>
          <p:sp>
            <p:nvSpPr>
              <p:cNvPr id="28" name="文本框 27"/>
              <p:cNvSpPr txBox="1">
                <a:spLocks noRot="1" noChangeAspect="1" noMove="1" noResize="1" noEditPoints="1" noAdjustHandles="1" noChangeArrowheads="1" noChangeShapeType="1" noTextEdit="1"/>
              </p:cNvSpPr>
              <p:nvPr/>
            </p:nvSpPr>
            <p:spPr>
              <a:xfrm>
                <a:off x="984250" y="5242560"/>
                <a:ext cx="9309735" cy="1430020"/>
              </a:xfrm>
              <a:prstGeom prst="rect">
                <a:avLst/>
              </a:prstGeom>
              <a:blipFill rotWithShape="1">
                <a:blip r:embed="rId8"/>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 name="文本框 4"/>
              <p:cNvSpPr txBox="1"/>
              <p:nvPr/>
            </p:nvSpPr>
            <p:spPr>
              <a:xfrm>
                <a:off x="2547255" y="2721747"/>
                <a:ext cx="367077" cy="276999"/>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r>
                        <a:rPr lang="en-US" altLang="zh-CN" sz="1200" i="1" dirty="0" smtClean="0">
                          <a:solidFill>
                            <a:schemeClr val="tx1"/>
                          </a:solidFill>
                          <a:latin typeface="Cambria Math" panose="02040503050406030204" pitchFamily="18" charset="0"/>
                        </a:rPr>
                        <m:t>𝑆</m:t>
                      </m:r>
                    </m:oMath>
                  </m:oMathPara>
                </a14:m>
                <a:endParaRPr lang="zh-CN" altLang="en-US" dirty="0">
                  <a:solidFill>
                    <a:schemeClr val="tx1"/>
                  </a:solidFill>
                </a:endParaRPr>
              </a:p>
            </p:txBody>
          </p:sp>
        </mc:Choice>
        <mc:Fallback>
          <p:sp>
            <p:nvSpPr>
              <p:cNvPr id="5" name="文本框 4"/>
              <p:cNvSpPr txBox="1">
                <a:spLocks noRot="1" noChangeAspect="1" noMove="1" noResize="1" noEditPoints="1" noAdjustHandles="1" noChangeArrowheads="1" noChangeShapeType="1" noTextEdit="1"/>
              </p:cNvSpPr>
              <p:nvPr/>
            </p:nvSpPr>
            <p:spPr>
              <a:xfrm>
                <a:off x="2547255" y="2721747"/>
                <a:ext cx="367077" cy="276999"/>
              </a:xfrm>
              <a:prstGeom prst="rect">
                <a:avLst/>
              </a:prstGeom>
              <a:blipFill rotWithShape="1">
                <a:blip r:embed="rId9"/>
                <a:stretch>
                  <a:fillRect l="-74" t="-49" r="86" b="100"/>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7" name="文本框 6"/>
              <p:cNvSpPr txBox="1"/>
              <p:nvPr/>
            </p:nvSpPr>
            <p:spPr>
              <a:xfrm>
                <a:off x="2379571" y="4293120"/>
                <a:ext cx="792110" cy="276999"/>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r>
                        <a:rPr lang="en-US" altLang="zh-CN" b="0" i="1" smtClean="0">
                          <a:solidFill>
                            <a:schemeClr val="tx1"/>
                          </a:solidFill>
                          <a:latin typeface="Cambria Math" panose="02040503050406030204" pitchFamily="18" charset="0"/>
                          <a:ea typeface="宋体" panose="02010600030101010101" pitchFamily="2" charset="-122"/>
                          <a:cs typeface="Times New Roman" panose="02020603050405020304" pitchFamily="18" charset="0"/>
                        </a:rPr>
                        <m:t>𝜌</m:t>
                      </m:r>
                    </m:oMath>
                  </m:oMathPara>
                </a14:m>
                <a:endParaRPr lang="zh-CN" altLang="en-US" i="1" dirty="0">
                  <a:solidFill>
                    <a:schemeClr val="tx1"/>
                  </a:solidFill>
                </a:endParaRPr>
              </a:p>
            </p:txBody>
          </p:sp>
        </mc:Choice>
        <mc:Fallback>
          <p:sp>
            <p:nvSpPr>
              <p:cNvPr id="7" name="文本框 6"/>
              <p:cNvSpPr txBox="1">
                <a:spLocks noRot="1" noChangeAspect="1" noMove="1" noResize="1" noEditPoints="1" noAdjustHandles="1" noChangeArrowheads="1" noChangeShapeType="1" noTextEdit="1"/>
              </p:cNvSpPr>
              <p:nvPr/>
            </p:nvSpPr>
            <p:spPr>
              <a:xfrm>
                <a:off x="2379571" y="4293120"/>
                <a:ext cx="792110" cy="276999"/>
              </a:xfrm>
              <a:prstGeom prst="rect">
                <a:avLst/>
              </a:prstGeom>
              <a:blipFill rotWithShape="1">
                <a:blip r:embed="rId10"/>
                <a:stretch>
                  <a:fillRect l="-29" t="-188" r="62" b="9"/>
                </a:stretch>
              </a:blipFill>
            </p:spPr>
            <p:txBody>
              <a:bodyPr/>
              <a:lstStyle/>
              <a:p>
                <a:r>
                  <a:rPr lang="zh-CN" altLang="en-US">
                    <a:noFill/>
                  </a:rPr>
                  <a:t> </a:t>
                </a:r>
              </a:p>
            </p:txBody>
          </p:sp>
        </mc:Fallback>
      </mc:AlternateContent>
      <p:sp>
        <p:nvSpPr>
          <p:cNvPr id="2" name="文本框 1"/>
          <p:cNvSpPr txBox="1"/>
          <p:nvPr/>
        </p:nvSpPr>
        <p:spPr>
          <a:xfrm>
            <a:off x="354221" y="2960182"/>
            <a:ext cx="941765" cy="523220"/>
          </a:xfrm>
          <a:prstGeom prst="rect">
            <a:avLst/>
          </a:prstGeom>
          <a:noFill/>
        </p:spPr>
        <p:txBody>
          <a:bodyPr wrap="square">
            <a:spAutoFit/>
          </a:bodyPr>
          <a:lstStyle/>
          <a:p>
            <a:r>
              <a:rPr lang="zh-CN" altLang="en-US" sz="2800" dirty="0">
                <a:solidFill>
                  <a:srgbClr val="FF0000"/>
                </a:solidFill>
              </a:rPr>
              <a:t>测试</a:t>
            </a:r>
            <a:endParaRPr lang="zh-CN" altLang="en-US" sz="2800" dirty="0">
              <a:solidFill>
                <a:srgbClr val="FF0000"/>
              </a:solidFill>
            </a:endParaRPr>
          </a:p>
        </p:txBody>
      </p:sp>
      <p:pic>
        <p:nvPicPr>
          <p:cNvPr id="12" name="图片 11"/>
          <p:cNvPicPr>
            <a:picLocks noChangeAspect="1"/>
          </p:cNvPicPr>
          <p:nvPr/>
        </p:nvPicPr>
        <p:blipFill>
          <a:blip r:embed="rId11"/>
          <a:stretch>
            <a:fillRect/>
          </a:stretch>
        </p:blipFill>
        <p:spPr>
          <a:xfrm>
            <a:off x="1559370" y="1824412"/>
            <a:ext cx="8688360" cy="3317979"/>
          </a:xfrm>
          <a:prstGeom prst="rect">
            <a:avLst/>
          </a:prstGeom>
        </p:spPr>
      </p:pic>
    </p:spTree>
  </p:cSld>
  <p:clrMapOvr>
    <a:masterClrMapping/>
  </p:clrMapOvr>
  <p:transition/>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p:txBody>
          <a:bodyPr/>
          <a:lstStyle/>
          <a:p>
            <a:r>
              <a:rPr lang="zh-CN" altLang="en-US" dirty="0"/>
              <a:t>防御效果</a:t>
            </a:r>
            <a:endParaRPr lang="zh-CN" altLang="en-US" dirty="0"/>
          </a:p>
        </p:txBody>
      </p:sp>
      <p:sp>
        <p:nvSpPr>
          <p:cNvPr id="5" name="内容占位符 4"/>
          <p:cNvSpPr>
            <a:spLocks noGrp="1"/>
          </p:cNvSpPr>
          <p:nvPr>
            <p:ph idx="1"/>
          </p:nvPr>
        </p:nvSpPr>
        <p:spPr>
          <a:xfrm>
            <a:off x="334645" y="1124585"/>
            <a:ext cx="11574145" cy="1453515"/>
          </a:xfrm>
        </p:spPr>
        <p:txBody>
          <a:bodyPr/>
          <a:lstStyle/>
          <a:p>
            <a:r>
              <a:rPr lang="zh-CN" altLang="en-US"/>
              <a:t>ImageNet 验证集，10000张图像用以生成通用对抗扰动，剩余40000张做测试</a:t>
            </a:r>
            <a:endParaRPr lang="zh-CN" altLang="en-US"/>
          </a:p>
        </p:txBody>
      </p:sp>
      <p:pic>
        <p:nvPicPr>
          <p:cNvPr id="6" name="图片 5"/>
          <p:cNvPicPr>
            <a:picLocks noChangeAspect="1"/>
          </p:cNvPicPr>
          <p:nvPr/>
        </p:nvPicPr>
        <p:blipFill>
          <a:blip r:embed="rId1"/>
          <a:stretch>
            <a:fillRect/>
          </a:stretch>
        </p:blipFill>
        <p:spPr>
          <a:xfrm>
            <a:off x="623570" y="2493010"/>
            <a:ext cx="7038340" cy="3423920"/>
          </a:xfrm>
          <a:prstGeom prst="rect">
            <a:avLst/>
          </a:prstGeom>
        </p:spPr>
      </p:pic>
      <p:sp>
        <p:nvSpPr>
          <p:cNvPr id="7" name="文本框 6"/>
          <p:cNvSpPr txBox="1"/>
          <p:nvPr/>
        </p:nvSpPr>
        <p:spPr>
          <a:xfrm>
            <a:off x="8112760" y="2852420"/>
            <a:ext cx="3421380" cy="2924810"/>
          </a:xfrm>
          <a:prstGeom prst="rect">
            <a:avLst/>
          </a:prstGeom>
          <a:noFill/>
        </p:spPr>
        <p:txBody>
          <a:bodyPr wrap="square" rtlCol="0" anchor="t">
            <a:noAutofit/>
          </a:bodyPr>
          <a:lstStyle/>
          <a:p>
            <a:pPr algn="just">
              <a:lnSpc>
                <a:spcPct val="150000"/>
              </a:lnSpc>
            </a:pPr>
            <a:r>
              <a:rPr lang="en-US" altLang="zh-CN" sz="2400" b="1">
                <a:solidFill>
                  <a:srgbClr val="0000CC"/>
                </a:solidFill>
                <a:latin typeface="微软雅黑" panose="020B0503020204020204" charset="-122"/>
                <a:ea typeface="微软雅黑" panose="020B0503020204020204" charset="-122"/>
                <a:cs typeface="微软雅黑" panose="020B0503020204020204" charset="-122"/>
                <a:sym typeface="+mn-ea"/>
              </a:rPr>
              <a:t>    </a:t>
            </a:r>
            <a:r>
              <a:rPr lang="zh-CN" altLang="en-US" sz="2400" b="1">
                <a:solidFill>
                  <a:srgbClr val="0000CC"/>
                </a:solidFill>
                <a:latin typeface="微软雅黑" panose="020B0503020204020204" charset="-122"/>
                <a:ea typeface="微软雅黑" panose="020B0503020204020204" charset="-122"/>
                <a:cs typeface="微软雅黑" panose="020B0503020204020204" charset="-122"/>
                <a:sym typeface="+mn-ea"/>
              </a:rPr>
              <a:t>在外部检测网络和RPN修正网络支持下，GoogleNet对于对抗样本的分类准确率提升77%</a:t>
            </a:r>
            <a:endParaRPr lang="zh-CN" altLang="en-US" sz="2400" b="1">
              <a:solidFill>
                <a:srgbClr val="0000CC"/>
              </a:solidFill>
              <a:latin typeface="微软雅黑" panose="020B0503020204020204" charset="-122"/>
              <a:ea typeface="微软雅黑" panose="020B0503020204020204" charset="-122"/>
              <a:cs typeface="微软雅黑" panose="020B0503020204020204" charset="-122"/>
              <a:sym typeface="+mn-ea"/>
            </a:endParaRPr>
          </a:p>
        </p:txBody>
      </p:sp>
    </p:spTree>
  </p:cSld>
  <p:clrMapOvr>
    <a:masterClrMapping/>
  </p:clrMapOvr>
  <p:transition/>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外部检测</a:t>
            </a:r>
            <a:endParaRPr lang="zh-CN" altLang="en-US" dirty="0"/>
          </a:p>
        </p:txBody>
      </p:sp>
      <p:sp>
        <p:nvSpPr>
          <p:cNvPr id="4" name="内容占位符 2"/>
          <p:cNvSpPr>
            <a:spLocks noGrp="1"/>
          </p:cNvSpPr>
          <p:nvPr>
            <p:ph idx="1"/>
          </p:nvPr>
        </p:nvSpPr>
        <p:spPr>
          <a:xfrm>
            <a:off x="334963" y="1123950"/>
            <a:ext cx="11572875" cy="5337175"/>
          </a:xfrm>
        </p:spPr>
        <p:txBody>
          <a:bodyPr/>
          <a:lstStyle/>
          <a:p>
            <a:r>
              <a:rPr lang="zh-CN" altLang="en-US" dirty="0"/>
              <a:t>添加外部网络以检测并修正对抗样本</a:t>
            </a:r>
            <a:endParaRPr lang="zh-CN" altLang="en-US" dirty="0"/>
          </a:p>
          <a:p>
            <a:r>
              <a:rPr lang="zh-CN" altLang="en-US" dirty="0"/>
              <a:t>优点：不涉及修改模型结构，灵活性高</a:t>
            </a:r>
            <a:endParaRPr lang="zh-CN" altLang="en-US" dirty="0"/>
          </a:p>
          <a:p>
            <a:r>
              <a:rPr lang="zh-CN" altLang="en-US" dirty="0"/>
              <a:t>缺点：仅在通用对抗扰动上做了验证，对于其他对抗攻击方法的泛化性还有待验证</a:t>
            </a:r>
            <a:endParaRPr lang="en-US" altLang="zh-CN" dirty="0"/>
          </a:p>
        </p:txBody>
      </p:sp>
    </p:spTree>
  </p:cSld>
  <p:clrMapOvr>
    <a:masterClrMapping/>
  </p:clrMapOvr>
  <p:transition/>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对抗</a:t>
            </a:r>
            <a:r>
              <a:rPr lang="zh-CN" altLang="en-US"/>
              <a:t>样本防御小结</a:t>
            </a:r>
            <a:endParaRPr lang="zh-CN" altLang="en-US" dirty="0"/>
          </a:p>
        </p:txBody>
      </p:sp>
      <p:graphicFrame>
        <p:nvGraphicFramePr>
          <p:cNvPr id="3" name="表格 2"/>
          <p:cNvGraphicFramePr>
            <a:graphicFrameLocks noGrp="1"/>
          </p:cNvGraphicFramePr>
          <p:nvPr/>
        </p:nvGraphicFramePr>
        <p:xfrm>
          <a:off x="623240" y="2276840"/>
          <a:ext cx="10945519" cy="2808390"/>
        </p:xfrm>
        <a:graphic>
          <a:graphicData uri="http://schemas.openxmlformats.org/drawingml/2006/table">
            <a:tbl>
              <a:tblPr firstRow="1" bandRow="1">
                <a:tableStyleId>{69012ECD-51FC-41F1-AA8D-1B2483CD663E}</a:tableStyleId>
              </a:tblPr>
              <a:tblGrid>
                <a:gridCol w="1931562"/>
                <a:gridCol w="2977825"/>
                <a:gridCol w="2897344"/>
                <a:gridCol w="3138788"/>
              </a:tblGrid>
              <a:tr h="473470">
                <a:tc>
                  <a:txBody>
                    <a:bodyPr/>
                    <a:lstStyle/>
                    <a:p>
                      <a:pPr algn="l"/>
                      <a:r>
                        <a:rPr lang="zh-CN" altLang="en-US" sz="2000" b="1" dirty="0"/>
                        <a:t>方法</a:t>
                      </a:r>
                      <a:endParaRPr lang="zh-CN" altLang="en-US" sz="2000" b="1" dirty="0"/>
                    </a:p>
                  </a:txBody>
                  <a:tcPr anchor="ctr"/>
                </a:tc>
                <a:tc>
                  <a:txBody>
                    <a:bodyPr/>
                    <a:lstStyle/>
                    <a:p>
                      <a:pPr algn="l"/>
                      <a:r>
                        <a:rPr lang="zh-CN" altLang="en-US" sz="2000" b="1" dirty="0"/>
                        <a:t>原理 </a:t>
                      </a:r>
                      <a:endParaRPr lang="zh-CN" altLang="en-US" sz="2000" b="1" dirty="0"/>
                    </a:p>
                  </a:txBody>
                  <a:tcPr anchor="ctr"/>
                </a:tc>
                <a:tc>
                  <a:txBody>
                    <a:bodyPr/>
                    <a:lstStyle/>
                    <a:p>
                      <a:pPr algn="l"/>
                      <a:r>
                        <a:rPr lang="zh-CN" altLang="en-US" sz="2000" b="1" dirty="0"/>
                        <a:t>优点 </a:t>
                      </a:r>
                      <a:endParaRPr lang="zh-CN" altLang="en-US" sz="2000" b="1" dirty="0"/>
                    </a:p>
                  </a:txBody>
                  <a:tcPr anchor="ctr"/>
                </a:tc>
                <a:tc>
                  <a:txBody>
                    <a:bodyPr/>
                    <a:lstStyle/>
                    <a:p>
                      <a:pPr algn="l"/>
                      <a:r>
                        <a:rPr lang="zh-CN" altLang="en-US" sz="2000" b="1" dirty="0"/>
                        <a:t>缺点 </a:t>
                      </a:r>
                      <a:endParaRPr lang="zh-CN" altLang="en-US" sz="2000" b="1" dirty="0"/>
                    </a:p>
                  </a:txBody>
                  <a:tcPr anchor="ctr"/>
                </a:tc>
              </a:tr>
              <a:tr h="1167460">
                <a:tc>
                  <a:txBody>
                    <a:bodyPr/>
                    <a:lstStyle/>
                    <a:p>
                      <a:pPr algn="l"/>
                      <a:r>
                        <a:rPr lang="zh-CN" altLang="en-US" sz="2000" b="1" dirty="0"/>
                        <a:t>对抗训练 </a:t>
                      </a:r>
                      <a:endParaRPr lang="zh-CN" altLang="en-US" sz="2000" b="1" dirty="0"/>
                    </a:p>
                  </a:txBody>
                  <a:tcPr anchor="ctr"/>
                </a:tc>
                <a:tc>
                  <a:txBody>
                    <a:bodyPr/>
                    <a:lstStyle/>
                    <a:p>
                      <a:pPr algn="l"/>
                      <a:r>
                        <a:rPr lang="zh-CN" altLang="en-US" sz="2000" b="1" dirty="0"/>
                        <a:t>将对抗样本加入训练集中，使模型在训练中学会抵御扰动 </a:t>
                      </a:r>
                      <a:endParaRPr lang="zh-CN" altLang="en-US" sz="2000" b="1" dirty="0"/>
                    </a:p>
                  </a:txBody>
                  <a:tcPr anchor="ctr">
                    <a:solidFill>
                      <a:schemeClr val="bg2">
                        <a:lumMod val="20000"/>
                        <a:lumOff val="80000"/>
                      </a:schemeClr>
                    </a:solidFill>
                  </a:tcPr>
                </a:tc>
                <a:tc>
                  <a:txBody>
                    <a:bodyPr/>
                    <a:lstStyle/>
                    <a:p>
                      <a:pPr algn="l"/>
                      <a:r>
                        <a:rPr lang="zh-CN" altLang="en-US" sz="2000" b="1" dirty="0"/>
                        <a:t>防御效果显著，能提高模型的鲁棒性</a:t>
                      </a:r>
                      <a:endParaRPr lang="zh-CN" altLang="en-US" sz="2000" b="1" dirty="0"/>
                    </a:p>
                  </a:txBody>
                  <a:tcPr anchor="ctr"/>
                </a:tc>
                <a:tc>
                  <a:txBody>
                    <a:bodyPr/>
                    <a:lstStyle/>
                    <a:p>
                      <a:pPr algn="l"/>
                      <a:r>
                        <a:rPr lang="zh-CN" altLang="en-US" sz="2000" b="1" dirty="0"/>
                        <a:t>显著增加计算成本，训练时间更长 </a:t>
                      </a:r>
                      <a:endParaRPr lang="zh-CN" altLang="en-US" sz="2000" b="1" dirty="0"/>
                    </a:p>
                  </a:txBody>
                  <a:tcPr anchor="ctr">
                    <a:solidFill>
                      <a:schemeClr val="bg2">
                        <a:lumMod val="20000"/>
                        <a:lumOff val="80000"/>
                      </a:schemeClr>
                    </a:solidFill>
                  </a:tcPr>
                </a:tc>
              </a:tr>
              <a:tr h="1167460">
                <a:tc>
                  <a:txBody>
                    <a:bodyPr/>
                    <a:lstStyle/>
                    <a:p>
                      <a:pPr algn="l"/>
                      <a:r>
                        <a:rPr lang="zh-CN" altLang="en-US" sz="2000" b="1" dirty="0"/>
                        <a:t>检测与转化 </a:t>
                      </a:r>
                      <a:endParaRPr lang="zh-CN" altLang="en-US" sz="2000" b="1" dirty="0"/>
                    </a:p>
                  </a:txBody>
                  <a:tcPr anchor="ctr"/>
                </a:tc>
                <a:tc>
                  <a:txBody>
                    <a:bodyPr/>
                    <a:lstStyle/>
                    <a:p>
                      <a:pPr algn="l"/>
                      <a:r>
                        <a:rPr lang="zh-CN" altLang="en-US" sz="2000" b="1" dirty="0"/>
                        <a:t>检测输入是否为对抗样本，若是则通过扰动修正网络转化为正常样本 </a:t>
                      </a:r>
                      <a:endParaRPr lang="zh-CN" altLang="en-US" sz="2000" b="1" dirty="0"/>
                    </a:p>
                  </a:txBody>
                  <a:tcPr anchor="ctr">
                    <a:solidFill>
                      <a:schemeClr val="bg2">
                        <a:lumMod val="20000"/>
                        <a:lumOff val="80000"/>
                      </a:schemeClr>
                    </a:solidFill>
                  </a:tcPr>
                </a:tc>
                <a:tc>
                  <a:txBody>
                    <a:bodyPr/>
                    <a:lstStyle/>
                    <a:p>
                      <a:pPr algn="l"/>
                      <a:r>
                        <a:rPr lang="zh-CN" altLang="en-US" sz="2000" b="1" dirty="0"/>
                        <a:t>不涉及修改模型结构，灵活性高</a:t>
                      </a:r>
                      <a:endParaRPr lang="zh-CN" altLang="en-US" sz="2000" b="1" dirty="0"/>
                    </a:p>
                  </a:txBody>
                  <a:tcPr anchor="ctr"/>
                </a:tc>
                <a:tc>
                  <a:txBody>
                    <a:bodyPr/>
                    <a:lstStyle/>
                    <a:p>
                      <a:pPr algn="l"/>
                      <a:r>
                        <a:rPr lang="zh-CN" altLang="en-US" sz="2000" b="1" dirty="0"/>
                        <a:t>仅在通用对抗扰动上做了验证，对于其他对抗攻击方法的泛化性还有待验证</a:t>
                      </a:r>
                      <a:endParaRPr lang="zh-CN" altLang="en-US" sz="2000" b="1" dirty="0"/>
                    </a:p>
                  </a:txBody>
                  <a:tcPr anchor="ctr">
                    <a:solidFill>
                      <a:schemeClr val="bg2">
                        <a:lumMod val="20000"/>
                        <a:lumOff val="80000"/>
                      </a:schemeClr>
                    </a:solidFill>
                  </a:tcPr>
                </a:tc>
              </a:tr>
            </a:tbl>
          </a:graphicData>
        </a:graphic>
      </p:graphicFrame>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t>白盒对抗攻击</a:t>
            </a:r>
            <a:endParaRPr lang="zh-CN" altLang="en-US" dirty="0"/>
          </a:p>
        </p:txBody>
      </p:sp>
      <p:pic>
        <p:nvPicPr>
          <p:cNvPr id="4" name="图片 3"/>
          <p:cNvPicPr>
            <a:picLocks noChangeAspect="1"/>
          </p:cNvPicPr>
          <p:nvPr/>
        </p:nvPicPr>
        <p:blipFill>
          <a:blip r:embed="rId1"/>
          <a:stretch>
            <a:fillRect/>
          </a:stretch>
        </p:blipFill>
        <p:spPr>
          <a:xfrm>
            <a:off x="453" y="0"/>
            <a:ext cx="12191094" cy="6858000"/>
          </a:xfrm>
          <a:prstGeom prst="rect">
            <a:avLst/>
          </a:prstGeom>
        </p:spPr>
      </p:pic>
      <p:pic>
        <p:nvPicPr>
          <p:cNvPr id="11" name="图片 10"/>
          <p:cNvPicPr>
            <a:picLocks noChangeAspect="1"/>
          </p:cNvPicPr>
          <p:nvPr/>
        </p:nvPicPr>
        <p:blipFill>
          <a:blip r:embed="rId2"/>
          <a:stretch>
            <a:fillRect/>
          </a:stretch>
        </p:blipFill>
        <p:spPr>
          <a:xfrm>
            <a:off x="1624012" y="2605087"/>
            <a:ext cx="8943975" cy="1647825"/>
          </a:xfrm>
          <a:prstGeom prst="rect">
            <a:avLst/>
          </a:prstGeom>
        </p:spPr>
      </p:pic>
      <p:sp>
        <p:nvSpPr>
          <p:cNvPr id="12" name="标题 1"/>
          <p:cNvSpPr txBox="1"/>
          <p:nvPr/>
        </p:nvSpPr>
        <p:spPr>
          <a:xfrm>
            <a:off x="914400" y="2857500"/>
            <a:ext cx="10363200" cy="1143000"/>
          </a:xfrm>
          <a:prstGeom prst="rect">
            <a:avLst/>
          </a:prstGeom>
        </p:spPr>
        <p:txBody>
          <a:bodyPr vert="horz" lIns="91440" tIns="45720" rIns="91440" bIns="45720" rtlCol="0" anchor="ctr">
            <a:normAutofit/>
          </a:bodyPr>
          <a:lstStyle>
            <a:lvl1pPr algn="ctr" rtl="0" eaLnBrk="0" fontAlgn="base" hangingPunct="0">
              <a:spcBef>
                <a:spcPct val="0"/>
              </a:spcBef>
              <a:spcAft>
                <a:spcPct val="0"/>
              </a:spcAft>
              <a:defRPr sz="4800" b="1">
                <a:solidFill>
                  <a:schemeClr val="tx2"/>
                </a:solidFill>
                <a:effectLst>
                  <a:outerShdw blurRad="38100" dist="38100" dir="2700000" algn="tl">
                    <a:srgbClr val="C0C0C0"/>
                  </a:outerShdw>
                </a:effectLst>
                <a:latin typeface="微软雅黑" panose="020B0503020204020204" charset="-122"/>
                <a:ea typeface="微软雅黑" panose="020B0503020204020204" charset="-122"/>
                <a:cs typeface="+mj-cs"/>
              </a:defRPr>
            </a:lvl1pPr>
            <a:lvl2pPr algn="l" rtl="0" eaLnBrk="0" fontAlgn="base" hangingPunct="0">
              <a:spcBef>
                <a:spcPct val="0"/>
              </a:spcBef>
              <a:spcAft>
                <a:spcPct val="0"/>
              </a:spcAft>
              <a:defRPr sz="3600" b="1">
                <a:solidFill>
                  <a:schemeClr val="tx2"/>
                </a:solidFill>
                <a:effectLst>
                  <a:outerShdw blurRad="38100" dist="38100" dir="2700000" algn="tl">
                    <a:srgbClr val="C0C0C0"/>
                  </a:outerShdw>
                </a:effectLst>
                <a:latin typeface="微软雅黑" panose="020B0503020204020204" charset="-122"/>
                <a:ea typeface="微软雅黑" panose="020B0503020204020204" charset="-122"/>
              </a:defRPr>
            </a:lvl2pPr>
            <a:lvl3pPr algn="l" rtl="0" eaLnBrk="0" fontAlgn="base" hangingPunct="0">
              <a:spcBef>
                <a:spcPct val="0"/>
              </a:spcBef>
              <a:spcAft>
                <a:spcPct val="0"/>
              </a:spcAft>
              <a:defRPr sz="3600" b="1">
                <a:solidFill>
                  <a:schemeClr val="tx2"/>
                </a:solidFill>
                <a:effectLst>
                  <a:outerShdw blurRad="38100" dist="38100" dir="2700000" algn="tl">
                    <a:srgbClr val="C0C0C0"/>
                  </a:outerShdw>
                </a:effectLst>
                <a:latin typeface="微软雅黑" panose="020B0503020204020204" charset="-122"/>
                <a:ea typeface="微软雅黑" panose="020B0503020204020204" charset="-122"/>
              </a:defRPr>
            </a:lvl3pPr>
            <a:lvl4pPr algn="l" rtl="0" eaLnBrk="0" fontAlgn="base" hangingPunct="0">
              <a:spcBef>
                <a:spcPct val="0"/>
              </a:spcBef>
              <a:spcAft>
                <a:spcPct val="0"/>
              </a:spcAft>
              <a:defRPr sz="3600" b="1">
                <a:solidFill>
                  <a:schemeClr val="tx2"/>
                </a:solidFill>
                <a:effectLst>
                  <a:outerShdw blurRad="38100" dist="38100" dir="2700000" algn="tl">
                    <a:srgbClr val="C0C0C0"/>
                  </a:outerShdw>
                </a:effectLst>
                <a:latin typeface="微软雅黑" panose="020B0503020204020204" charset="-122"/>
                <a:ea typeface="微软雅黑" panose="020B0503020204020204" charset="-122"/>
              </a:defRPr>
            </a:lvl4pPr>
            <a:lvl5pPr algn="l" rtl="0" eaLnBrk="0" fontAlgn="base" hangingPunct="0">
              <a:spcBef>
                <a:spcPct val="0"/>
              </a:spcBef>
              <a:spcAft>
                <a:spcPct val="0"/>
              </a:spcAft>
              <a:defRPr sz="3600" b="1">
                <a:solidFill>
                  <a:schemeClr val="tx2"/>
                </a:solidFill>
                <a:effectLst>
                  <a:outerShdw blurRad="38100" dist="38100" dir="2700000" algn="tl">
                    <a:srgbClr val="C0C0C0"/>
                  </a:outerShdw>
                </a:effectLst>
                <a:latin typeface="微软雅黑" panose="020B0503020204020204" charset="-122"/>
                <a:ea typeface="微软雅黑" panose="020B0503020204020204" charset="-122"/>
              </a:defRPr>
            </a:lvl5pPr>
            <a:lvl6pPr marL="457200" algn="l" rtl="0" fontAlgn="base">
              <a:spcBef>
                <a:spcPct val="0"/>
              </a:spcBef>
              <a:spcAft>
                <a:spcPct val="0"/>
              </a:spcAft>
              <a:defRPr sz="3600" b="1">
                <a:solidFill>
                  <a:schemeClr val="tx2"/>
                </a:solidFill>
                <a:effectLst>
                  <a:outerShdw blurRad="38100" dist="38100" dir="2700000" algn="tl">
                    <a:srgbClr val="C0C0C0"/>
                  </a:outerShdw>
                </a:effectLst>
                <a:latin typeface="Times New Roman" panose="02020603050405020304" pitchFamily="18" charset="0"/>
                <a:ea typeface="宋体" panose="02010600030101010101" pitchFamily="2" charset="-122"/>
              </a:defRPr>
            </a:lvl6pPr>
            <a:lvl7pPr marL="914400" algn="l" rtl="0" fontAlgn="base">
              <a:spcBef>
                <a:spcPct val="0"/>
              </a:spcBef>
              <a:spcAft>
                <a:spcPct val="0"/>
              </a:spcAft>
              <a:defRPr sz="3600" b="1">
                <a:solidFill>
                  <a:schemeClr val="tx2"/>
                </a:solidFill>
                <a:effectLst>
                  <a:outerShdw blurRad="38100" dist="38100" dir="2700000" algn="tl">
                    <a:srgbClr val="C0C0C0"/>
                  </a:outerShdw>
                </a:effectLst>
                <a:latin typeface="Times New Roman" panose="02020603050405020304" pitchFamily="18" charset="0"/>
                <a:ea typeface="宋体" panose="02010600030101010101" pitchFamily="2" charset="-122"/>
              </a:defRPr>
            </a:lvl7pPr>
            <a:lvl8pPr marL="1371600" algn="l" rtl="0" fontAlgn="base">
              <a:spcBef>
                <a:spcPct val="0"/>
              </a:spcBef>
              <a:spcAft>
                <a:spcPct val="0"/>
              </a:spcAft>
              <a:defRPr sz="3600" b="1">
                <a:solidFill>
                  <a:schemeClr val="tx2"/>
                </a:solidFill>
                <a:effectLst>
                  <a:outerShdw blurRad="38100" dist="38100" dir="2700000" algn="tl">
                    <a:srgbClr val="C0C0C0"/>
                  </a:outerShdw>
                </a:effectLst>
                <a:latin typeface="Times New Roman" panose="02020603050405020304" pitchFamily="18" charset="0"/>
                <a:ea typeface="宋体" panose="02010600030101010101" pitchFamily="2" charset="-122"/>
              </a:defRPr>
            </a:lvl8pPr>
            <a:lvl9pPr marL="1828800" algn="l" rtl="0" fontAlgn="base">
              <a:spcBef>
                <a:spcPct val="0"/>
              </a:spcBef>
              <a:spcAft>
                <a:spcPct val="0"/>
              </a:spcAft>
              <a:defRPr sz="3600" b="1">
                <a:solidFill>
                  <a:schemeClr val="tx2"/>
                </a:solidFill>
                <a:effectLst>
                  <a:outerShdw blurRad="38100" dist="38100" dir="2700000" algn="tl">
                    <a:srgbClr val="C0C0C0"/>
                  </a:outerShdw>
                </a:effectLst>
                <a:latin typeface="Times New Roman" panose="02020603050405020304" pitchFamily="18" charset="0"/>
                <a:ea typeface="宋体" panose="02010600030101010101" pitchFamily="2" charset="-122"/>
              </a:defRPr>
            </a:lvl9pPr>
          </a:lstStyle>
          <a:p>
            <a:r>
              <a:rPr lang="zh-CN" altLang="en-US" kern="0" dirty="0">
                <a:solidFill>
                  <a:srgbClr val="FF0000"/>
                </a:solidFill>
              </a:rPr>
              <a:t>二、白盒攻击</a:t>
            </a:r>
            <a:endParaRPr lang="zh-CN" altLang="en-US" kern="0" dirty="0">
              <a:solidFill>
                <a:srgbClr val="FF0000"/>
              </a:solidFill>
            </a:endParaRPr>
          </a:p>
        </p:txBody>
      </p:sp>
    </p:spTree>
  </p:cSld>
  <p:clrMapOvr>
    <a:masterClrMapping/>
  </p:clrMapOvr>
  <p:transition/>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课后作业</a:t>
            </a:r>
            <a:endParaRPr lang="zh-CN" altLang="en-US" dirty="0"/>
          </a:p>
        </p:txBody>
      </p:sp>
      <p:sp>
        <p:nvSpPr>
          <p:cNvPr id="3" name="内容占位符 2"/>
          <p:cNvSpPr>
            <a:spLocks noGrp="1"/>
          </p:cNvSpPr>
          <p:nvPr>
            <p:ph idx="1"/>
          </p:nvPr>
        </p:nvSpPr>
        <p:spPr>
          <a:xfrm>
            <a:off x="334645" y="1124585"/>
            <a:ext cx="11574145" cy="3681730"/>
          </a:xfrm>
        </p:spPr>
        <p:txBody>
          <a:bodyPr/>
          <a:lstStyle/>
          <a:p>
            <a:r>
              <a:t>课程网站 https://fdmas-ais.github.io 提供了 6 个预训练的基础模型，包括 AlexNet-CIFAR10、AlexNet-MNIST、GoogleNet-CIFAR10、GoogleNet-MNIST、ResNet18-CIFAR10 和 ResNet18-MNIST</a:t>
            </a:r>
          </a:p>
          <a:p>
            <a:r>
              <a:t>请随机选择一个预训练模型，复现课堂讲述的至少一种对抗样本攻击方法（白盒或黑盒均可），并撰写实验报告</a:t>
            </a:r>
          </a:p>
        </p:txBody>
      </p:sp>
    </p:spTree>
  </p:cSld>
  <p:clrMapOvr>
    <a:masterClrMapping/>
  </p:clrMapOvr>
  <p:transition/>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2"/>
          <p:cNvSpPr>
            <a:spLocks noGrp="1" noChangeArrowheads="1"/>
          </p:cNvSpPr>
          <p:nvPr>
            <p:ph type="ctrTitle"/>
          </p:nvPr>
        </p:nvSpPr>
        <p:spPr bwMode="auto">
          <a:xfrm>
            <a:off x="914400" y="2857500"/>
            <a:ext cx="10363200" cy="1143000"/>
          </a:xfrm>
        </p:spPr>
        <p:txBody>
          <a:bodyPr wrap="square" numCol="1" anchorCtr="0" compatLnSpc="1"/>
          <a:lstStyle/>
          <a:p>
            <a:r>
              <a:rPr lang="zh-CN" altLang="en-US" dirty="0">
                <a:effectLst/>
              </a:rPr>
              <a:t>谢 谢！</a:t>
            </a:r>
            <a:endParaRPr lang="zh-CN" altLang="en-US" dirty="0">
              <a:effectLst/>
            </a:endParaRPr>
          </a:p>
        </p:txBody>
      </p:sp>
    </p:spTree>
  </p:cSld>
  <p:clrMapOvr>
    <a:masterClrMapping/>
  </p:clrMapOvr>
  <p:transition advTm="0"/>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2088291"/>
          </a:xfrm>
        </p:spPr>
        <p:txBody>
          <a:bodyPr/>
          <a:lstStyle/>
          <a:p>
            <a:r>
              <a:rPr lang="zh-CN" altLang="en-US" dirty="0">
                <a:latin typeface="+mj-lt"/>
              </a:rPr>
              <a:t>攻击者知道目标模型结构、参数信息</a:t>
            </a:r>
            <a:endParaRPr lang="en-US" altLang="zh-CN" dirty="0">
              <a:latin typeface="+mj-lt"/>
            </a:endParaRPr>
          </a:p>
          <a:p>
            <a:r>
              <a:rPr lang="zh-CN" altLang="en-US" dirty="0">
                <a:latin typeface="+mj-lt"/>
              </a:rPr>
              <a:t>能够求得模型对于样本的梯度，可发起强力对抗样本攻击</a:t>
            </a:r>
            <a:endParaRPr lang="en-US" altLang="zh-CN" dirty="0">
              <a:latin typeface="+mj-lt"/>
            </a:endParaRPr>
          </a:p>
        </p:txBody>
      </p:sp>
      <p:sp>
        <p:nvSpPr>
          <p:cNvPr id="6" name="标题 1"/>
          <p:cNvSpPr>
            <a:spLocks noGrp="1"/>
          </p:cNvSpPr>
          <p:nvPr>
            <p:ph type="title"/>
          </p:nvPr>
        </p:nvSpPr>
        <p:spPr>
          <a:xfrm>
            <a:off x="304800" y="225425"/>
            <a:ext cx="10660063" cy="827088"/>
          </a:xfrm>
        </p:spPr>
        <p:txBody>
          <a:bodyPr/>
          <a:lstStyle/>
          <a:p>
            <a:r>
              <a:rPr lang="zh-CN" altLang="en-US" dirty="0"/>
              <a:t>白盒攻击场景</a:t>
            </a:r>
            <a:endParaRPr lang="zh-CN" altLang="en-US" dirty="0"/>
          </a:p>
        </p:txBody>
      </p:sp>
      <p:grpSp>
        <p:nvGrpSpPr>
          <p:cNvPr id="2" name="组合 1"/>
          <p:cNvGrpSpPr/>
          <p:nvPr/>
        </p:nvGrpSpPr>
        <p:grpSpPr>
          <a:xfrm>
            <a:off x="2673222" y="3331394"/>
            <a:ext cx="6896355" cy="1774858"/>
            <a:chOff x="2401407" y="3526403"/>
            <a:chExt cx="6896355" cy="1774858"/>
          </a:xfrm>
        </p:grpSpPr>
        <p:pic>
          <p:nvPicPr>
            <p:cNvPr id="4" name="Picture 4" descr="攻击者者高清图片素材库-88ICON"/>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01407" y="3645031"/>
              <a:ext cx="1656230" cy="165623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6" descr="caffe详解之全连接层-腾讯云开发者社区-腾讯云"/>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70524" y="3526403"/>
              <a:ext cx="2327238" cy="1774858"/>
            </a:xfrm>
            <a:prstGeom prst="rect">
              <a:avLst/>
            </a:prstGeom>
            <a:noFill/>
            <a:extLst>
              <a:ext uri="{909E8E84-426E-40DD-AFC4-6F175D3DCCD1}">
                <a14:hiddenFill xmlns:a14="http://schemas.microsoft.com/office/drawing/2010/main">
                  <a:solidFill>
                    <a:srgbClr val="FFFFFF"/>
                  </a:solidFill>
                </a14:hiddenFill>
              </a:ext>
            </a:extLst>
          </p:spPr>
        </p:pic>
        <p:sp>
          <p:nvSpPr>
            <p:cNvPr id="13" name="箭头: 右 12"/>
            <p:cNvSpPr/>
            <p:nvPr/>
          </p:nvSpPr>
          <p:spPr bwMode="auto">
            <a:xfrm>
              <a:off x="5010701" y="4280519"/>
              <a:ext cx="1318264" cy="484632"/>
            </a:xfrm>
            <a:prstGeom prst="rightArrow">
              <a:avLst/>
            </a:prstGeom>
            <a:solidFill>
              <a:schemeClr val="bg1"/>
            </a:solidFill>
            <a:ln w="57150"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200" b="0" i="0" u="none" strike="noStrike" cap="none" normalizeH="0" baseline="0">
                <a:ln>
                  <a:noFill/>
                </a:ln>
                <a:solidFill>
                  <a:schemeClr val="tx1"/>
                </a:solidFill>
                <a:effectLst/>
                <a:latin typeface="楷体_GB2312" pitchFamily="49" charset="-122"/>
                <a:ea typeface="楷体_GB2312" pitchFamily="49" charset="-122"/>
              </a:endParaRPr>
            </a:p>
          </p:txBody>
        </p:sp>
        <p:sp>
          <p:nvSpPr>
            <p:cNvPr id="14" name="文本框 13"/>
            <p:cNvSpPr txBox="1"/>
            <p:nvPr/>
          </p:nvSpPr>
          <p:spPr>
            <a:xfrm>
              <a:off x="4405436" y="3692097"/>
              <a:ext cx="2463068" cy="461665"/>
            </a:xfrm>
            <a:prstGeom prst="rect">
              <a:avLst/>
            </a:prstGeom>
            <a:noFill/>
          </p:spPr>
          <p:txBody>
            <a:bodyPr wrap="square">
              <a:spAutoFit/>
            </a:bodyPr>
            <a:lstStyle/>
            <a:p>
              <a:pPr algn="ctr"/>
              <a:r>
                <a:rPr lang="zh-CN" altLang="en-US" sz="2400" dirty="0">
                  <a:solidFill>
                    <a:srgbClr val="FF0000"/>
                  </a:solidFill>
                  <a:latin typeface="+mj-lt"/>
                </a:rPr>
                <a:t>无访问限制</a:t>
              </a:r>
              <a:endParaRPr lang="zh-CN" altLang="en-US" sz="2400" dirty="0"/>
            </a:p>
          </p:txBody>
        </p:sp>
      </p:gr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en-US" altLang="zh-CN" dirty="0">
                <a:sym typeface="+mn-ea"/>
              </a:rPr>
              <a:t>2.1 L-BFGS</a:t>
            </a:r>
            <a:r>
              <a:rPr lang="zh-CN" altLang="en-US" dirty="0">
                <a:sym typeface="+mn-ea"/>
              </a:rPr>
              <a:t>求解法</a:t>
            </a:r>
            <a:endParaRPr lang="zh-CN" altLang="en-US" dirty="0"/>
          </a:p>
        </p:txBody>
      </p:sp>
      <p:sp>
        <p:nvSpPr>
          <p:cNvPr id="2" name="文本框 1"/>
          <p:cNvSpPr txBox="1"/>
          <p:nvPr/>
        </p:nvSpPr>
        <p:spPr>
          <a:xfrm>
            <a:off x="695250" y="5517290"/>
            <a:ext cx="10973337" cy="584775"/>
          </a:xfrm>
          <a:prstGeom prst="rect">
            <a:avLst/>
          </a:prstGeom>
          <a:noFill/>
        </p:spPr>
        <p:txBody>
          <a:bodyPr wrap="square">
            <a:spAutoFit/>
          </a:bodyPr>
          <a:lstStyle/>
          <a:p>
            <a:pPr marL="285750" indent="-285750">
              <a:buFont typeface="Arial" panose="020B0604020202020204" pitchFamily="34" charset="0"/>
              <a:buChar char="•"/>
            </a:pPr>
            <a:r>
              <a:rPr lang="en-US" altLang="zh-CN" sz="1600" dirty="0" err="1">
                <a:latin typeface="+mj-lt"/>
              </a:rPr>
              <a:t>Szegedy</a:t>
            </a:r>
            <a:r>
              <a:rPr lang="en-US" altLang="zh-CN" sz="1600" dirty="0">
                <a:latin typeface="+mj-lt"/>
              </a:rPr>
              <a:t> C, Zaremba W, </a:t>
            </a:r>
            <a:r>
              <a:rPr lang="en-US" altLang="zh-CN" sz="1600" dirty="0" err="1">
                <a:latin typeface="+mj-lt"/>
              </a:rPr>
              <a:t>Sutskever</a:t>
            </a:r>
            <a:r>
              <a:rPr lang="en-US" altLang="zh-CN" sz="1600" dirty="0">
                <a:latin typeface="+mj-lt"/>
              </a:rPr>
              <a:t> I, et al. Intriguing properties of neural networks[C]//2nd International Conference on Learning Representations, ICLR 2014. 2014.</a:t>
            </a:r>
            <a:endParaRPr lang="zh-CN" altLang="en-US" sz="1600" dirty="0">
              <a:latin typeface="+mj-lt"/>
            </a:endParaRP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80"/>
            <a:ext cx="11573933" cy="827088"/>
          </a:xfrm>
        </p:spPr>
        <p:txBody>
          <a:bodyPr/>
          <a:lstStyle/>
          <a:p>
            <a:r>
              <a:rPr lang="zh-CN" altLang="en-US" dirty="0"/>
              <a:t>将对抗样本生成转化为盒约束优化问题</a:t>
            </a:r>
            <a:endParaRPr lang="en-US" altLang="zh-CN" dirty="0"/>
          </a:p>
        </p:txBody>
      </p:sp>
      <p:sp>
        <p:nvSpPr>
          <p:cNvPr id="4" name="标题 1"/>
          <p:cNvSpPr>
            <a:spLocks noGrp="1"/>
          </p:cNvSpPr>
          <p:nvPr>
            <p:ph type="title"/>
          </p:nvPr>
        </p:nvSpPr>
        <p:spPr>
          <a:xfrm>
            <a:off x="304800" y="225425"/>
            <a:ext cx="10660063" cy="827088"/>
          </a:xfrm>
        </p:spPr>
        <p:txBody>
          <a:bodyPr/>
          <a:lstStyle/>
          <a:p>
            <a:r>
              <a:rPr lang="zh-CN" altLang="en-US" dirty="0"/>
              <a:t>优化问题</a:t>
            </a:r>
            <a:endParaRPr lang="zh-CN" altLang="en-US" dirty="0"/>
          </a:p>
        </p:txBody>
      </p:sp>
      <mc:AlternateContent xmlns:mc="http://schemas.openxmlformats.org/markup-compatibility/2006">
        <mc:Choice xmlns:a14="http://schemas.microsoft.com/office/drawing/2010/main" Requires="a14">
          <p:sp>
            <p:nvSpPr>
              <p:cNvPr id="21" name="文本框 20"/>
              <p:cNvSpPr txBox="1"/>
              <p:nvPr/>
            </p:nvSpPr>
            <p:spPr>
              <a:xfrm>
                <a:off x="6600070" y="2390079"/>
                <a:ext cx="4974877" cy="2346091"/>
              </a:xfrm>
              <a:prstGeom prst="rect">
                <a:avLst/>
              </a:prstGeom>
              <a:noFill/>
            </p:spPr>
            <p:txBody>
              <a:bodyPr wrap="square">
                <a:spAutoFit/>
              </a:bodyPr>
              <a:lstStyle/>
              <a:p>
                <a:pPr>
                  <a:lnSpc>
                    <a:spcPct val="150000"/>
                  </a:lnSpc>
                </a:pPr>
                <a14:m>
                  <m:oMath xmlns:m="http://schemas.openxmlformats.org/officeDocument/2006/math">
                    <m:r>
                      <a:rPr lang="en-US" altLang="zh-CN" sz="2000" b="0" i="1" dirty="0" smtClean="0">
                        <a:latin typeface="Cambria Math" panose="02040503050406030204" pitchFamily="18" charset="0"/>
                      </a:rPr>
                      <m:t>𝑥</m:t>
                    </m:r>
                  </m:oMath>
                </a14:m>
                <a:r>
                  <a:rPr lang="zh-CN" altLang="en-US" sz="2000" dirty="0">
                    <a:latin typeface="+mj-lt"/>
                  </a:rPr>
                  <a:t>：原始图片</a:t>
                </a:r>
                <a:endParaRPr lang="en-US" altLang="zh-CN" sz="2000" dirty="0">
                  <a:latin typeface="+mj-lt"/>
                </a:endParaRPr>
              </a:p>
              <a:p>
                <a:pPr>
                  <a:lnSpc>
                    <a:spcPct val="150000"/>
                  </a:lnSpc>
                </a:pPr>
                <a14:m>
                  <m:oMath xmlns:m="http://schemas.openxmlformats.org/officeDocument/2006/math">
                    <m:r>
                      <a:rPr lang="en-US" altLang="zh-CN" sz="2000" b="0" i="1" dirty="0" smtClean="0">
                        <a:latin typeface="Cambria Math" panose="02040503050406030204" pitchFamily="18" charset="0"/>
                      </a:rPr>
                      <m:t>𝑟</m:t>
                    </m:r>
                  </m:oMath>
                </a14:m>
                <a:r>
                  <a:rPr lang="zh-CN" altLang="en-US" sz="2000" dirty="0">
                    <a:latin typeface="+mj-lt"/>
                  </a:rPr>
                  <a:t>：添加的扰动</a:t>
                </a:r>
                <a:endParaRPr lang="en-US" altLang="zh-CN" sz="2000" dirty="0">
                  <a:latin typeface="+mj-lt"/>
                </a:endParaRPr>
              </a:p>
              <a:p>
                <a:pPr>
                  <a:lnSpc>
                    <a:spcPct val="150000"/>
                  </a:lnSpc>
                </a:pPr>
                <a14:m>
                  <m:oMath xmlns:m="http://schemas.openxmlformats.org/officeDocument/2006/math">
                    <m:r>
                      <a:rPr lang="en-US" altLang="zh-CN" sz="2000" b="0" i="1" dirty="0" smtClean="0">
                        <a:latin typeface="Cambria Math" panose="02040503050406030204" pitchFamily="18" charset="0"/>
                      </a:rPr>
                      <m:t>𝑓</m:t>
                    </m:r>
                  </m:oMath>
                </a14:m>
                <a:r>
                  <a:rPr lang="zh-CN" altLang="en-US" sz="2000" dirty="0">
                    <a:latin typeface="+mj-lt"/>
                  </a:rPr>
                  <a:t>：分类器</a:t>
                </a:r>
                <a:endParaRPr lang="en-US" altLang="zh-CN" sz="2000" dirty="0">
                  <a:latin typeface="+mj-lt"/>
                </a:endParaRPr>
              </a:p>
              <a:p>
                <a:pPr>
                  <a:lnSpc>
                    <a:spcPct val="150000"/>
                  </a:lnSpc>
                </a:pPr>
                <a14:m>
                  <m:oMath xmlns:m="http://schemas.openxmlformats.org/officeDocument/2006/math">
                    <m:r>
                      <a:rPr lang="en-US" altLang="zh-CN" sz="2000" b="0" i="1" dirty="0" smtClean="0">
                        <a:latin typeface="Cambria Math" panose="02040503050406030204" pitchFamily="18" charset="0"/>
                      </a:rPr>
                      <m:t>𝑙</m:t>
                    </m:r>
                  </m:oMath>
                </a14:m>
                <a:r>
                  <a:rPr lang="zh-CN" altLang="en-US" sz="2000" dirty="0">
                    <a:latin typeface="+mj-lt"/>
                  </a:rPr>
                  <a:t>：目标类别（同</a:t>
                </a:r>
                <a14:m>
                  <m:oMath xmlns:m="http://schemas.openxmlformats.org/officeDocument/2006/math">
                    <m:r>
                      <a:rPr lang="en-US" altLang="zh-CN" sz="2000" b="0" i="1" dirty="0" smtClean="0">
                        <a:latin typeface="Cambria Math" panose="02040503050406030204" pitchFamily="18" charset="0"/>
                      </a:rPr>
                      <m:t>𝑥</m:t>
                    </m:r>
                  </m:oMath>
                </a14:m>
                <a:r>
                  <a:rPr lang="zh-CN" altLang="en-US" sz="2000" dirty="0">
                    <a:latin typeface="+mj-lt"/>
                  </a:rPr>
                  <a:t>正确的类别不同）</a:t>
                </a:r>
                <a:endParaRPr lang="en-US" altLang="zh-CN" sz="2000" dirty="0">
                  <a:latin typeface="+mj-lt"/>
                </a:endParaRPr>
              </a:p>
              <a:p>
                <a:pPr>
                  <a:lnSpc>
                    <a:spcPct val="150000"/>
                  </a:lnSpc>
                </a:pPr>
                <a14:m>
                  <m:oMath xmlns:m="http://schemas.openxmlformats.org/officeDocument/2006/math">
                    <m:r>
                      <a:rPr lang="en-US" altLang="zh-CN" sz="2000" b="0" i="1" dirty="0" smtClean="0">
                        <a:latin typeface="Cambria Math" panose="02040503050406030204" pitchFamily="18" charset="0"/>
                      </a:rPr>
                      <m:t>𝑥</m:t>
                    </m:r>
                    <m:r>
                      <a:rPr lang="en-US" altLang="zh-CN" sz="2000" b="0" i="1" dirty="0" smtClean="0">
                        <a:latin typeface="Cambria Math" panose="02040503050406030204" pitchFamily="18" charset="0"/>
                      </a:rPr>
                      <m:t> + </m:t>
                    </m:r>
                    <m:r>
                      <a:rPr lang="en-US" altLang="zh-CN" sz="2000" b="0" i="1" dirty="0">
                        <a:latin typeface="Cambria Math" panose="02040503050406030204" pitchFamily="18" charset="0"/>
                      </a:rPr>
                      <m:t>𝑟</m:t>
                    </m:r>
                  </m:oMath>
                </a14:m>
                <a:r>
                  <a:rPr lang="zh-CN" altLang="en-US" sz="2000" dirty="0">
                    <a:latin typeface="+mj-lt"/>
                  </a:rPr>
                  <a:t>取值：在</a:t>
                </a:r>
                <a:r>
                  <a:rPr lang="en-US" altLang="zh-CN" sz="2000" dirty="0">
                    <a:latin typeface="+mj-lt"/>
                  </a:rPr>
                  <a:t>[0,1]</a:t>
                </a:r>
                <a:r>
                  <a:rPr lang="zh-CN" altLang="en-US" sz="2000" dirty="0">
                    <a:latin typeface="+mj-lt"/>
                  </a:rPr>
                  <a:t>之间，保证合规</a:t>
                </a:r>
                <a:endParaRPr lang="en-US" altLang="zh-CN" sz="2000" dirty="0">
                  <a:latin typeface="+mj-lt"/>
                </a:endParaRPr>
              </a:p>
            </p:txBody>
          </p:sp>
        </mc:Choice>
        <mc:Fallback>
          <p:sp>
            <p:nvSpPr>
              <p:cNvPr id="21" name="文本框 20"/>
              <p:cNvSpPr txBox="1">
                <a:spLocks noRot="1" noChangeAspect="1" noMove="1" noResize="1" noEditPoints="1" noAdjustHandles="1" noChangeArrowheads="1" noChangeShapeType="1" noTextEdit="1"/>
              </p:cNvSpPr>
              <p:nvPr/>
            </p:nvSpPr>
            <p:spPr>
              <a:xfrm>
                <a:off x="6600070" y="2390079"/>
                <a:ext cx="4974877" cy="2346091"/>
              </a:xfrm>
              <a:prstGeom prst="rect">
                <a:avLst/>
              </a:prstGeom>
              <a:blipFill rotWithShape="1">
                <a:blip r:embed="rId1"/>
                <a:stretch>
                  <a:fillRect l="-10" t="-24" r="3" b="14"/>
                </a:stretch>
              </a:blipFill>
            </p:spPr>
            <p:txBody>
              <a:bodyPr/>
              <a:lstStyle/>
              <a:p>
                <a:r>
                  <a:rPr lang="zh-CN" altLang="en-US">
                    <a:noFill/>
                  </a:rPr>
                  <a:t> </a:t>
                </a:r>
              </a:p>
            </p:txBody>
          </p:sp>
        </mc:Fallback>
      </mc:AlternateContent>
      <p:sp>
        <p:nvSpPr>
          <p:cNvPr id="25" name="文本框 24"/>
          <p:cNvSpPr txBox="1"/>
          <p:nvPr/>
        </p:nvSpPr>
        <p:spPr>
          <a:xfrm>
            <a:off x="839270" y="2159247"/>
            <a:ext cx="1584220" cy="461665"/>
          </a:xfrm>
          <a:prstGeom prst="rect">
            <a:avLst/>
          </a:prstGeom>
          <a:noFill/>
        </p:spPr>
        <p:txBody>
          <a:bodyPr wrap="square">
            <a:spAutoFit/>
          </a:bodyPr>
          <a:lstStyle/>
          <a:p>
            <a:r>
              <a:rPr lang="zh-CN" altLang="en-US" sz="2400" b="1" dirty="0">
                <a:solidFill>
                  <a:srgbClr val="FF0000"/>
                </a:solidFill>
              </a:rPr>
              <a:t>优化目标</a:t>
            </a:r>
            <a:r>
              <a:rPr lang="en-US" altLang="zh-CN" sz="2400" b="1" dirty="0">
                <a:solidFill>
                  <a:srgbClr val="FF0000"/>
                </a:solidFill>
              </a:rPr>
              <a:t>:</a:t>
            </a:r>
            <a:endParaRPr lang="zh-CN" altLang="en-US" sz="2400" b="1" dirty="0">
              <a:solidFill>
                <a:srgbClr val="FF0000"/>
              </a:solidFill>
            </a:endParaRPr>
          </a:p>
        </p:txBody>
      </p:sp>
      <p:grpSp>
        <p:nvGrpSpPr>
          <p:cNvPr id="6" name="组合 5"/>
          <p:cNvGrpSpPr/>
          <p:nvPr/>
        </p:nvGrpSpPr>
        <p:grpSpPr>
          <a:xfrm>
            <a:off x="1631380" y="3037714"/>
            <a:ext cx="3139792" cy="1537649"/>
            <a:chOff x="3892338" y="2814051"/>
            <a:chExt cx="3139792" cy="1537649"/>
          </a:xfrm>
        </p:grpSpPr>
        <p:pic>
          <p:nvPicPr>
            <p:cNvPr id="19" name="图片 18"/>
            <p:cNvPicPr>
              <a:picLocks noChangeAspect="1"/>
            </p:cNvPicPr>
            <p:nvPr/>
          </p:nvPicPr>
          <p:blipFill rotWithShape="1">
            <a:blip r:embed="rId2" cstate="print">
              <a:extLst>
                <a:ext uri="{28A0092B-C50C-407E-A947-70E740481C1C}">
                  <a14:useLocalDpi xmlns:a14="http://schemas.microsoft.com/office/drawing/2010/main" val="0"/>
                </a:ext>
              </a:extLst>
            </a:blip>
            <a:srcRect/>
            <a:stretch>
              <a:fillRect/>
            </a:stretch>
          </p:blipFill>
          <p:spPr>
            <a:xfrm>
              <a:off x="4079720" y="2814051"/>
              <a:ext cx="2952410" cy="369928"/>
            </a:xfrm>
            <a:prstGeom prst="rect">
              <a:avLst/>
            </a:prstGeom>
          </p:spPr>
        </p:pic>
        <p:pic>
          <p:nvPicPr>
            <p:cNvPr id="2" name="图片 1"/>
            <p:cNvPicPr>
              <a:picLocks noChangeAspect="1"/>
            </p:cNvPicPr>
            <p:nvPr/>
          </p:nvPicPr>
          <p:blipFill rotWithShape="1">
            <a:blip r:embed="rId3" cstate="print">
              <a:extLst>
                <a:ext uri="{28A0092B-C50C-407E-A947-70E740481C1C}">
                  <a14:useLocalDpi xmlns:a14="http://schemas.microsoft.com/office/drawing/2010/main" val="0"/>
                </a:ext>
              </a:extLst>
            </a:blip>
            <a:srcRect b="48457"/>
            <a:stretch>
              <a:fillRect/>
            </a:stretch>
          </p:blipFill>
          <p:spPr>
            <a:xfrm>
              <a:off x="3892338" y="3352869"/>
              <a:ext cx="2952410" cy="396157"/>
            </a:xfrm>
            <a:prstGeom prst="rect">
              <a:avLst/>
            </a:prstGeom>
          </p:spPr>
        </p:pic>
        <p:pic>
          <p:nvPicPr>
            <p:cNvPr id="5" name="图片 4"/>
            <p:cNvPicPr>
              <a:picLocks noChangeAspect="1"/>
            </p:cNvPicPr>
            <p:nvPr/>
          </p:nvPicPr>
          <p:blipFill rotWithShape="1">
            <a:blip r:embed="rId3" cstate="print">
              <a:extLst>
                <a:ext uri="{28A0092B-C50C-407E-A947-70E740481C1C}">
                  <a14:useLocalDpi xmlns:a14="http://schemas.microsoft.com/office/drawing/2010/main" val="0"/>
                </a:ext>
              </a:extLst>
            </a:blip>
            <a:srcRect t="48457"/>
            <a:stretch>
              <a:fillRect/>
            </a:stretch>
          </p:blipFill>
          <p:spPr>
            <a:xfrm>
              <a:off x="3892338" y="3955543"/>
              <a:ext cx="2952410" cy="396157"/>
            </a:xfrm>
            <a:prstGeom prst="rect">
              <a:avLst/>
            </a:prstGeom>
          </p:spPr>
        </p:pic>
      </p:gr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80"/>
            <a:ext cx="11573933" cy="1070584"/>
          </a:xfrm>
        </p:spPr>
        <p:txBody>
          <a:bodyPr/>
          <a:lstStyle/>
          <a:p>
            <a:r>
              <a:rPr lang="zh-CN" altLang="en-US" dirty="0"/>
              <a:t>通过</a:t>
            </a:r>
            <a:r>
              <a:rPr lang="en-US" altLang="zh-CN" dirty="0"/>
              <a:t>L-BFGS</a:t>
            </a:r>
            <a:r>
              <a:rPr lang="zh-CN" altLang="en-US" dirty="0"/>
              <a:t>优化器求解</a:t>
            </a:r>
            <a:endParaRPr lang="zh-CN" altLang="en-US" dirty="0"/>
          </a:p>
        </p:txBody>
      </p:sp>
      <p:sp>
        <p:nvSpPr>
          <p:cNvPr id="4" name="标题 1"/>
          <p:cNvSpPr>
            <a:spLocks noGrp="1"/>
          </p:cNvSpPr>
          <p:nvPr>
            <p:ph type="title"/>
          </p:nvPr>
        </p:nvSpPr>
        <p:spPr>
          <a:xfrm>
            <a:off x="304800" y="225425"/>
            <a:ext cx="10660063" cy="827088"/>
          </a:xfrm>
        </p:spPr>
        <p:txBody>
          <a:bodyPr/>
          <a:lstStyle/>
          <a:p>
            <a:r>
              <a:rPr lang="zh-CN" altLang="en-US" dirty="0"/>
              <a:t>攻击方法</a:t>
            </a:r>
            <a:endParaRPr lang="zh-CN" altLang="en-US" dirty="0"/>
          </a:p>
        </p:txBody>
      </p:sp>
      <p:sp>
        <p:nvSpPr>
          <p:cNvPr id="26" name="文本框 25"/>
          <p:cNvSpPr txBox="1"/>
          <p:nvPr/>
        </p:nvSpPr>
        <p:spPr>
          <a:xfrm>
            <a:off x="5879970" y="1923115"/>
            <a:ext cx="4845963" cy="707886"/>
          </a:xfrm>
          <a:prstGeom prst="rect">
            <a:avLst/>
          </a:prstGeom>
          <a:noFill/>
        </p:spPr>
        <p:txBody>
          <a:bodyPr wrap="square">
            <a:spAutoFit/>
          </a:bodyPr>
          <a:lstStyle/>
          <a:p>
            <a:r>
              <a:rPr lang="zh-CN" altLang="en-US" sz="2000" b="1" dirty="0"/>
              <a:t>通过如下损失函数近似优化目标，并通过</a:t>
            </a:r>
            <a:r>
              <a:rPr lang="en-US" altLang="zh-CN" sz="2000" b="1" dirty="0"/>
              <a:t>box-constrained L-BFGS</a:t>
            </a:r>
            <a:r>
              <a:rPr lang="zh-CN" altLang="en-US" sz="2000" b="1" dirty="0"/>
              <a:t>求解：</a:t>
            </a:r>
            <a:endParaRPr lang="en-US" altLang="zh-CN" sz="2000" b="1" dirty="0"/>
          </a:p>
        </p:txBody>
      </p:sp>
      <p:pic>
        <p:nvPicPr>
          <p:cNvPr id="11" name="图片 10"/>
          <p:cNvPicPr>
            <a:picLocks noChangeAspect="1"/>
          </p:cNvPicPr>
          <p:nvPr/>
        </p:nvPicPr>
        <p:blipFill>
          <a:blip r:embed="rId1"/>
          <a:stretch>
            <a:fillRect/>
          </a:stretch>
        </p:blipFill>
        <p:spPr>
          <a:xfrm>
            <a:off x="5958228" y="2686752"/>
            <a:ext cx="2952410" cy="738103"/>
          </a:xfrm>
          <a:prstGeom prst="rect">
            <a:avLst/>
          </a:prstGeom>
        </p:spPr>
      </p:pic>
      <mc:AlternateContent xmlns:mc="http://schemas.openxmlformats.org/markup-compatibility/2006">
        <mc:Choice xmlns:a14="http://schemas.microsoft.com/office/drawing/2010/main" Requires="a14">
          <p:sp>
            <p:nvSpPr>
              <p:cNvPr id="13" name="文本框 12"/>
              <p:cNvSpPr txBox="1"/>
              <p:nvPr/>
            </p:nvSpPr>
            <p:spPr>
              <a:xfrm>
                <a:off x="5958228" y="3361882"/>
                <a:ext cx="3240450" cy="414922"/>
              </a:xfrm>
              <a:prstGeom prst="rect">
                <a:avLst/>
              </a:prstGeom>
              <a:noFill/>
            </p:spPr>
            <p:txBody>
              <a:bodyPr wrap="square">
                <a:spAutoFit/>
              </a:bodyPr>
              <a:lstStyle/>
              <a:p>
                <a:pPr algn="just">
                  <a:lnSpc>
                    <a:spcPct val="150000"/>
                  </a:lnSpc>
                </a:pPr>
                <a14:m>
                  <m:oMath xmlns:m="http://schemas.openxmlformats.org/officeDocument/2006/math">
                    <m:r>
                      <a:rPr lang="en-US" altLang="zh-CN" sz="1600" b="0" i="1" kern="100" smtClean="0">
                        <a:effectLst/>
                        <a:latin typeface="Cambria Math" panose="02040503050406030204" pitchFamily="18" charset="0"/>
                        <a:ea typeface="宋体" panose="02010600030101010101" pitchFamily="2" charset="-122"/>
                        <a:cs typeface="Times New Roman" panose="02020603050405020304" pitchFamily="18" charset="0"/>
                      </a:rPr>
                      <m:t>𝑐</m:t>
                    </m:r>
                  </m:oMath>
                </a14:m>
                <a:r>
                  <a:rPr lang="zh-CN" altLang="en-US" sz="16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1600" kern="100" dirty="0">
                    <a:latin typeface="Times New Roman" panose="02020603050405020304" pitchFamily="18" charset="0"/>
                    <a:ea typeface="宋体" panose="02010600030101010101" pitchFamily="2" charset="-122"/>
                    <a:cs typeface="Times New Roman" panose="02020603050405020304" pitchFamily="18" charset="0"/>
                  </a:rPr>
                  <a:t>超参数</a:t>
                </a:r>
                <a:r>
                  <a:rPr lang="en-US" altLang="zh-CN" sz="1600" kern="100" dirty="0">
                    <a:latin typeface="Times New Roman" panose="02020603050405020304" pitchFamily="18" charset="0"/>
                    <a:ea typeface="宋体" panose="02010600030101010101" pitchFamily="2" charset="-122"/>
                    <a:cs typeface="Times New Roman" panose="02020603050405020304" pitchFamily="18" charset="0"/>
                  </a:rPr>
                  <a:t>, </a:t>
                </a:r>
                <a14:m>
                  <m:oMath xmlns:m="http://schemas.openxmlformats.org/officeDocument/2006/math">
                    <m:r>
                      <a:rPr lang="en-US" altLang="zh-CN" sz="1600" b="0" i="1" kern="100" dirty="0" smtClean="0">
                        <a:latin typeface="Cambria Math" panose="02040503050406030204" pitchFamily="18" charset="0"/>
                        <a:ea typeface="宋体" panose="02010600030101010101" pitchFamily="2" charset="-122"/>
                        <a:cs typeface="Times New Roman" panose="02020603050405020304" pitchFamily="18" charset="0"/>
                      </a:rPr>
                      <m:t>𝐶𝐸</m:t>
                    </m:r>
                  </m:oMath>
                </a14:m>
                <a:r>
                  <a:rPr lang="zh-CN" altLang="en-US" sz="16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1600" kern="100" dirty="0">
                    <a:latin typeface="Times New Roman" panose="02020603050405020304" pitchFamily="18" charset="0"/>
                    <a:ea typeface="宋体" panose="02010600030101010101" pitchFamily="2" charset="-122"/>
                    <a:cs typeface="Times New Roman" panose="02020603050405020304" pitchFamily="18" charset="0"/>
                  </a:rPr>
                  <a:t>交叉熵损失</a:t>
                </a:r>
                <a:endParaRPr lang="en-US" alt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p:txBody>
          </p:sp>
        </mc:Choice>
        <mc:Fallback>
          <p:sp>
            <p:nvSpPr>
              <p:cNvPr id="13" name="文本框 12"/>
              <p:cNvSpPr txBox="1">
                <a:spLocks noRot="1" noChangeAspect="1" noMove="1" noResize="1" noEditPoints="1" noAdjustHandles="1" noChangeArrowheads="1" noChangeShapeType="1" noTextEdit="1"/>
              </p:cNvSpPr>
              <p:nvPr/>
            </p:nvSpPr>
            <p:spPr>
              <a:xfrm>
                <a:off x="5958228" y="3361882"/>
                <a:ext cx="3240450" cy="414922"/>
              </a:xfrm>
              <a:prstGeom prst="rect">
                <a:avLst/>
              </a:prstGeom>
              <a:blipFill rotWithShape="1">
                <a:blip r:embed="rId2"/>
                <a:stretch>
                  <a:fillRect l="-1" t="-46" r="2" b="111"/>
                </a:stretch>
              </a:blipFill>
            </p:spPr>
            <p:txBody>
              <a:bodyPr/>
              <a:lstStyle/>
              <a:p>
                <a:r>
                  <a:rPr lang="zh-CN" altLang="en-US">
                    <a:noFill/>
                  </a:rPr>
                  <a:t> </a:t>
                </a:r>
              </a:p>
            </p:txBody>
          </p:sp>
        </mc:Fallback>
      </mc:AlternateContent>
      <p:pic>
        <p:nvPicPr>
          <p:cNvPr id="15" name="图片 14"/>
          <p:cNvPicPr>
            <a:picLocks noChangeAspect="1"/>
          </p:cNvPicPr>
          <p:nvPr/>
        </p:nvPicPr>
        <p:blipFill>
          <a:blip r:embed="rId3"/>
          <a:stretch>
            <a:fillRect/>
          </a:stretch>
        </p:blipFill>
        <p:spPr>
          <a:xfrm>
            <a:off x="1291431" y="4005080"/>
            <a:ext cx="8686800" cy="2209800"/>
          </a:xfrm>
          <a:prstGeom prst="rect">
            <a:avLst/>
          </a:prstGeom>
        </p:spPr>
      </p:pic>
      <p:pic>
        <p:nvPicPr>
          <p:cNvPr id="8" name="图片 7"/>
          <p:cNvPicPr>
            <a:picLocks noChangeAspect="1"/>
          </p:cNvPicPr>
          <p:nvPr/>
        </p:nvPicPr>
        <p:blipFill>
          <a:blip r:embed="rId4"/>
          <a:stretch>
            <a:fillRect/>
          </a:stretch>
        </p:blipFill>
        <p:spPr>
          <a:xfrm>
            <a:off x="1291431" y="2040311"/>
            <a:ext cx="3139712" cy="1542422"/>
          </a:xfrm>
          <a:prstGeom prst="rect">
            <a:avLst/>
          </a:prstGeom>
        </p:spPr>
      </p:pic>
      <p:cxnSp>
        <p:nvCxnSpPr>
          <p:cNvPr id="10" name="直接连接符 9"/>
          <p:cNvCxnSpPr/>
          <p:nvPr/>
        </p:nvCxnSpPr>
        <p:spPr bwMode="auto">
          <a:xfrm>
            <a:off x="2207460" y="5589300"/>
            <a:ext cx="2952410" cy="0"/>
          </a:xfrm>
          <a:prstGeom prst="line">
            <a:avLst/>
          </a:prstGeom>
          <a:solidFill>
            <a:schemeClr val="accent1"/>
          </a:solidFill>
          <a:ln w="57150" cap="flat" cmpd="sng" algn="ctr">
            <a:solidFill>
              <a:srgbClr val="FF0000"/>
            </a:solidFill>
            <a:prstDash val="solid"/>
            <a:round/>
            <a:headEnd type="none" w="med" len="med"/>
            <a:tailEnd type="none" w="med" len="med"/>
          </a:ln>
        </p:spPr>
      </p:cxn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L-BFGS</a:t>
            </a:r>
            <a:endParaRPr lang="zh-CN" altLang="en-US" dirty="0"/>
          </a:p>
        </p:txBody>
      </p:sp>
      <p:sp>
        <p:nvSpPr>
          <p:cNvPr id="3" name="内容占位符 2"/>
          <p:cNvSpPr>
            <a:spLocks noGrp="1"/>
          </p:cNvSpPr>
          <p:nvPr>
            <p:ph idx="1"/>
          </p:nvPr>
        </p:nvSpPr>
        <p:spPr>
          <a:xfrm>
            <a:off x="334434" y="1124678"/>
            <a:ext cx="11378346" cy="2880401"/>
          </a:xfrm>
        </p:spPr>
        <p:txBody>
          <a:bodyPr/>
          <a:lstStyle/>
          <a:p>
            <a:r>
              <a:rPr lang="zh-CN" altLang="en-US" dirty="0"/>
              <a:t>函数最优化的基本思路：</a:t>
            </a:r>
            <a:r>
              <a:rPr lang="en-US" altLang="zh-CN" dirty="0"/>
              <a:t>Taylor</a:t>
            </a:r>
            <a:r>
              <a:rPr lang="zh-CN" altLang="en-US" dirty="0"/>
              <a:t>展开，展开阶次越高，求解越精确</a:t>
            </a:r>
            <a:endParaRPr lang="en-US" altLang="zh-CN" dirty="0"/>
          </a:p>
          <a:p>
            <a:r>
              <a:rPr lang="zh-CN" altLang="en-US" dirty="0"/>
              <a:t>但是对计算内存要求较高，</a:t>
            </a:r>
            <a:r>
              <a:rPr lang="en-US" altLang="zh-CN" dirty="0"/>
              <a:t>L-BFGS</a:t>
            </a:r>
            <a:r>
              <a:rPr lang="zh-CN" altLang="en-US" dirty="0"/>
              <a:t>是一种有限内存中的求解方法</a:t>
            </a:r>
            <a:endParaRPr lang="zh-CN" altLang="en-US" dirty="0"/>
          </a:p>
        </p:txBody>
      </p:sp>
      <p:pic>
        <p:nvPicPr>
          <p:cNvPr id="2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960120" y="2717558"/>
            <a:ext cx="3321887" cy="2369251"/>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p:nvPicPr>
        <p:blipFill>
          <a:blip r:embed="rId2"/>
          <a:stretch>
            <a:fillRect/>
          </a:stretch>
        </p:blipFill>
        <p:spPr>
          <a:xfrm>
            <a:off x="1343340" y="2717558"/>
            <a:ext cx="3816530" cy="2436847"/>
          </a:xfrm>
          <a:prstGeom prst="rect">
            <a:avLst/>
          </a:prstGeom>
        </p:spPr>
      </p:pic>
      <p:sp>
        <p:nvSpPr>
          <p:cNvPr id="8" name="文本框 7"/>
          <p:cNvSpPr txBox="1"/>
          <p:nvPr/>
        </p:nvSpPr>
        <p:spPr>
          <a:xfrm>
            <a:off x="1201189" y="5417216"/>
            <a:ext cx="4100831" cy="307777"/>
          </a:xfrm>
          <a:prstGeom prst="rect">
            <a:avLst/>
          </a:prstGeom>
          <a:noFill/>
        </p:spPr>
        <p:txBody>
          <a:bodyPr wrap="square" rtlCol="0">
            <a:spAutoFit/>
          </a:bodyPr>
          <a:lstStyle/>
          <a:p>
            <a:pPr algn="ctr"/>
            <a:r>
              <a:rPr lang="en-US" altLang="zh-CN" sz="1400" dirty="0"/>
              <a:t>BFGS: </a:t>
            </a:r>
            <a:r>
              <a:rPr lang="en-US" altLang="zh-CN" sz="1400" dirty="0" err="1"/>
              <a:t>Broyden</a:t>
            </a:r>
            <a:r>
              <a:rPr lang="en-US" altLang="zh-CN" sz="1400" dirty="0"/>
              <a:t>, Fletcher, Goldfarb, </a:t>
            </a:r>
            <a:r>
              <a:rPr lang="en-US" altLang="zh-CN" sz="1400" dirty="0" err="1"/>
              <a:t>Shanno</a:t>
            </a:r>
            <a:endParaRPr lang="zh-CN" altLang="en-US" sz="1400" dirty="0"/>
          </a:p>
        </p:txBody>
      </p:sp>
      <p:sp>
        <p:nvSpPr>
          <p:cNvPr id="9" name="文本框 8"/>
          <p:cNvSpPr txBox="1"/>
          <p:nvPr/>
        </p:nvSpPr>
        <p:spPr>
          <a:xfrm>
            <a:off x="6841380" y="5271403"/>
            <a:ext cx="4100831" cy="338554"/>
          </a:xfrm>
          <a:prstGeom prst="rect">
            <a:avLst/>
          </a:prstGeom>
          <a:noFill/>
        </p:spPr>
        <p:txBody>
          <a:bodyPr wrap="square" rtlCol="0">
            <a:spAutoFit/>
          </a:bodyPr>
          <a:lstStyle/>
          <a:p>
            <a:pPr algn="ctr"/>
            <a:r>
              <a:rPr lang="zh-CN" altLang="en-US" sz="1600" dirty="0"/>
              <a:t>牛顿求根法</a:t>
            </a:r>
            <a:endParaRPr lang="zh-CN" altLang="en-US" sz="1600" dirty="0"/>
          </a:p>
        </p:txBody>
      </p:sp>
      <p:pic>
        <p:nvPicPr>
          <p:cNvPr id="11" name="图片 10"/>
          <p:cNvPicPr>
            <a:picLocks noChangeAspect="1"/>
          </p:cNvPicPr>
          <p:nvPr/>
        </p:nvPicPr>
        <p:blipFill>
          <a:blip r:embed="rId3"/>
          <a:stretch>
            <a:fillRect/>
          </a:stretch>
        </p:blipFill>
        <p:spPr>
          <a:xfrm>
            <a:off x="7520005" y="5540059"/>
            <a:ext cx="2743583" cy="838317"/>
          </a:xfrm>
          <a:prstGeom prst="rect">
            <a:avLst/>
          </a:prstGeom>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L-BFGS</a:t>
            </a:r>
            <a:endParaRPr lang="zh-CN" altLang="en-US" dirty="0"/>
          </a:p>
        </p:txBody>
      </p:sp>
      <p:sp>
        <p:nvSpPr>
          <p:cNvPr id="3" name="内容占位符 2"/>
          <p:cNvSpPr>
            <a:spLocks noGrp="1"/>
          </p:cNvSpPr>
          <p:nvPr>
            <p:ph idx="1"/>
          </p:nvPr>
        </p:nvSpPr>
        <p:spPr>
          <a:xfrm>
            <a:off x="334434" y="1124679"/>
            <a:ext cx="11573933" cy="827087"/>
          </a:xfrm>
        </p:spPr>
        <p:txBody>
          <a:bodyPr/>
          <a:lstStyle/>
          <a:p>
            <a:r>
              <a:rPr lang="zh-CN" altLang="en-US" dirty="0"/>
              <a:t>牛顿法可用于求函数驻点，等同于用牛顿法对函数的梯度求根</a:t>
            </a:r>
            <a:endParaRPr lang="zh-CN" altLang="en-US" dirty="0"/>
          </a:p>
        </p:txBody>
      </p:sp>
      <p:pic>
        <p:nvPicPr>
          <p:cNvPr id="5" name="图片 4"/>
          <p:cNvPicPr>
            <a:picLocks noChangeAspect="1"/>
          </p:cNvPicPr>
          <p:nvPr/>
        </p:nvPicPr>
        <p:blipFill>
          <a:blip r:embed="rId1"/>
          <a:stretch>
            <a:fillRect/>
          </a:stretch>
        </p:blipFill>
        <p:spPr>
          <a:xfrm>
            <a:off x="588539" y="1962861"/>
            <a:ext cx="3531369" cy="1180945"/>
          </a:xfrm>
          <a:prstGeom prst="rect">
            <a:avLst/>
          </a:prstGeom>
        </p:spPr>
      </p:pic>
      <p:pic>
        <p:nvPicPr>
          <p:cNvPr id="7" name="图片 6"/>
          <p:cNvPicPr>
            <a:picLocks noChangeAspect="1"/>
          </p:cNvPicPr>
          <p:nvPr/>
        </p:nvPicPr>
        <p:blipFill>
          <a:blip r:embed="rId2"/>
          <a:stretch>
            <a:fillRect/>
          </a:stretch>
        </p:blipFill>
        <p:spPr>
          <a:xfrm>
            <a:off x="5909386" y="2134432"/>
            <a:ext cx="5277587" cy="628738"/>
          </a:xfrm>
          <a:prstGeom prst="rect">
            <a:avLst/>
          </a:prstGeom>
        </p:spPr>
      </p:pic>
      <p:sp>
        <p:nvSpPr>
          <p:cNvPr id="8" name="箭头: 右 7"/>
          <p:cNvSpPr/>
          <p:nvPr/>
        </p:nvSpPr>
        <p:spPr bwMode="auto">
          <a:xfrm>
            <a:off x="4802100" y="2256064"/>
            <a:ext cx="547075" cy="409586"/>
          </a:xfrm>
          <a:prstGeom prst="rightArrow">
            <a:avLst/>
          </a:prstGeom>
          <a:noFill/>
          <a:ln w="19050" cap="flat" cmpd="sng" algn="ctr">
            <a:solidFill>
              <a:srgbClr val="006866"/>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200" b="0" i="0" u="none" strike="noStrike" cap="none" normalizeH="0" baseline="0">
              <a:ln>
                <a:noFill/>
              </a:ln>
              <a:solidFill>
                <a:schemeClr val="tx1"/>
              </a:solidFill>
              <a:effectLst/>
              <a:latin typeface="楷体_GB2312" pitchFamily="49" charset="-122"/>
              <a:ea typeface="楷体_GB2312" pitchFamily="49" charset="-122"/>
            </a:endParaRPr>
          </a:p>
        </p:txBody>
      </p:sp>
      <p:sp>
        <p:nvSpPr>
          <p:cNvPr id="10" name="文本框 9"/>
          <p:cNvSpPr txBox="1"/>
          <p:nvPr/>
        </p:nvSpPr>
        <p:spPr>
          <a:xfrm>
            <a:off x="4082000" y="2745756"/>
            <a:ext cx="2232310" cy="369332"/>
          </a:xfrm>
          <a:prstGeom prst="rect">
            <a:avLst/>
          </a:prstGeom>
          <a:noFill/>
        </p:spPr>
        <p:txBody>
          <a:bodyPr wrap="square" rtlCol="0">
            <a:spAutoFit/>
          </a:bodyPr>
          <a:lstStyle/>
          <a:p>
            <a:pPr algn="ctr"/>
            <a:r>
              <a:rPr lang="zh-CN" altLang="en-US" sz="1800" dirty="0"/>
              <a:t>对于向量：</a:t>
            </a:r>
            <a:endParaRPr lang="zh-CN" altLang="en-US" sz="1800" dirty="0"/>
          </a:p>
        </p:txBody>
      </p:sp>
      <p:sp>
        <p:nvSpPr>
          <p:cNvPr id="11" name="文本框 10"/>
          <p:cNvSpPr txBox="1"/>
          <p:nvPr/>
        </p:nvSpPr>
        <p:spPr>
          <a:xfrm>
            <a:off x="6456050" y="2861025"/>
            <a:ext cx="3749080" cy="707886"/>
          </a:xfrm>
          <a:prstGeom prst="rect">
            <a:avLst/>
          </a:prstGeom>
          <a:noFill/>
        </p:spPr>
        <p:txBody>
          <a:bodyPr wrap="square" rtlCol="0">
            <a:spAutoFit/>
          </a:bodyPr>
          <a:lstStyle/>
          <a:p>
            <a:pPr algn="ctr"/>
            <a:r>
              <a:rPr lang="en-US" altLang="zh-CN" sz="2000" dirty="0"/>
              <a:t>Hessian</a:t>
            </a:r>
            <a:r>
              <a:rPr lang="zh-CN" altLang="en-US" sz="2000" dirty="0"/>
              <a:t>矩阵</a:t>
            </a:r>
            <a:r>
              <a:rPr lang="en-US" altLang="zh-CN" sz="2000" dirty="0"/>
              <a:t>H</a:t>
            </a:r>
            <a:r>
              <a:rPr lang="en-US" altLang="zh-CN" sz="2000" baseline="30000" dirty="0"/>
              <a:t>-1</a:t>
            </a:r>
            <a:r>
              <a:rPr lang="zh-CN" altLang="en-US" sz="2000" dirty="0"/>
              <a:t>：二阶导数</a:t>
            </a:r>
            <a:endParaRPr lang="en-US" altLang="zh-CN" sz="2000" dirty="0"/>
          </a:p>
          <a:p>
            <a:pPr algn="ctr"/>
            <a:r>
              <a:rPr lang="en-US" altLang="zh-CN" sz="2000" dirty="0"/>
              <a:t>g</a:t>
            </a:r>
            <a:r>
              <a:rPr lang="zh-CN" altLang="en-US" sz="2000" dirty="0"/>
              <a:t>：一阶导数</a:t>
            </a:r>
            <a:endParaRPr lang="zh-CN" altLang="en-US" sz="2000" dirty="0"/>
          </a:p>
        </p:txBody>
      </p:sp>
      <p:sp>
        <p:nvSpPr>
          <p:cNvPr id="16" name="文本框 15"/>
          <p:cNvSpPr txBox="1"/>
          <p:nvPr/>
        </p:nvSpPr>
        <p:spPr>
          <a:xfrm>
            <a:off x="633532" y="4004138"/>
            <a:ext cx="1715484" cy="461665"/>
          </a:xfrm>
          <a:prstGeom prst="rect">
            <a:avLst/>
          </a:prstGeom>
          <a:noFill/>
        </p:spPr>
        <p:txBody>
          <a:bodyPr wrap="square" rtlCol="0">
            <a:spAutoFit/>
          </a:bodyPr>
          <a:lstStyle/>
          <a:p>
            <a:r>
              <a:rPr lang="en-US" altLang="zh-CN" sz="2400" b="1" dirty="0"/>
              <a:t>BFGS</a:t>
            </a:r>
            <a:r>
              <a:rPr lang="zh-CN" altLang="en-US" sz="2400" b="1" dirty="0"/>
              <a:t>：</a:t>
            </a:r>
            <a:endParaRPr lang="zh-CN" altLang="en-US" sz="2400" b="1" dirty="0"/>
          </a:p>
        </p:txBody>
      </p:sp>
      <p:grpSp>
        <p:nvGrpSpPr>
          <p:cNvPr id="23" name="组合 22"/>
          <p:cNvGrpSpPr/>
          <p:nvPr/>
        </p:nvGrpSpPr>
        <p:grpSpPr>
          <a:xfrm>
            <a:off x="1857702" y="3897983"/>
            <a:ext cx="5352971" cy="2215291"/>
            <a:chOff x="1702653" y="4306484"/>
            <a:chExt cx="5352971" cy="2215291"/>
          </a:xfrm>
        </p:grpSpPr>
        <p:pic>
          <p:nvPicPr>
            <p:cNvPr id="15" name="图片 14"/>
            <p:cNvPicPr>
              <a:picLocks noChangeAspect="1"/>
            </p:cNvPicPr>
            <p:nvPr/>
          </p:nvPicPr>
          <p:blipFill>
            <a:blip r:embed="rId3"/>
            <a:stretch>
              <a:fillRect/>
            </a:stretch>
          </p:blipFill>
          <p:spPr>
            <a:xfrm>
              <a:off x="1702653" y="4306484"/>
              <a:ext cx="5252356" cy="710954"/>
            </a:xfrm>
            <a:prstGeom prst="rect">
              <a:avLst/>
            </a:prstGeom>
          </p:spPr>
        </p:pic>
        <p:sp>
          <p:nvSpPr>
            <p:cNvPr id="17" name="文本框 16"/>
            <p:cNvSpPr txBox="1"/>
            <p:nvPr/>
          </p:nvSpPr>
          <p:spPr>
            <a:xfrm>
              <a:off x="1886293" y="5100082"/>
              <a:ext cx="5169331" cy="400110"/>
            </a:xfrm>
            <a:prstGeom prst="rect">
              <a:avLst/>
            </a:prstGeom>
            <a:noFill/>
          </p:spPr>
          <p:txBody>
            <a:bodyPr wrap="square" rtlCol="0">
              <a:spAutoFit/>
            </a:bodyPr>
            <a:lstStyle/>
            <a:p>
              <a:pPr algn="just"/>
              <a:r>
                <a:rPr lang="en-US" altLang="zh-CN" sz="2000" dirty="0"/>
                <a:t>D</a:t>
              </a:r>
              <a:r>
                <a:rPr lang="zh-CN" altLang="en-US" sz="2000" dirty="0"/>
                <a:t>：</a:t>
              </a:r>
              <a:r>
                <a:rPr lang="en-US" altLang="zh-CN" sz="2000" dirty="0"/>
                <a:t>H</a:t>
              </a:r>
              <a:r>
                <a:rPr lang="en-US" altLang="zh-CN" sz="2000" baseline="30000" dirty="0"/>
                <a:t>-1</a:t>
              </a:r>
              <a:r>
                <a:rPr lang="zh-CN" altLang="en-US" sz="2000" dirty="0"/>
                <a:t>，初始值为单位阵，迭代逼近法</a:t>
              </a:r>
              <a:endParaRPr lang="en-US" altLang="zh-CN" sz="2000" dirty="0"/>
            </a:p>
          </p:txBody>
        </p:sp>
        <p:pic>
          <p:nvPicPr>
            <p:cNvPr id="19" name="图片 18"/>
            <p:cNvPicPr>
              <a:picLocks noChangeAspect="1"/>
            </p:cNvPicPr>
            <p:nvPr/>
          </p:nvPicPr>
          <p:blipFill>
            <a:blip r:embed="rId4"/>
            <a:stretch>
              <a:fillRect/>
            </a:stretch>
          </p:blipFill>
          <p:spPr>
            <a:xfrm>
              <a:off x="2193967" y="5535472"/>
              <a:ext cx="1886213" cy="400106"/>
            </a:xfrm>
            <a:prstGeom prst="rect">
              <a:avLst/>
            </a:prstGeom>
          </p:spPr>
        </p:pic>
        <p:pic>
          <p:nvPicPr>
            <p:cNvPr id="21" name="图片 20"/>
            <p:cNvPicPr>
              <a:picLocks noChangeAspect="1"/>
            </p:cNvPicPr>
            <p:nvPr/>
          </p:nvPicPr>
          <p:blipFill>
            <a:blip r:embed="rId5"/>
            <a:stretch>
              <a:fillRect/>
            </a:stretch>
          </p:blipFill>
          <p:spPr>
            <a:xfrm>
              <a:off x="4311302" y="5594061"/>
              <a:ext cx="1886213" cy="314369"/>
            </a:xfrm>
            <a:prstGeom prst="rect">
              <a:avLst/>
            </a:prstGeom>
          </p:spPr>
        </p:pic>
        <p:sp>
          <p:nvSpPr>
            <p:cNvPr id="22" name="文本框 21"/>
            <p:cNvSpPr txBox="1"/>
            <p:nvPr/>
          </p:nvSpPr>
          <p:spPr>
            <a:xfrm>
              <a:off x="1744165" y="6121665"/>
              <a:ext cx="5169331" cy="400110"/>
            </a:xfrm>
            <a:prstGeom prst="rect">
              <a:avLst/>
            </a:prstGeom>
            <a:noFill/>
          </p:spPr>
          <p:txBody>
            <a:bodyPr wrap="square" rtlCol="0">
              <a:spAutoFit/>
            </a:bodyPr>
            <a:lstStyle/>
            <a:p>
              <a:pPr algn="ctr"/>
              <a:r>
                <a:rPr lang="zh-CN" altLang="en-US" sz="2000" dirty="0"/>
                <a:t>维度高的时候，</a:t>
              </a:r>
              <a:r>
                <a:rPr lang="en-US" altLang="zh-CN" sz="2000" dirty="0"/>
                <a:t>D</a:t>
              </a:r>
              <a:r>
                <a:rPr lang="zh-CN" altLang="en-US" sz="2000" dirty="0"/>
                <a:t>的存储数据量大</a:t>
              </a:r>
              <a:endParaRPr lang="en-US" altLang="zh-CN" sz="2000" dirty="0"/>
            </a:p>
          </p:txBody>
        </p:sp>
      </p:grpSp>
      <p:grpSp>
        <p:nvGrpSpPr>
          <p:cNvPr id="27" name="组合 26"/>
          <p:cNvGrpSpPr/>
          <p:nvPr/>
        </p:nvGrpSpPr>
        <p:grpSpPr>
          <a:xfrm>
            <a:off x="7747670" y="4004138"/>
            <a:ext cx="3749080" cy="1909081"/>
            <a:chOff x="7896250" y="3836064"/>
            <a:chExt cx="3504473" cy="1909081"/>
          </a:xfrm>
        </p:grpSpPr>
        <p:sp>
          <p:nvSpPr>
            <p:cNvPr id="24" name="文本框 23"/>
            <p:cNvSpPr txBox="1"/>
            <p:nvPr/>
          </p:nvSpPr>
          <p:spPr>
            <a:xfrm>
              <a:off x="7896250" y="3836064"/>
              <a:ext cx="2232310" cy="461665"/>
            </a:xfrm>
            <a:prstGeom prst="rect">
              <a:avLst/>
            </a:prstGeom>
            <a:noFill/>
          </p:spPr>
          <p:txBody>
            <a:bodyPr wrap="square" rtlCol="0">
              <a:spAutoFit/>
            </a:bodyPr>
            <a:lstStyle/>
            <a:p>
              <a:r>
                <a:rPr lang="en-US" altLang="zh-CN" sz="2400" b="1" dirty="0"/>
                <a:t>L-BFGS</a:t>
              </a:r>
              <a:r>
                <a:rPr lang="zh-CN" altLang="en-US" sz="2400" b="1" dirty="0"/>
                <a:t>：</a:t>
              </a:r>
              <a:endParaRPr lang="zh-CN" altLang="en-US" sz="2400" b="1" dirty="0"/>
            </a:p>
          </p:txBody>
        </p:sp>
        <p:sp>
          <p:nvSpPr>
            <p:cNvPr id="26" name="文本框 25"/>
            <p:cNvSpPr txBox="1"/>
            <p:nvPr/>
          </p:nvSpPr>
          <p:spPr>
            <a:xfrm>
              <a:off x="7896250" y="4322191"/>
              <a:ext cx="3504473" cy="1422954"/>
            </a:xfrm>
            <a:prstGeom prst="rect">
              <a:avLst/>
            </a:prstGeom>
            <a:noFill/>
          </p:spPr>
          <p:txBody>
            <a:bodyPr wrap="square" rtlCol="0">
              <a:spAutoFit/>
            </a:bodyPr>
            <a:lstStyle/>
            <a:p>
              <a:pPr algn="just">
                <a:lnSpc>
                  <a:spcPct val="150000"/>
                </a:lnSpc>
              </a:pPr>
              <a:r>
                <a:rPr lang="zh-CN" altLang="en-US" sz="2000" dirty="0"/>
                <a:t>每次运算中，通过抛弃</a:t>
              </a:r>
              <a:r>
                <a:rPr lang="en-US" altLang="zh-CN" sz="2000" dirty="0"/>
                <a:t>s</a:t>
              </a:r>
              <a:r>
                <a:rPr lang="zh-CN" altLang="en-US" sz="2000" dirty="0"/>
                <a:t>和</a:t>
              </a:r>
              <a:r>
                <a:rPr lang="en-US" altLang="zh-CN" sz="2000" dirty="0"/>
                <a:t>y</a:t>
              </a:r>
              <a:r>
                <a:rPr lang="zh-CN" altLang="en-US" sz="2000" dirty="0"/>
                <a:t>中的部分数据来近似计算</a:t>
              </a:r>
              <a:r>
                <a:rPr lang="en-US" altLang="zh-CN" sz="2000" dirty="0"/>
                <a:t>D</a:t>
              </a:r>
              <a:r>
                <a:rPr lang="zh-CN" altLang="en-US" sz="2000" dirty="0"/>
                <a:t>，实现了有限内存量中的</a:t>
              </a:r>
              <a:r>
                <a:rPr lang="en-US" altLang="zh-CN" sz="2000" dirty="0"/>
                <a:t>BFGS</a:t>
              </a:r>
              <a:endParaRPr lang="en-US" altLang="zh-CN" sz="2000" dirty="0"/>
            </a:p>
          </p:txBody>
        </p:sp>
      </p:gr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1656231"/>
          </a:xfrm>
        </p:spPr>
        <p:txBody>
          <a:bodyPr>
            <a:normAutofit/>
          </a:bodyPr>
          <a:lstStyle/>
          <a:p>
            <a:r>
              <a:rPr lang="en-US" altLang="zh-CN" sz="2800" b="1" dirty="0">
                <a:latin typeface="微软雅黑" panose="020B0503020204020204" charset="-122"/>
                <a:ea typeface="微软雅黑" panose="020B0503020204020204" charset="-122"/>
              </a:rPr>
              <a:t>MNIST</a:t>
            </a:r>
            <a:r>
              <a:rPr lang="zh-CN" altLang="en-US" sz="2800" b="1" dirty="0">
                <a:latin typeface="微软雅黑" panose="020B0503020204020204" charset="-122"/>
                <a:ea typeface="微软雅黑" panose="020B0503020204020204" charset="-122"/>
              </a:rPr>
              <a:t>对抗样本可视化</a:t>
            </a:r>
            <a:endParaRPr lang="zh-CN" altLang="en-US" dirty="0"/>
          </a:p>
        </p:txBody>
      </p:sp>
      <p:sp>
        <p:nvSpPr>
          <p:cNvPr id="4" name="标题 1"/>
          <p:cNvSpPr>
            <a:spLocks noGrp="1"/>
          </p:cNvSpPr>
          <p:nvPr>
            <p:ph type="title"/>
          </p:nvPr>
        </p:nvSpPr>
        <p:spPr>
          <a:xfrm>
            <a:off x="304800" y="225425"/>
            <a:ext cx="10660063" cy="827088"/>
          </a:xfrm>
        </p:spPr>
        <p:txBody>
          <a:bodyPr/>
          <a:lstStyle/>
          <a:p>
            <a:r>
              <a:rPr lang="zh-CN" altLang="en-US" dirty="0"/>
              <a:t>攻击效果</a:t>
            </a:r>
            <a:endParaRPr lang="zh-CN" altLang="en-US" dirty="0"/>
          </a:p>
        </p:txBody>
      </p:sp>
      <p:sp>
        <p:nvSpPr>
          <p:cNvPr id="20" name="文本框 19"/>
          <p:cNvSpPr txBox="1"/>
          <p:nvPr/>
        </p:nvSpPr>
        <p:spPr>
          <a:xfrm>
            <a:off x="740438" y="5252676"/>
            <a:ext cx="10711123" cy="961289"/>
          </a:xfrm>
          <a:prstGeom prst="rect">
            <a:avLst/>
          </a:prstGeom>
          <a:noFill/>
        </p:spPr>
        <p:txBody>
          <a:bodyPr wrap="square">
            <a:spAutoFit/>
          </a:bodyPr>
          <a:lstStyle/>
          <a:p>
            <a:pPr marL="171450" indent="-171450">
              <a:lnSpc>
                <a:spcPct val="150000"/>
              </a:lnSpc>
              <a:buFont typeface="Arial" panose="020B0604020202020204" pitchFamily="34" charset="0"/>
              <a:buChar char="•"/>
            </a:pPr>
            <a:r>
              <a:rPr lang="zh-CN" altLang="en-US" sz="2000" b="1" dirty="0">
                <a:latin typeface="微软雅黑" panose="020B0503020204020204" charset="-122"/>
                <a:ea typeface="微软雅黑" panose="020B0503020204020204" charset="-122"/>
              </a:rPr>
              <a:t>奇数列对应原始图像，偶数列是扭曲后图像，</a:t>
            </a:r>
            <a:r>
              <a:rPr lang="en-US" altLang="zh-CN" sz="2000" b="1" dirty="0">
                <a:latin typeface="微软雅黑" panose="020B0503020204020204" charset="-122"/>
                <a:ea typeface="微软雅黑" panose="020B0503020204020204" charset="-122"/>
              </a:rPr>
              <a:t>(a)(b)</a:t>
            </a:r>
            <a:r>
              <a:rPr lang="zh-CN" altLang="en-US" sz="2000" b="1" dirty="0">
                <a:latin typeface="微软雅黑" panose="020B0503020204020204" charset="-122"/>
                <a:ea typeface="微软雅黑" panose="020B0503020204020204" charset="-122"/>
              </a:rPr>
              <a:t>添加对抗扰动</a:t>
            </a:r>
            <a:r>
              <a:rPr lang="en-US" altLang="zh-CN" sz="2000" b="1" dirty="0">
                <a:latin typeface="微软雅黑" panose="020B0503020204020204" charset="-122"/>
                <a:ea typeface="微软雅黑" panose="020B0503020204020204" charset="-122"/>
              </a:rPr>
              <a:t>, (c)</a:t>
            </a:r>
            <a:r>
              <a:rPr lang="zh-CN" altLang="en-US" sz="2000" b="1" dirty="0">
                <a:latin typeface="微软雅黑" panose="020B0503020204020204" charset="-122"/>
                <a:ea typeface="微软雅黑" panose="020B0503020204020204" charset="-122"/>
              </a:rPr>
              <a:t>添加随机高斯噪声</a:t>
            </a:r>
            <a:endParaRPr lang="en-US" altLang="zh-CN" sz="2000" b="1" dirty="0">
              <a:latin typeface="微软雅黑" panose="020B0503020204020204" charset="-122"/>
              <a:ea typeface="微软雅黑" panose="020B0503020204020204" charset="-122"/>
            </a:endParaRPr>
          </a:p>
          <a:p>
            <a:pPr marL="171450" indent="-171450">
              <a:lnSpc>
                <a:spcPct val="150000"/>
              </a:lnSpc>
              <a:buFont typeface="Arial" panose="020B0604020202020204" pitchFamily="34" charset="0"/>
              <a:buChar char="•"/>
            </a:pPr>
            <a:r>
              <a:rPr lang="zh-CN" altLang="en-US" sz="2000" b="1" dirty="0">
                <a:latin typeface="微软雅黑" panose="020B0503020204020204" charset="-122"/>
                <a:ea typeface="微软雅黑" panose="020B0503020204020204" charset="-122"/>
              </a:rPr>
              <a:t>对抗样本使得模型识别准确率为</a:t>
            </a:r>
            <a:r>
              <a:rPr lang="en-US" altLang="zh-CN" sz="2000" b="1" dirty="0">
                <a:latin typeface="微软雅黑" panose="020B0503020204020204" charset="-122"/>
                <a:ea typeface="微软雅黑" panose="020B0503020204020204" charset="-122"/>
              </a:rPr>
              <a:t>0</a:t>
            </a:r>
            <a:r>
              <a:rPr lang="zh-CN" altLang="en-US" sz="2000" b="1" dirty="0">
                <a:latin typeface="微软雅黑" panose="020B0503020204020204" charset="-122"/>
                <a:ea typeface="微软雅黑" panose="020B0503020204020204" charset="-122"/>
              </a:rPr>
              <a:t>；直接添加高斯噪声有近</a:t>
            </a:r>
            <a:r>
              <a:rPr lang="en-US" altLang="zh-CN" sz="2000" b="1" dirty="0">
                <a:latin typeface="微软雅黑" panose="020B0503020204020204" charset="-122"/>
                <a:ea typeface="微软雅黑" panose="020B0503020204020204" charset="-122"/>
              </a:rPr>
              <a:t>50%</a:t>
            </a:r>
            <a:r>
              <a:rPr lang="zh-CN" altLang="en-US" sz="2000" b="1" dirty="0">
                <a:latin typeface="微软雅黑" panose="020B0503020204020204" charset="-122"/>
                <a:ea typeface="微软雅黑" panose="020B0503020204020204" charset="-122"/>
              </a:rPr>
              <a:t>的识别准确率</a:t>
            </a:r>
            <a:endParaRPr lang="zh-CN" altLang="en-US" sz="2000" b="1" dirty="0">
              <a:latin typeface="微软雅黑" panose="020B0503020204020204" charset="-122"/>
              <a:ea typeface="微软雅黑" panose="020B0503020204020204" charset="-122"/>
            </a:endParaRPr>
          </a:p>
        </p:txBody>
      </p:sp>
      <p:grpSp>
        <p:nvGrpSpPr>
          <p:cNvPr id="5" name="组合 4"/>
          <p:cNvGrpSpPr/>
          <p:nvPr/>
        </p:nvGrpSpPr>
        <p:grpSpPr>
          <a:xfrm>
            <a:off x="1145413" y="2025588"/>
            <a:ext cx="9819450" cy="2997381"/>
            <a:chOff x="1164708" y="2113469"/>
            <a:chExt cx="9819450" cy="2997381"/>
          </a:xfrm>
        </p:grpSpPr>
        <p:pic>
          <p:nvPicPr>
            <p:cNvPr id="2" name="图片 1"/>
            <p:cNvPicPr>
              <a:picLocks noChangeAspect="1"/>
            </p:cNvPicPr>
            <p:nvPr/>
          </p:nvPicPr>
          <p:blipFill>
            <a:blip r:embed="rId1"/>
            <a:srcRect b="3406"/>
            <a:stretch>
              <a:fillRect/>
            </a:stretch>
          </p:blipFill>
          <p:spPr>
            <a:xfrm>
              <a:off x="1236718" y="2113469"/>
              <a:ext cx="9351385" cy="2735771"/>
            </a:xfrm>
            <a:prstGeom prst="rect">
              <a:avLst/>
            </a:prstGeom>
          </p:spPr>
        </p:pic>
        <p:sp>
          <p:nvSpPr>
            <p:cNvPr id="6" name="文本框 5"/>
            <p:cNvSpPr txBox="1"/>
            <p:nvPr/>
          </p:nvSpPr>
          <p:spPr>
            <a:xfrm>
              <a:off x="1164708" y="4587630"/>
              <a:ext cx="2592360" cy="307777"/>
            </a:xfrm>
            <a:prstGeom prst="rect">
              <a:avLst/>
            </a:prstGeom>
            <a:noFill/>
          </p:spPr>
          <p:txBody>
            <a:bodyPr wrap="square">
              <a:spAutoFit/>
            </a:bodyPr>
            <a:lstStyle/>
            <a:p>
              <a:pPr algn="ctr"/>
              <a:r>
                <a:rPr lang="en-US" altLang="zh-CN" sz="1400" b="1" dirty="0">
                  <a:solidFill>
                    <a:srgbClr val="0000CC"/>
                  </a:solidFill>
                  <a:latin typeface="微软雅黑" panose="020B0503020204020204" charset="-122"/>
                  <a:ea typeface="微软雅黑" panose="020B0503020204020204" charset="-122"/>
                </a:rPr>
                <a:t>FC</a:t>
              </a:r>
              <a:r>
                <a:rPr lang="zh-CN" altLang="en-US" sz="1400" b="1" dirty="0">
                  <a:solidFill>
                    <a:srgbClr val="0000CC"/>
                  </a:solidFill>
                  <a:latin typeface="微软雅黑" panose="020B0503020204020204" charset="-122"/>
                  <a:ea typeface="微软雅黑" panose="020B0503020204020204" charset="-122"/>
                </a:rPr>
                <a:t>模型：单层全连接</a:t>
              </a:r>
              <a:endParaRPr lang="zh-CN" altLang="en-US" sz="1400" dirty="0">
                <a:solidFill>
                  <a:srgbClr val="0000CC"/>
                </a:solidFill>
              </a:endParaRPr>
            </a:p>
          </p:txBody>
        </p:sp>
        <p:sp>
          <p:nvSpPr>
            <p:cNvPr id="7" name="文本框 6"/>
            <p:cNvSpPr txBox="1"/>
            <p:nvPr/>
          </p:nvSpPr>
          <p:spPr>
            <a:xfrm>
              <a:off x="4621188" y="4587630"/>
              <a:ext cx="2741338" cy="523220"/>
            </a:xfrm>
            <a:prstGeom prst="rect">
              <a:avLst/>
            </a:prstGeom>
            <a:noFill/>
          </p:spPr>
          <p:txBody>
            <a:bodyPr wrap="square">
              <a:spAutoFit/>
            </a:bodyPr>
            <a:lstStyle/>
            <a:p>
              <a:r>
                <a:rPr lang="en-US" altLang="zh-CN" sz="1400" b="1" dirty="0">
                  <a:solidFill>
                    <a:srgbClr val="0000CC"/>
                  </a:solidFill>
                  <a:latin typeface="微软雅黑" panose="020B0503020204020204" charset="-122"/>
                  <a:ea typeface="微软雅黑" panose="020B0503020204020204" charset="-122"/>
                </a:rPr>
                <a:t>200-200-10</a:t>
              </a:r>
              <a:r>
                <a:rPr lang="zh-CN" altLang="en-US" sz="1400" b="1" dirty="0">
                  <a:solidFill>
                    <a:srgbClr val="0000CC"/>
                  </a:solidFill>
                  <a:latin typeface="微软雅黑" panose="020B0503020204020204" charset="-122"/>
                  <a:ea typeface="微软雅黑" panose="020B0503020204020204" charset="-122"/>
                </a:rPr>
                <a:t>模型：三层全连接</a:t>
              </a:r>
              <a:endParaRPr lang="en-US" altLang="zh-CN" sz="1400" b="1" dirty="0">
                <a:solidFill>
                  <a:srgbClr val="0000CC"/>
                </a:solidFill>
                <a:latin typeface="微软雅黑" panose="020B0503020204020204" charset="-122"/>
                <a:ea typeface="微软雅黑" panose="020B0503020204020204" charset="-122"/>
              </a:endParaRPr>
            </a:p>
            <a:p>
              <a:r>
                <a:rPr lang="en-US" altLang="zh-CN" sz="1400" b="1" dirty="0">
                  <a:solidFill>
                    <a:srgbClr val="0000CC"/>
                  </a:solidFill>
                  <a:latin typeface="微软雅黑" panose="020B0503020204020204" charset="-122"/>
                  <a:ea typeface="微软雅黑" panose="020B0503020204020204" charset="-122"/>
                </a:rPr>
                <a:t>200</a:t>
              </a:r>
              <a:r>
                <a:rPr lang="zh-CN" altLang="en-US" sz="1400" b="1" dirty="0">
                  <a:solidFill>
                    <a:srgbClr val="0000CC"/>
                  </a:solidFill>
                  <a:latin typeface="微软雅黑" panose="020B0503020204020204" charset="-122"/>
                  <a:ea typeface="微软雅黑" panose="020B0503020204020204" charset="-122"/>
                </a:rPr>
                <a:t>为隐层激活值数量</a:t>
              </a:r>
              <a:endParaRPr lang="zh-CN" altLang="en-US" sz="1400" dirty="0">
                <a:solidFill>
                  <a:srgbClr val="0000CC"/>
                </a:solidFill>
              </a:endParaRPr>
            </a:p>
          </p:txBody>
        </p:sp>
        <p:sp>
          <p:nvSpPr>
            <p:cNvPr id="8" name="文本框 7"/>
            <p:cNvSpPr txBox="1"/>
            <p:nvPr/>
          </p:nvSpPr>
          <p:spPr>
            <a:xfrm>
              <a:off x="8391798" y="4538274"/>
              <a:ext cx="2592360" cy="307777"/>
            </a:xfrm>
            <a:prstGeom prst="rect">
              <a:avLst/>
            </a:prstGeom>
            <a:noFill/>
          </p:spPr>
          <p:txBody>
            <a:bodyPr wrap="square">
              <a:spAutoFit/>
            </a:bodyPr>
            <a:lstStyle/>
            <a:p>
              <a:pPr algn="ctr"/>
              <a:r>
                <a:rPr lang="en-US" altLang="zh-CN" sz="1400" b="1" dirty="0">
                  <a:solidFill>
                    <a:srgbClr val="0000CC"/>
                  </a:solidFill>
                  <a:latin typeface="微软雅黑" panose="020B0503020204020204" charset="-122"/>
                  <a:ea typeface="微软雅黑" panose="020B0503020204020204" charset="-122"/>
                </a:rPr>
                <a:t>FC</a:t>
              </a:r>
              <a:r>
                <a:rPr lang="zh-CN" altLang="en-US" sz="1400" b="1" dirty="0">
                  <a:solidFill>
                    <a:srgbClr val="0000CC"/>
                  </a:solidFill>
                  <a:latin typeface="微软雅黑" panose="020B0503020204020204" charset="-122"/>
                  <a:ea typeface="微软雅黑" panose="020B0503020204020204" charset="-122"/>
                </a:rPr>
                <a:t>模型：单层全连接</a:t>
              </a:r>
              <a:endParaRPr lang="zh-CN" altLang="en-US" sz="1400" dirty="0">
                <a:solidFill>
                  <a:srgbClr val="0000CC"/>
                </a:solidFill>
              </a:endParaRPr>
            </a:p>
          </p:txBody>
        </p:sp>
      </p:gr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1656231"/>
          </a:xfrm>
        </p:spPr>
        <p:txBody>
          <a:bodyPr>
            <a:normAutofit/>
          </a:bodyPr>
          <a:lstStyle/>
          <a:p>
            <a:r>
              <a:rPr lang="zh-CN" altLang="en-US" sz="2800" b="1" dirty="0">
                <a:latin typeface="微软雅黑" panose="020B0503020204020204" charset="-122"/>
                <a:ea typeface="微软雅黑" panose="020B0503020204020204" charset="-122"/>
              </a:rPr>
              <a:t>从</a:t>
            </a:r>
            <a:r>
              <a:rPr lang="en-US" altLang="zh-CN" sz="2800" b="1" dirty="0">
                <a:latin typeface="微软雅黑" panose="020B0503020204020204" charset="-122"/>
                <a:ea typeface="微软雅黑" panose="020B0503020204020204" charset="-122"/>
              </a:rPr>
              <a:t>ImageNet</a:t>
            </a:r>
            <a:r>
              <a:rPr lang="zh-CN" altLang="en-US" sz="2800" b="1" dirty="0">
                <a:latin typeface="微软雅黑" panose="020B0503020204020204" charset="-122"/>
                <a:ea typeface="微软雅黑" panose="020B0503020204020204" charset="-122"/>
              </a:rPr>
              <a:t>数据集中随机选取的</a:t>
            </a:r>
            <a:r>
              <a:rPr lang="en-US" altLang="zh-CN" sz="2800" b="1" dirty="0">
                <a:latin typeface="微软雅黑" panose="020B0503020204020204" charset="-122"/>
                <a:ea typeface="微软雅黑" panose="020B0503020204020204" charset="-122"/>
              </a:rPr>
              <a:t>64</a:t>
            </a:r>
            <a:r>
              <a:rPr lang="zh-CN" altLang="en-US" sz="2800" b="1" dirty="0">
                <a:latin typeface="微软雅黑" panose="020B0503020204020204" charset="-122"/>
                <a:ea typeface="微软雅黑" panose="020B0503020204020204" charset="-122"/>
              </a:rPr>
              <a:t>张图像，针对</a:t>
            </a:r>
            <a:r>
              <a:rPr lang="en-US" altLang="zh-CN" sz="2800" b="1" dirty="0" err="1">
                <a:latin typeface="微软雅黑" panose="020B0503020204020204" charset="-122"/>
                <a:ea typeface="微软雅黑" panose="020B0503020204020204" charset="-122"/>
              </a:rPr>
              <a:t>AlexNet</a:t>
            </a:r>
            <a:endParaRPr lang="en-US" altLang="zh-CN" dirty="0"/>
          </a:p>
          <a:p>
            <a:r>
              <a:rPr lang="zh-CN" altLang="en-US" dirty="0">
                <a:solidFill>
                  <a:srgbClr val="0000CC"/>
                </a:solidFill>
              </a:rPr>
              <a:t>所有对抗样本被正确分类为目标类（鸵鸟），平均改动</a:t>
            </a:r>
            <a:r>
              <a:rPr lang="en-US" altLang="zh-CN" dirty="0">
                <a:solidFill>
                  <a:srgbClr val="0000CC"/>
                </a:solidFill>
              </a:rPr>
              <a:t>1.67/</a:t>
            </a:r>
            <a:r>
              <a:rPr lang="zh-CN" altLang="en-US" dirty="0">
                <a:solidFill>
                  <a:srgbClr val="0000CC"/>
                </a:solidFill>
              </a:rPr>
              <a:t>像素</a:t>
            </a:r>
            <a:endParaRPr lang="zh-CN" altLang="en-US" dirty="0">
              <a:solidFill>
                <a:srgbClr val="0000CC"/>
              </a:solidFill>
            </a:endParaRPr>
          </a:p>
        </p:txBody>
      </p:sp>
      <p:sp>
        <p:nvSpPr>
          <p:cNvPr id="4" name="标题 1"/>
          <p:cNvSpPr>
            <a:spLocks noGrp="1"/>
          </p:cNvSpPr>
          <p:nvPr>
            <p:ph type="title"/>
          </p:nvPr>
        </p:nvSpPr>
        <p:spPr>
          <a:xfrm>
            <a:off x="304800" y="225425"/>
            <a:ext cx="10660063" cy="827088"/>
          </a:xfrm>
        </p:spPr>
        <p:txBody>
          <a:bodyPr/>
          <a:lstStyle/>
          <a:p>
            <a:r>
              <a:rPr lang="zh-CN" altLang="en-US" dirty="0"/>
              <a:t>攻击效果</a:t>
            </a:r>
            <a:endParaRPr lang="zh-CN" altLang="en-US" dirty="0"/>
          </a:p>
        </p:txBody>
      </p:sp>
      <p:grpSp>
        <p:nvGrpSpPr>
          <p:cNvPr id="2" name="组合 1"/>
          <p:cNvGrpSpPr/>
          <p:nvPr/>
        </p:nvGrpSpPr>
        <p:grpSpPr>
          <a:xfrm>
            <a:off x="1343340" y="2853076"/>
            <a:ext cx="7077075" cy="3595627"/>
            <a:chOff x="1487360" y="2564880"/>
            <a:chExt cx="7077075" cy="3595627"/>
          </a:xfrm>
        </p:grpSpPr>
        <p:pic>
          <p:nvPicPr>
            <p:cNvPr id="8" name="图片 7"/>
            <p:cNvPicPr>
              <a:picLocks noChangeAspect="1"/>
            </p:cNvPicPr>
            <p:nvPr/>
          </p:nvPicPr>
          <p:blipFill>
            <a:blip r:embed="rId1"/>
            <a:stretch>
              <a:fillRect/>
            </a:stretch>
          </p:blipFill>
          <p:spPr>
            <a:xfrm>
              <a:off x="1487360" y="2564880"/>
              <a:ext cx="7077075" cy="3228975"/>
            </a:xfrm>
            <a:prstGeom prst="rect">
              <a:avLst/>
            </a:prstGeom>
          </p:spPr>
        </p:pic>
        <p:sp>
          <p:nvSpPr>
            <p:cNvPr id="9" name="文本框 8"/>
            <p:cNvSpPr txBox="1"/>
            <p:nvPr/>
          </p:nvSpPr>
          <p:spPr>
            <a:xfrm>
              <a:off x="1618622" y="5789074"/>
              <a:ext cx="936130" cy="369332"/>
            </a:xfrm>
            <a:prstGeom prst="rect">
              <a:avLst/>
            </a:prstGeom>
            <a:noFill/>
          </p:spPr>
          <p:txBody>
            <a:bodyPr wrap="square">
              <a:spAutoFit/>
            </a:bodyPr>
            <a:lstStyle/>
            <a:p>
              <a:pPr algn="ctr"/>
              <a:r>
                <a:rPr lang="zh-CN" altLang="en-US" sz="1800" dirty="0">
                  <a:latin typeface="微软雅黑" panose="020B0503020204020204" charset="-122"/>
                  <a:ea typeface="微软雅黑" panose="020B0503020204020204" charset="-122"/>
                </a:rPr>
                <a:t>原图</a:t>
              </a:r>
              <a:endParaRPr lang="zh-CN" altLang="en-US" sz="1800" dirty="0">
                <a:latin typeface="微软雅黑" panose="020B0503020204020204" charset="-122"/>
                <a:ea typeface="微软雅黑" panose="020B0503020204020204" charset="-122"/>
              </a:endParaRPr>
            </a:p>
          </p:txBody>
        </p:sp>
        <p:sp>
          <p:nvSpPr>
            <p:cNvPr id="10" name="文本框 9"/>
            <p:cNvSpPr txBox="1"/>
            <p:nvPr/>
          </p:nvSpPr>
          <p:spPr>
            <a:xfrm>
              <a:off x="2488128" y="5782917"/>
              <a:ext cx="1152160" cy="369332"/>
            </a:xfrm>
            <a:prstGeom prst="rect">
              <a:avLst/>
            </a:prstGeom>
            <a:noFill/>
          </p:spPr>
          <p:txBody>
            <a:bodyPr wrap="square">
              <a:spAutoFit/>
            </a:bodyPr>
            <a:lstStyle/>
            <a:p>
              <a:pPr algn="ctr"/>
              <a:r>
                <a:rPr lang="zh-CN" altLang="en-US" sz="1800" dirty="0">
                  <a:latin typeface="微软雅黑" panose="020B0503020204020204" charset="-122"/>
                  <a:ea typeface="微软雅黑" panose="020B0503020204020204" charset="-122"/>
                </a:rPr>
                <a:t>扰动</a:t>
              </a:r>
              <a:endParaRPr lang="zh-CN" altLang="en-US" sz="1800" dirty="0">
                <a:latin typeface="微软雅黑" panose="020B0503020204020204" charset="-122"/>
                <a:ea typeface="微软雅黑" panose="020B0503020204020204" charset="-122"/>
              </a:endParaRPr>
            </a:p>
          </p:txBody>
        </p:sp>
        <p:sp>
          <p:nvSpPr>
            <p:cNvPr id="11" name="文本框 10"/>
            <p:cNvSpPr txBox="1"/>
            <p:nvPr/>
          </p:nvSpPr>
          <p:spPr>
            <a:xfrm>
              <a:off x="3506070" y="5791175"/>
              <a:ext cx="1152160" cy="369332"/>
            </a:xfrm>
            <a:prstGeom prst="rect">
              <a:avLst/>
            </a:prstGeom>
            <a:noFill/>
          </p:spPr>
          <p:txBody>
            <a:bodyPr wrap="square">
              <a:spAutoFit/>
            </a:bodyPr>
            <a:lstStyle/>
            <a:p>
              <a:pPr algn="ctr"/>
              <a:r>
                <a:rPr lang="zh-CN" altLang="en-US" sz="1800" dirty="0">
                  <a:latin typeface="微软雅黑" panose="020B0503020204020204" charset="-122"/>
                  <a:ea typeface="微软雅黑" panose="020B0503020204020204" charset="-122"/>
                </a:rPr>
                <a:t>对抗样本</a:t>
              </a:r>
              <a:endParaRPr lang="zh-CN" altLang="en-US" sz="1800" dirty="0">
                <a:latin typeface="微软雅黑" panose="020B0503020204020204" charset="-122"/>
                <a:ea typeface="微软雅黑" panose="020B0503020204020204" charset="-122"/>
              </a:endParaRPr>
            </a:p>
          </p:txBody>
        </p:sp>
        <p:sp>
          <p:nvSpPr>
            <p:cNvPr id="12" name="文本框 11"/>
            <p:cNvSpPr txBox="1"/>
            <p:nvPr/>
          </p:nvSpPr>
          <p:spPr>
            <a:xfrm>
              <a:off x="5524827" y="5789074"/>
              <a:ext cx="936130" cy="369332"/>
            </a:xfrm>
            <a:prstGeom prst="rect">
              <a:avLst/>
            </a:prstGeom>
            <a:noFill/>
          </p:spPr>
          <p:txBody>
            <a:bodyPr wrap="square">
              <a:spAutoFit/>
            </a:bodyPr>
            <a:lstStyle/>
            <a:p>
              <a:pPr algn="ctr"/>
              <a:r>
                <a:rPr lang="zh-CN" altLang="en-US" sz="1800" dirty="0">
                  <a:latin typeface="微软雅黑" panose="020B0503020204020204" charset="-122"/>
                  <a:ea typeface="微软雅黑" panose="020B0503020204020204" charset="-122"/>
                </a:rPr>
                <a:t>原图</a:t>
              </a:r>
              <a:endParaRPr lang="zh-CN" altLang="en-US" sz="1800" dirty="0">
                <a:latin typeface="微软雅黑" panose="020B0503020204020204" charset="-122"/>
                <a:ea typeface="微软雅黑" panose="020B0503020204020204" charset="-122"/>
              </a:endParaRPr>
            </a:p>
          </p:txBody>
        </p:sp>
        <p:sp>
          <p:nvSpPr>
            <p:cNvPr id="13" name="文本框 12"/>
            <p:cNvSpPr txBox="1"/>
            <p:nvPr/>
          </p:nvSpPr>
          <p:spPr>
            <a:xfrm>
              <a:off x="6394333" y="5782917"/>
              <a:ext cx="1152160" cy="369332"/>
            </a:xfrm>
            <a:prstGeom prst="rect">
              <a:avLst/>
            </a:prstGeom>
            <a:noFill/>
          </p:spPr>
          <p:txBody>
            <a:bodyPr wrap="square">
              <a:spAutoFit/>
            </a:bodyPr>
            <a:lstStyle/>
            <a:p>
              <a:pPr algn="ctr"/>
              <a:r>
                <a:rPr lang="zh-CN" altLang="en-US" sz="1800" dirty="0">
                  <a:latin typeface="微软雅黑" panose="020B0503020204020204" charset="-122"/>
                  <a:ea typeface="微软雅黑" panose="020B0503020204020204" charset="-122"/>
                </a:rPr>
                <a:t>扰动</a:t>
              </a:r>
              <a:endParaRPr lang="zh-CN" altLang="en-US" sz="1800" dirty="0">
                <a:latin typeface="微软雅黑" panose="020B0503020204020204" charset="-122"/>
                <a:ea typeface="微软雅黑" panose="020B0503020204020204" charset="-122"/>
              </a:endParaRPr>
            </a:p>
          </p:txBody>
        </p:sp>
        <p:sp>
          <p:nvSpPr>
            <p:cNvPr id="14" name="文本框 13"/>
            <p:cNvSpPr txBox="1"/>
            <p:nvPr/>
          </p:nvSpPr>
          <p:spPr>
            <a:xfrm>
              <a:off x="7412275" y="5791175"/>
              <a:ext cx="1152160" cy="369332"/>
            </a:xfrm>
            <a:prstGeom prst="rect">
              <a:avLst/>
            </a:prstGeom>
            <a:noFill/>
          </p:spPr>
          <p:txBody>
            <a:bodyPr wrap="square">
              <a:spAutoFit/>
            </a:bodyPr>
            <a:lstStyle/>
            <a:p>
              <a:pPr algn="ctr"/>
              <a:r>
                <a:rPr lang="zh-CN" altLang="en-US" sz="1800" dirty="0">
                  <a:latin typeface="微软雅黑" panose="020B0503020204020204" charset="-122"/>
                  <a:ea typeface="微软雅黑" panose="020B0503020204020204" charset="-122"/>
                </a:rPr>
                <a:t>对抗样本</a:t>
              </a:r>
              <a:endParaRPr lang="zh-CN" altLang="en-US" sz="1800" dirty="0">
                <a:latin typeface="微软雅黑" panose="020B0503020204020204" charset="-122"/>
                <a:ea typeface="微软雅黑" panose="020B0503020204020204" charset="-122"/>
              </a:endParaRPr>
            </a:p>
          </p:txBody>
        </p:sp>
      </p:grpSp>
      <p:sp>
        <p:nvSpPr>
          <p:cNvPr id="5" name="矩形: 圆角 4"/>
          <p:cNvSpPr/>
          <p:nvPr/>
        </p:nvSpPr>
        <p:spPr bwMode="auto">
          <a:xfrm>
            <a:off x="3411500" y="2869815"/>
            <a:ext cx="1028270" cy="3570629"/>
          </a:xfrm>
          <a:prstGeom prst="roundRect">
            <a:avLst>
              <a:gd name="adj" fmla="val 2201"/>
            </a:avLst>
          </a:prstGeom>
          <a:noFill/>
          <a:ln w="190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600" b="0" i="0" u="none" strike="noStrike" cap="none" normalizeH="0" baseline="0">
              <a:ln>
                <a:noFill/>
              </a:ln>
              <a:solidFill>
                <a:schemeClr val="tx1"/>
              </a:solidFill>
              <a:effectLst/>
              <a:latin typeface="楷体_GB2312" pitchFamily="49" charset="-122"/>
              <a:ea typeface="楷体_GB2312" pitchFamily="49" charset="-122"/>
            </a:endParaRPr>
          </a:p>
        </p:txBody>
      </p:sp>
      <p:sp>
        <p:nvSpPr>
          <p:cNvPr id="6" name="矩形: 圆角 5"/>
          <p:cNvSpPr/>
          <p:nvPr/>
        </p:nvSpPr>
        <p:spPr bwMode="auto">
          <a:xfrm>
            <a:off x="7334879" y="2920642"/>
            <a:ext cx="1028270" cy="3570629"/>
          </a:xfrm>
          <a:prstGeom prst="roundRect">
            <a:avLst>
              <a:gd name="adj" fmla="val 2201"/>
            </a:avLst>
          </a:prstGeom>
          <a:noFill/>
          <a:ln w="190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600" b="0" i="0" u="none" strike="noStrike" cap="none" normalizeH="0" baseline="0">
              <a:ln>
                <a:noFill/>
              </a:ln>
              <a:solidFill>
                <a:schemeClr val="tx1"/>
              </a:solidFill>
              <a:effectLst/>
              <a:latin typeface="楷体_GB2312" pitchFamily="49" charset="-122"/>
              <a:ea typeface="楷体_GB2312" pitchFamily="49" charset="-122"/>
            </a:endParaRPr>
          </a:p>
        </p:txBody>
      </p:sp>
      <p:pic>
        <p:nvPicPr>
          <p:cNvPr id="7" name="Picture 6" descr="caffe详解之全连接层-腾讯云开发者社区-腾讯云"/>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64440" y="4077091"/>
            <a:ext cx="1799361" cy="1372275"/>
          </a:xfrm>
          <a:prstGeom prst="rect">
            <a:avLst/>
          </a:prstGeom>
          <a:noFill/>
          <a:extLst>
            <a:ext uri="{909E8E84-426E-40DD-AFC4-6F175D3DCCD1}">
              <a14:hiddenFill xmlns:a14="http://schemas.microsoft.com/office/drawing/2010/main">
                <a:solidFill>
                  <a:srgbClr val="FFFFFF"/>
                </a:solidFill>
              </a14:hiddenFill>
            </a:ext>
          </a:extLst>
        </p:spPr>
      </p:pic>
      <p:cxnSp>
        <p:nvCxnSpPr>
          <p:cNvPr id="16" name="连接符: 肘形 15"/>
          <p:cNvCxnSpPr>
            <a:stCxn id="5" idx="0"/>
            <a:endCxn id="7" idx="1"/>
          </p:cNvCxnSpPr>
          <p:nvPr/>
        </p:nvCxnSpPr>
        <p:spPr bwMode="auto">
          <a:xfrm rot="16200000" flipH="1">
            <a:off x="5648330" y="1147120"/>
            <a:ext cx="1893414" cy="5338805"/>
          </a:xfrm>
          <a:prstGeom prst="bentConnector4">
            <a:avLst>
              <a:gd name="adj1" fmla="val -12073"/>
              <a:gd name="adj2" fmla="val 91389"/>
            </a:avLst>
          </a:prstGeom>
          <a:solidFill>
            <a:schemeClr val="accent1"/>
          </a:solidFill>
          <a:ln w="19050" cap="flat" cmpd="sng" algn="ctr">
            <a:solidFill>
              <a:srgbClr val="FF0000"/>
            </a:solidFill>
            <a:prstDash val="solid"/>
            <a:round/>
            <a:headEnd type="none" w="med" len="med"/>
            <a:tailEnd type="triangle"/>
          </a:ln>
        </p:spPr>
      </p:cxnSp>
      <p:cxnSp>
        <p:nvCxnSpPr>
          <p:cNvPr id="19" name="连接符: 肘形 18"/>
          <p:cNvCxnSpPr>
            <a:stCxn id="6" idx="0"/>
            <a:endCxn id="7" idx="1"/>
          </p:cNvCxnSpPr>
          <p:nvPr/>
        </p:nvCxnSpPr>
        <p:spPr bwMode="auto">
          <a:xfrm rot="16200000" flipH="1">
            <a:off x="7635433" y="3134222"/>
            <a:ext cx="1842587" cy="1415426"/>
          </a:xfrm>
          <a:prstGeom prst="bentConnector4">
            <a:avLst>
              <a:gd name="adj1" fmla="val -14991"/>
              <a:gd name="adj2" fmla="val 68162"/>
            </a:avLst>
          </a:prstGeom>
          <a:solidFill>
            <a:schemeClr val="accent1"/>
          </a:solidFill>
          <a:ln w="12700" cap="flat" cmpd="sng" algn="ctr">
            <a:solidFill>
              <a:srgbClr val="FF0000"/>
            </a:solidFill>
            <a:prstDash val="solid"/>
            <a:round/>
            <a:headEnd type="none" w="med" len="med"/>
            <a:tailEnd type="triangle"/>
          </a:ln>
        </p:spPr>
      </p:cxnSp>
      <p:sp>
        <p:nvSpPr>
          <p:cNvPr id="25" name="文本框 24"/>
          <p:cNvSpPr txBox="1"/>
          <p:nvPr/>
        </p:nvSpPr>
        <p:spPr>
          <a:xfrm>
            <a:off x="11333612" y="4578562"/>
            <a:ext cx="739218" cy="369332"/>
          </a:xfrm>
          <a:prstGeom prst="rect">
            <a:avLst/>
          </a:prstGeom>
          <a:noFill/>
        </p:spPr>
        <p:txBody>
          <a:bodyPr wrap="square">
            <a:spAutoFit/>
          </a:bodyPr>
          <a:lstStyle/>
          <a:p>
            <a:pPr algn="ctr"/>
            <a:r>
              <a:rPr lang="zh-CN" altLang="en-US" sz="1800" dirty="0">
                <a:solidFill>
                  <a:srgbClr val="FF0000"/>
                </a:solidFill>
              </a:rPr>
              <a:t>鸵鸟</a:t>
            </a:r>
            <a:endParaRPr lang="zh-CN" altLang="en-US" sz="1800" dirty="0">
              <a:solidFill>
                <a:srgbClr val="FF0000"/>
              </a:solidFill>
            </a:endParaRPr>
          </a:p>
        </p:txBody>
      </p:sp>
      <p:cxnSp>
        <p:nvCxnSpPr>
          <p:cNvPr id="26" name="连接符: 肘形 25"/>
          <p:cNvCxnSpPr>
            <a:stCxn id="7" idx="3"/>
            <a:endCxn id="25" idx="1"/>
          </p:cNvCxnSpPr>
          <p:nvPr/>
        </p:nvCxnSpPr>
        <p:spPr bwMode="auto">
          <a:xfrm flipV="1">
            <a:off x="11063801" y="4763228"/>
            <a:ext cx="269811" cy="1"/>
          </a:xfrm>
          <a:prstGeom prst="bentConnector3">
            <a:avLst>
              <a:gd name="adj1" fmla="val 50000"/>
            </a:avLst>
          </a:prstGeom>
          <a:solidFill>
            <a:schemeClr val="accent1"/>
          </a:solidFill>
          <a:ln w="19050" cap="flat" cmpd="sng" algn="ctr">
            <a:solidFill>
              <a:srgbClr val="FF0000"/>
            </a:solidFill>
            <a:prstDash val="solid"/>
            <a:round/>
            <a:headEnd type="none" w="med" len="med"/>
            <a:tailEnd type="triangle"/>
          </a:ln>
        </p:spPr>
      </p:cxnSp>
      <p:sp>
        <p:nvSpPr>
          <p:cNvPr id="30" name="文本框 29"/>
          <p:cNvSpPr txBox="1"/>
          <p:nvPr/>
        </p:nvSpPr>
        <p:spPr>
          <a:xfrm>
            <a:off x="9529474" y="5476863"/>
            <a:ext cx="1269291" cy="369332"/>
          </a:xfrm>
          <a:prstGeom prst="rect">
            <a:avLst/>
          </a:prstGeom>
          <a:noFill/>
        </p:spPr>
        <p:txBody>
          <a:bodyPr wrap="square">
            <a:spAutoFit/>
          </a:bodyPr>
          <a:lstStyle/>
          <a:p>
            <a:pPr algn="ctr"/>
            <a:r>
              <a:rPr lang="zh-CN" altLang="en-US" sz="1800" dirty="0"/>
              <a:t>目标模型</a:t>
            </a:r>
            <a:endParaRPr lang="zh-CN" altLang="en-US" sz="1800" dirty="0"/>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Part Three – </a:t>
            </a:r>
            <a:r>
              <a:rPr lang="zh-CN" altLang="en-US" dirty="0"/>
              <a:t>对抗样本</a:t>
            </a:r>
            <a:endParaRPr lang="zh-CN" altLang="en-US" dirty="0"/>
          </a:p>
        </p:txBody>
      </p:sp>
      <p:sp>
        <p:nvSpPr>
          <p:cNvPr id="4" name="内容占位符 2"/>
          <p:cNvSpPr>
            <a:spLocks noGrp="1"/>
          </p:cNvSpPr>
          <p:nvPr>
            <p:custDataLst>
              <p:tags r:id="rId1"/>
            </p:custDataLst>
          </p:nvPr>
        </p:nvSpPr>
        <p:spPr>
          <a:xfrm>
            <a:off x="829649" y="2198478"/>
            <a:ext cx="5050973" cy="3816529"/>
          </a:xfrm>
          <a:prstGeom prst="rect">
            <a:avLst/>
          </a:prstGeom>
        </p:spPr>
        <p:txBody>
          <a:bodyPr vert="horz" lIns="91440" tIns="45720" rIns="91440" bIns="45720" rtlCol="0">
            <a:normAutofit/>
          </a:bodyPr>
          <a:lstStyle>
            <a:lvl1pPr marL="405130" indent="-405130" algn="l" rtl="0" eaLnBrk="0" fontAlgn="base" hangingPunct="0">
              <a:lnSpc>
                <a:spcPct val="120000"/>
              </a:lnSpc>
              <a:spcBef>
                <a:spcPts val="600"/>
              </a:spcBef>
              <a:spcAft>
                <a:spcPts val="600"/>
              </a:spcAft>
              <a:buClr>
                <a:schemeClr val="accent1"/>
              </a:buClr>
              <a:buFont typeface="Wingdings" panose="05000000000000000000" pitchFamily="2" charset="2"/>
              <a:buChar char="q"/>
              <a:defRPr sz="2800" b="1">
                <a:solidFill>
                  <a:schemeClr val="tx1"/>
                </a:solidFill>
                <a:effectLst>
                  <a:outerShdw blurRad="38100" dist="38100" dir="2700000" algn="tl">
                    <a:srgbClr val="C0C0C0"/>
                  </a:outerShdw>
                </a:effectLst>
                <a:latin typeface="微软雅黑" panose="020B0503020204020204" charset="-122"/>
                <a:ea typeface="微软雅黑" panose="020B0503020204020204" charset="-122"/>
                <a:cs typeface="微软雅黑" panose="020B0503020204020204" charset="-122"/>
              </a:defRPr>
            </a:lvl1pPr>
            <a:lvl2pPr marL="805180" indent="-285750" algn="l" rtl="0" eaLnBrk="0" fontAlgn="base" hangingPunct="0">
              <a:lnSpc>
                <a:spcPct val="120000"/>
              </a:lnSpc>
              <a:spcBef>
                <a:spcPts val="600"/>
              </a:spcBef>
              <a:spcAft>
                <a:spcPts val="600"/>
              </a:spcAft>
              <a:buClr>
                <a:schemeClr val="accent1"/>
              </a:buClr>
              <a:buFont typeface="Wingdings" panose="05000000000000000000" pitchFamily="2" charset="2"/>
              <a:buChar char="n"/>
              <a:defRPr sz="2400" b="1">
                <a:solidFill>
                  <a:srgbClr val="000066"/>
                </a:solidFill>
                <a:effectLst>
                  <a:outerShdw blurRad="38100" dist="38100" dir="2700000" algn="tl">
                    <a:srgbClr val="C0C0C0"/>
                  </a:outerShdw>
                </a:effectLst>
                <a:latin typeface="微软雅黑" panose="020B0503020204020204" charset="-122"/>
                <a:ea typeface="微软雅黑" panose="020B0503020204020204" charset="-122"/>
                <a:cs typeface="微软雅黑" panose="020B0503020204020204" charset="-122"/>
              </a:defRPr>
            </a:lvl2pPr>
            <a:lvl3pPr marL="1148080" indent="-228600" algn="l" rtl="0" eaLnBrk="0" fontAlgn="base" hangingPunct="0">
              <a:lnSpc>
                <a:spcPct val="80000"/>
              </a:lnSpc>
              <a:spcBef>
                <a:spcPct val="50000"/>
              </a:spcBef>
              <a:spcAft>
                <a:spcPct val="10000"/>
              </a:spcAft>
              <a:buClr>
                <a:schemeClr val="accent1"/>
              </a:buClr>
              <a:buSzPct val="75000"/>
              <a:buChar char="—"/>
              <a:defRPr sz="2000" b="1">
                <a:solidFill>
                  <a:srgbClr val="000066"/>
                </a:solidFill>
                <a:latin typeface="微软雅黑" panose="020B0503020204020204" charset="-122"/>
                <a:ea typeface="微软雅黑" panose="020B0503020204020204" charset="-122"/>
                <a:cs typeface="微软雅黑" panose="020B0503020204020204" charset="-122"/>
              </a:defRPr>
            </a:lvl3pPr>
            <a:lvl4pPr marL="1600200" indent="-228600" algn="l" rtl="0" eaLnBrk="0" fontAlgn="base" hangingPunct="0">
              <a:spcBef>
                <a:spcPct val="20000"/>
              </a:spcBef>
              <a:spcAft>
                <a:spcPct val="0"/>
              </a:spcAft>
              <a:buChar char="–"/>
              <a:defRPr sz="2000">
                <a:solidFill>
                  <a:schemeClr val="tx1"/>
                </a:solidFill>
                <a:latin typeface="微软雅黑" panose="020B0503020204020204" charset="-122"/>
                <a:ea typeface="微软雅黑" panose="020B0503020204020204" charset="-122"/>
                <a:cs typeface="微软雅黑" panose="020B0503020204020204" charset="-122"/>
              </a:defRPr>
            </a:lvl4pPr>
            <a:lvl5pPr marL="2057400" indent="-228600" algn="l" rtl="0" eaLnBrk="0" fontAlgn="base" hangingPunct="0">
              <a:spcBef>
                <a:spcPct val="20000"/>
              </a:spcBef>
              <a:spcAft>
                <a:spcPct val="0"/>
              </a:spcAft>
              <a:buChar char="»"/>
              <a:defRPr sz="2000">
                <a:solidFill>
                  <a:schemeClr val="tx1"/>
                </a:solidFill>
                <a:latin typeface="微软雅黑" panose="020B0503020204020204" charset="-122"/>
                <a:ea typeface="微软雅黑" panose="020B0503020204020204" charset="-122"/>
                <a:cs typeface="微软雅黑" panose="020B0503020204020204" charset="-122"/>
              </a:defRPr>
            </a:lvl5pPr>
            <a:lvl6pPr marL="2514600" indent="-228600" algn="l" rtl="0" fontAlgn="base">
              <a:spcBef>
                <a:spcPct val="20000"/>
              </a:spcBef>
              <a:spcAft>
                <a:spcPct val="0"/>
              </a:spcAft>
              <a:buChar char="»"/>
              <a:defRPr sz="2000">
                <a:solidFill>
                  <a:schemeClr val="tx1"/>
                </a:solidFill>
                <a:latin typeface="+mn-lt"/>
                <a:ea typeface="华文楷体" panose="02010600040101010101" pitchFamily="2" charset="-122"/>
              </a:defRPr>
            </a:lvl6pPr>
            <a:lvl7pPr marL="2971800" indent="-228600" algn="l" rtl="0" fontAlgn="base">
              <a:spcBef>
                <a:spcPct val="20000"/>
              </a:spcBef>
              <a:spcAft>
                <a:spcPct val="0"/>
              </a:spcAft>
              <a:buChar char="»"/>
              <a:defRPr sz="2000">
                <a:solidFill>
                  <a:schemeClr val="tx1"/>
                </a:solidFill>
                <a:latin typeface="+mn-lt"/>
                <a:ea typeface="华文楷体" panose="02010600040101010101" pitchFamily="2" charset="-122"/>
              </a:defRPr>
            </a:lvl7pPr>
            <a:lvl8pPr marL="3429000" indent="-228600" algn="l" rtl="0" fontAlgn="base">
              <a:spcBef>
                <a:spcPct val="20000"/>
              </a:spcBef>
              <a:spcAft>
                <a:spcPct val="0"/>
              </a:spcAft>
              <a:buChar char="»"/>
              <a:defRPr sz="2000">
                <a:solidFill>
                  <a:schemeClr val="tx1"/>
                </a:solidFill>
                <a:latin typeface="+mn-lt"/>
                <a:ea typeface="华文楷体" panose="02010600040101010101" pitchFamily="2" charset="-122"/>
              </a:defRPr>
            </a:lvl8pPr>
            <a:lvl9pPr marL="3886200" indent="-228600" algn="l" rtl="0" fontAlgn="base">
              <a:spcBef>
                <a:spcPct val="20000"/>
              </a:spcBef>
              <a:spcAft>
                <a:spcPct val="0"/>
              </a:spcAft>
              <a:buChar char="»"/>
              <a:defRPr sz="2000">
                <a:solidFill>
                  <a:schemeClr val="tx1"/>
                </a:solidFill>
                <a:latin typeface="+mn-lt"/>
                <a:ea typeface="华文楷体" panose="02010600040101010101" pitchFamily="2" charset="-122"/>
              </a:defRPr>
            </a:lvl9pPr>
          </a:lstStyle>
          <a:p>
            <a:pPr>
              <a:lnSpc>
                <a:spcPct val="100000"/>
              </a:lnSpc>
            </a:pPr>
            <a:r>
              <a:rPr lang="zh-CN" altLang="en-US" dirty="0">
                <a:sym typeface="+mn-ea"/>
              </a:rPr>
              <a:t>对抗样本简介</a:t>
            </a:r>
            <a:endParaRPr lang="en-US" altLang="zh-CN" dirty="0">
              <a:sym typeface="+mn-ea"/>
            </a:endParaRPr>
          </a:p>
          <a:p>
            <a:pPr>
              <a:lnSpc>
                <a:spcPct val="100000"/>
              </a:lnSpc>
            </a:pPr>
            <a:r>
              <a:rPr lang="zh-CN" altLang="en-US" dirty="0">
                <a:sym typeface="+mn-ea"/>
              </a:rPr>
              <a:t>白盒攻击</a:t>
            </a:r>
            <a:endParaRPr lang="en-US" altLang="zh-CN" dirty="0">
              <a:sym typeface="+mn-ea"/>
            </a:endParaRPr>
          </a:p>
          <a:p>
            <a:pPr>
              <a:lnSpc>
                <a:spcPct val="100000"/>
              </a:lnSpc>
            </a:pPr>
            <a:r>
              <a:rPr lang="zh-CN" altLang="en-US" dirty="0"/>
              <a:t>黑盒攻击</a:t>
            </a:r>
            <a:endParaRPr lang="en-US" altLang="zh-CN" dirty="0">
              <a:sym typeface="+mn-ea"/>
            </a:endParaRPr>
          </a:p>
          <a:p>
            <a:pPr>
              <a:lnSpc>
                <a:spcPct val="100000"/>
              </a:lnSpc>
            </a:pPr>
            <a:r>
              <a:rPr lang="zh-CN" altLang="en-US" dirty="0">
                <a:sym typeface="+mn-ea"/>
              </a:rPr>
              <a:t>对抗样本防御</a:t>
            </a:r>
            <a:endParaRPr lang="zh-CN" altLang="en-US" dirty="0"/>
          </a:p>
        </p:txBody>
      </p:sp>
      <p:grpSp>
        <p:nvGrpSpPr>
          <p:cNvPr id="15" name="组合 14"/>
          <p:cNvGrpSpPr/>
          <p:nvPr/>
        </p:nvGrpSpPr>
        <p:grpSpPr>
          <a:xfrm>
            <a:off x="5591930" y="2198478"/>
            <a:ext cx="6020493" cy="2541211"/>
            <a:chOff x="5447910" y="2378503"/>
            <a:chExt cx="6020493" cy="2541211"/>
          </a:xfrm>
        </p:grpSpPr>
        <p:grpSp>
          <p:nvGrpSpPr>
            <p:cNvPr id="9" name="组合 8"/>
            <p:cNvGrpSpPr/>
            <p:nvPr/>
          </p:nvGrpSpPr>
          <p:grpSpPr>
            <a:xfrm>
              <a:off x="5447910" y="2378503"/>
              <a:ext cx="6020493" cy="2541211"/>
              <a:chOff x="5663940" y="2450513"/>
              <a:chExt cx="6020493" cy="2541211"/>
            </a:xfrm>
          </p:grpSpPr>
          <p:pic>
            <p:nvPicPr>
              <p:cNvPr id="6" name="图片 5"/>
              <p:cNvPicPr>
                <a:picLocks noChangeAspect="1"/>
              </p:cNvPicPr>
              <p:nvPr/>
            </p:nvPicPr>
            <p:blipFill>
              <a:blip r:embed="rId2"/>
              <a:stretch>
                <a:fillRect/>
              </a:stretch>
            </p:blipFill>
            <p:spPr>
              <a:xfrm>
                <a:off x="5663940" y="2450513"/>
                <a:ext cx="6020493" cy="1993047"/>
              </a:xfrm>
              <a:prstGeom prst="rect">
                <a:avLst/>
              </a:prstGeom>
            </p:spPr>
          </p:pic>
          <p:sp>
            <p:nvSpPr>
              <p:cNvPr id="7" name="文本框 6"/>
              <p:cNvSpPr txBox="1"/>
              <p:nvPr/>
            </p:nvSpPr>
            <p:spPr>
              <a:xfrm>
                <a:off x="6023990" y="4653170"/>
                <a:ext cx="788293" cy="338554"/>
              </a:xfrm>
              <a:prstGeom prst="rect">
                <a:avLst/>
              </a:prstGeom>
              <a:noFill/>
            </p:spPr>
            <p:txBody>
              <a:bodyPr wrap="none" rtlCol="0">
                <a:spAutoFit/>
              </a:bodyPr>
              <a:lstStyle/>
              <a:p>
                <a:r>
                  <a:rPr lang="en-US" altLang="zh-CN" sz="1600" dirty="0"/>
                  <a:t>Panda</a:t>
                </a:r>
                <a:endParaRPr lang="zh-CN" altLang="en-US" sz="1600" dirty="0"/>
              </a:p>
            </p:txBody>
          </p:sp>
          <p:sp>
            <p:nvSpPr>
              <p:cNvPr id="8" name="文本框 7"/>
              <p:cNvSpPr txBox="1"/>
              <p:nvPr/>
            </p:nvSpPr>
            <p:spPr>
              <a:xfrm>
                <a:off x="10128560" y="4653170"/>
                <a:ext cx="910827" cy="338554"/>
              </a:xfrm>
              <a:prstGeom prst="rect">
                <a:avLst/>
              </a:prstGeom>
              <a:noFill/>
            </p:spPr>
            <p:txBody>
              <a:bodyPr wrap="none" rtlCol="0">
                <a:spAutoFit/>
              </a:bodyPr>
              <a:lstStyle/>
              <a:p>
                <a:r>
                  <a:rPr lang="en-US" altLang="zh-CN" sz="1600" dirty="0"/>
                  <a:t>Gibbon</a:t>
                </a:r>
                <a:endParaRPr lang="zh-CN" altLang="en-US" sz="1600" dirty="0"/>
              </a:p>
            </p:txBody>
          </p:sp>
        </p:grpSp>
        <p:cxnSp>
          <p:nvCxnSpPr>
            <p:cNvPr id="13" name="直接箭头连接符 12"/>
            <p:cNvCxnSpPr>
              <a:stCxn id="7" idx="3"/>
              <a:endCxn id="8" idx="1"/>
            </p:cNvCxnSpPr>
            <p:nvPr/>
          </p:nvCxnSpPr>
          <p:spPr bwMode="auto">
            <a:xfrm>
              <a:off x="6596253" y="4750437"/>
              <a:ext cx="3316277" cy="0"/>
            </a:xfrm>
            <a:prstGeom prst="straightConnector1">
              <a:avLst/>
            </a:prstGeom>
            <a:solidFill>
              <a:schemeClr val="accent1"/>
            </a:solidFill>
            <a:ln w="12700" cap="flat" cmpd="sng" algn="ctr">
              <a:solidFill>
                <a:schemeClr val="tx1"/>
              </a:solidFill>
              <a:prstDash val="dash"/>
              <a:round/>
              <a:headEnd type="none" w="med" len="med"/>
              <a:tailEnd type="triangle"/>
            </a:ln>
          </p:spPr>
        </p:cxnSp>
      </p:gr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rcRect r="22627" b="35800"/>
          <a:stretch>
            <a:fillRect/>
          </a:stretch>
        </p:blipFill>
        <p:spPr>
          <a:xfrm>
            <a:off x="551230" y="2291274"/>
            <a:ext cx="9433310" cy="1879855"/>
          </a:xfrm>
          <a:prstGeom prst="rect">
            <a:avLst/>
          </a:prstGeom>
        </p:spPr>
      </p:pic>
      <p:sp>
        <p:nvSpPr>
          <p:cNvPr id="3" name="内容占位符 2"/>
          <p:cNvSpPr>
            <a:spLocks noGrp="1"/>
          </p:cNvSpPr>
          <p:nvPr>
            <p:ph idx="1"/>
          </p:nvPr>
        </p:nvSpPr>
        <p:spPr>
          <a:xfrm>
            <a:off x="334434" y="1124679"/>
            <a:ext cx="11573933" cy="1656231"/>
          </a:xfrm>
        </p:spPr>
        <p:txBody>
          <a:bodyPr>
            <a:normAutofit/>
          </a:bodyPr>
          <a:lstStyle/>
          <a:p>
            <a:r>
              <a:rPr lang="en-US" altLang="zh-CN" sz="2800" b="1" dirty="0">
                <a:latin typeface="微软雅黑" panose="020B0503020204020204" charset="-122"/>
                <a:ea typeface="微软雅黑" panose="020B0503020204020204" charset="-122"/>
              </a:rPr>
              <a:t>MNIST</a:t>
            </a:r>
            <a:r>
              <a:rPr lang="zh-CN" altLang="en-US" sz="2800" b="1" dirty="0">
                <a:latin typeface="微软雅黑" panose="020B0503020204020204" charset="-122"/>
                <a:ea typeface="微软雅黑" panose="020B0503020204020204" charset="-122"/>
              </a:rPr>
              <a:t>数据集：</a:t>
            </a:r>
            <a:r>
              <a:rPr lang="zh-CN" altLang="en-US" dirty="0"/>
              <a:t>对抗样本的跨模型泛化</a:t>
            </a:r>
            <a:endParaRPr lang="en-US" altLang="zh-CN" dirty="0"/>
          </a:p>
        </p:txBody>
      </p:sp>
      <p:sp>
        <p:nvSpPr>
          <p:cNvPr id="4" name="标题 1"/>
          <p:cNvSpPr>
            <a:spLocks noGrp="1"/>
          </p:cNvSpPr>
          <p:nvPr>
            <p:ph type="title"/>
          </p:nvPr>
        </p:nvSpPr>
        <p:spPr>
          <a:xfrm>
            <a:off x="304800" y="225425"/>
            <a:ext cx="10660063" cy="827088"/>
          </a:xfrm>
        </p:spPr>
        <p:txBody>
          <a:bodyPr/>
          <a:lstStyle/>
          <a:p>
            <a:r>
              <a:rPr lang="zh-CN" altLang="en-US" dirty="0"/>
              <a:t>攻击效果</a:t>
            </a:r>
            <a:endParaRPr lang="zh-CN" altLang="en-US" dirty="0"/>
          </a:p>
        </p:txBody>
      </p:sp>
      <p:pic>
        <p:nvPicPr>
          <p:cNvPr id="17" name="图片 16"/>
          <p:cNvPicPr>
            <a:picLocks noChangeAspect="1"/>
          </p:cNvPicPr>
          <p:nvPr/>
        </p:nvPicPr>
        <p:blipFill>
          <a:blip r:embed="rId1"/>
          <a:srcRect t="75652" r="22627"/>
          <a:stretch>
            <a:fillRect/>
          </a:stretch>
        </p:blipFill>
        <p:spPr>
          <a:xfrm>
            <a:off x="551230" y="4137121"/>
            <a:ext cx="9433310" cy="712959"/>
          </a:xfrm>
          <a:prstGeom prst="rect">
            <a:avLst/>
          </a:prstGeom>
        </p:spPr>
      </p:pic>
      <p:sp>
        <p:nvSpPr>
          <p:cNvPr id="20" name="文本框 19"/>
          <p:cNvSpPr txBox="1"/>
          <p:nvPr/>
        </p:nvSpPr>
        <p:spPr>
          <a:xfrm>
            <a:off x="551231" y="5104283"/>
            <a:ext cx="10881890" cy="961289"/>
          </a:xfrm>
          <a:prstGeom prst="rect">
            <a:avLst/>
          </a:prstGeom>
          <a:noFill/>
        </p:spPr>
        <p:txBody>
          <a:bodyPr wrap="square">
            <a:spAutoFit/>
          </a:bodyPr>
          <a:lstStyle/>
          <a:p>
            <a:pPr algn="ctr">
              <a:lnSpc>
                <a:spcPct val="150000"/>
              </a:lnSpc>
            </a:pPr>
            <a:r>
              <a:rPr lang="zh-CN" altLang="en-US" sz="2000" b="1" dirty="0"/>
              <a:t>针对特定模型的对抗样本（前</a:t>
            </a:r>
            <a:r>
              <a:rPr lang="en-US" altLang="zh-CN" sz="2000" b="1" dirty="0"/>
              <a:t>5</a:t>
            </a:r>
            <a:r>
              <a:rPr lang="zh-CN" altLang="en-US" sz="2000" b="1" dirty="0"/>
              <a:t>行添加对抗扰动，后两行添加高斯噪声）</a:t>
            </a:r>
            <a:endParaRPr lang="en-US" altLang="zh-CN" sz="2000" b="1" dirty="0"/>
          </a:p>
          <a:p>
            <a:pPr algn="ctr">
              <a:lnSpc>
                <a:spcPct val="150000"/>
              </a:lnSpc>
            </a:pPr>
            <a:r>
              <a:rPr lang="zh-CN" altLang="en-US" sz="2000" b="1" dirty="0"/>
              <a:t>输入其他模型时的攻击成功率</a:t>
            </a:r>
            <a:endParaRPr lang="en-US" altLang="zh-CN" sz="2000" b="1" dirty="0"/>
          </a:p>
        </p:txBody>
      </p:sp>
      <p:sp>
        <p:nvSpPr>
          <p:cNvPr id="21" name="文本框 20"/>
          <p:cNvSpPr txBox="1"/>
          <p:nvPr/>
        </p:nvSpPr>
        <p:spPr>
          <a:xfrm>
            <a:off x="479220" y="2347545"/>
            <a:ext cx="2424574" cy="307777"/>
          </a:xfrm>
          <a:prstGeom prst="rect">
            <a:avLst/>
          </a:prstGeom>
          <a:noFill/>
        </p:spPr>
        <p:txBody>
          <a:bodyPr wrap="square">
            <a:spAutoFit/>
          </a:bodyPr>
          <a:lstStyle/>
          <a:p>
            <a:pPr algn="ctr"/>
            <a:r>
              <a:rPr lang="zh-CN" altLang="en-US" sz="1400" dirty="0">
                <a:solidFill>
                  <a:srgbClr val="FF0000"/>
                </a:solidFill>
              </a:rPr>
              <a:t>（训练时的权重衰减系数）</a:t>
            </a:r>
            <a:endParaRPr lang="zh-CN" altLang="en-US" sz="1400" dirty="0">
              <a:solidFill>
                <a:srgbClr val="FF0000"/>
              </a:solidFill>
            </a:endParaRPr>
          </a:p>
        </p:txBody>
      </p:sp>
      <p:sp>
        <p:nvSpPr>
          <p:cNvPr id="22" name="文本框 21"/>
          <p:cNvSpPr txBox="1"/>
          <p:nvPr/>
        </p:nvSpPr>
        <p:spPr>
          <a:xfrm>
            <a:off x="10091775" y="2039768"/>
            <a:ext cx="1234110" cy="307777"/>
          </a:xfrm>
          <a:prstGeom prst="rect">
            <a:avLst/>
          </a:prstGeom>
          <a:noFill/>
        </p:spPr>
        <p:txBody>
          <a:bodyPr wrap="square">
            <a:spAutoFit/>
          </a:bodyPr>
          <a:lstStyle/>
          <a:p>
            <a:pPr algn="ctr"/>
            <a:r>
              <a:rPr lang="zh-CN" altLang="en-US" sz="1400" dirty="0">
                <a:solidFill>
                  <a:srgbClr val="FF0000"/>
                </a:solidFill>
              </a:rPr>
              <a:t>图像失真</a:t>
            </a:r>
            <a:endParaRPr lang="zh-CN" altLang="en-US" sz="1400" dirty="0">
              <a:solidFill>
                <a:srgbClr val="FF0000"/>
              </a:solidFill>
            </a:endParaRPr>
          </a:p>
        </p:txBody>
      </p:sp>
      <p:pic>
        <p:nvPicPr>
          <p:cNvPr id="5" name="图片 4"/>
          <p:cNvPicPr>
            <a:picLocks noChangeAspect="1"/>
          </p:cNvPicPr>
          <p:nvPr/>
        </p:nvPicPr>
        <p:blipFill>
          <a:blip r:embed="rId1"/>
          <a:srcRect l="88004" b="33834"/>
          <a:stretch>
            <a:fillRect/>
          </a:stretch>
        </p:blipFill>
        <p:spPr>
          <a:xfrm>
            <a:off x="9984540" y="2291274"/>
            <a:ext cx="1462510" cy="1937443"/>
          </a:xfrm>
          <a:prstGeom prst="rect">
            <a:avLst/>
          </a:prstGeom>
        </p:spPr>
      </p:pic>
      <p:pic>
        <p:nvPicPr>
          <p:cNvPr id="6" name="图片 5"/>
          <p:cNvPicPr>
            <a:picLocks noChangeAspect="1"/>
          </p:cNvPicPr>
          <p:nvPr/>
        </p:nvPicPr>
        <p:blipFill>
          <a:blip r:embed="rId1"/>
          <a:srcRect l="87981" t="75714" r="138"/>
          <a:stretch>
            <a:fillRect/>
          </a:stretch>
        </p:blipFill>
        <p:spPr>
          <a:xfrm>
            <a:off x="9984540" y="4137121"/>
            <a:ext cx="1448580" cy="711125"/>
          </a:xfrm>
          <a:prstGeom prst="rect">
            <a:avLst/>
          </a:prstGeom>
        </p:spPr>
      </p:pic>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mn-ea"/>
              </a:rPr>
              <a:t>L-BFGS</a:t>
            </a:r>
            <a:r>
              <a:rPr lang="zh-CN" altLang="en-US" dirty="0">
                <a:sym typeface="+mn-ea"/>
              </a:rPr>
              <a:t>求解法</a:t>
            </a:r>
            <a:endParaRPr lang="zh-CN" altLang="en-US" dirty="0"/>
          </a:p>
        </p:txBody>
      </p:sp>
      <p:sp>
        <p:nvSpPr>
          <p:cNvPr id="4" name="内容占位符 2"/>
          <p:cNvSpPr>
            <a:spLocks noGrp="1"/>
          </p:cNvSpPr>
          <p:nvPr>
            <p:ph idx="1"/>
          </p:nvPr>
        </p:nvSpPr>
        <p:spPr>
          <a:xfrm>
            <a:off x="334963" y="1123950"/>
            <a:ext cx="11572875" cy="5337175"/>
          </a:xfrm>
        </p:spPr>
        <p:txBody>
          <a:bodyPr/>
          <a:lstStyle/>
          <a:p>
            <a:r>
              <a:rPr lang="zh-CN" altLang="en-US" dirty="0"/>
              <a:t>将对抗样本生成转化为盒约束优化问题，并使用支持盒约束的</a:t>
            </a:r>
            <a:r>
              <a:rPr lang="en-US" altLang="zh-CN" dirty="0"/>
              <a:t>L-BFGS</a:t>
            </a:r>
            <a:r>
              <a:rPr lang="zh-CN" altLang="en-US" dirty="0"/>
              <a:t>优化器求解</a:t>
            </a:r>
            <a:endParaRPr lang="en-US" altLang="zh-CN" dirty="0"/>
          </a:p>
          <a:p>
            <a:r>
              <a:rPr lang="zh-CN" altLang="en-US" dirty="0">
                <a:solidFill>
                  <a:srgbClr val="FF0000"/>
                </a:solidFill>
              </a:rPr>
              <a:t>优点：</a:t>
            </a:r>
            <a:r>
              <a:rPr lang="zh-CN" altLang="en-US" dirty="0"/>
              <a:t>利用二阶导数信息，生成较优扰动 </a:t>
            </a:r>
            <a:endParaRPr lang="zh-CN" altLang="en-US" dirty="0"/>
          </a:p>
          <a:p>
            <a:r>
              <a:rPr lang="zh-CN" altLang="en-US" dirty="0">
                <a:solidFill>
                  <a:srgbClr val="FF0000"/>
                </a:solidFill>
              </a:rPr>
              <a:t>缺点：</a:t>
            </a:r>
            <a:r>
              <a:rPr lang="zh-CN" altLang="en-US" dirty="0"/>
              <a:t>计算开销大，生成对抗样本的效率低</a:t>
            </a:r>
            <a:endParaRPr lang="zh-CN" altLang="en-US" dirty="0"/>
          </a:p>
          <a:p>
            <a:pPr lvl="1"/>
            <a:endParaRPr lang="en-US" altLang="zh-CN" dirty="0"/>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en-US" altLang="zh-CN" dirty="0">
                <a:sym typeface="+mn-ea"/>
              </a:rPr>
              <a:t>2.2 </a:t>
            </a:r>
            <a:r>
              <a:rPr lang="zh-CN" altLang="en-US" dirty="0">
                <a:sym typeface="+mn-ea"/>
              </a:rPr>
              <a:t>快速梯度法</a:t>
            </a:r>
            <a:endParaRPr lang="zh-CN" altLang="en-US" dirty="0"/>
          </a:p>
        </p:txBody>
      </p:sp>
      <p:sp>
        <p:nvSpPr>
          <p:cNvPr id="2" name="文本框 1"/>
          <p:cNvSpPr txBox="1"/>
          <p:nvPr/>
        </p:nvSpPr>
        <p:spPr>
          <a:xfrm>
            <a:off x="597350" y="5589300"/>
            <a:ext cx="10657480" cy="584775"/>
          </a:xfrm>
          <a:prstGeom prst="rect">
            <a:avLst/>
          </a:prstGeom>
          <a:noFill/>
        </p:spPr>
        <p:txBody>
          <a:bodyPr wrap="square">
            <a:spAutoFit/>
          </a:bodyPr>
          <a:lstStyle/>
          <a:p>
            <a:pPr marL="285750" indent="-285750">
              <a:buFont typeface="Arial" panose="020B0604020202020204" pitchFamily="34" charset="0"/>
              <a:buChar char="•"/>
            </a:pPr>
            <a:r>
              <a:rPr lang="en-US" altLang="zh-CN" sz="1600" dirty="0">
                <a:latin typeface="+mj-lt"/>
              </a:rPr>
              <a:t>Goodfellow I J, </a:t>
            </a:r>
            <a:r>
              <a:rPr lang="en-US" altLang="zh-CN" sz="1600" dirty="0" err="1">
                <a:latin typeface="+mj-lt"/>
              </a:rPr>
              <a:t>Shlens</a:t>
            </a:r>
            <a:r>
              <a:rPr lang="en-US" altLang="zh-CN" sz="1600" dirty="0">
                <a:latin typeface="+mj-lt"/>
              </a:rPr>
              <a:t> J, </a:t>
            </a:r>
            <a:r>
              <a:rPr lang="en-US" altLang="zh-CN" sz="1600" dirty="0" err="1">
                <a:latin typeface="+mj-lt"/>
              </a:rPr>
              <a:t>Szegedy</a:t>
            </a:r>
            <a:r>
              <a:rPr lang="en-US" altLang="zh-CN" sz="1600" dirty="0">
                <a:latin typeface="+mj-lt"/>
              </a:rPr>
              <a:t> C. Explaining and harnessing adversarial examples[C]//Proceedings of the International Conference on Learning Representations. 2015.</a:t>
            </a:r>
            <a:endParaRPr lang="zh-CN" altLang="en-US" sz="1600" dirty="0">
              <a:latin typeface="+mj-lt"/>
            </a:endParaRPr>
          </a:p>
        </p:txBody>
      </p:sp>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p:txBody>
          <a:bodyPr/>
          <a:lstStyle/>
          <a:p>
            <a:r>
              <a:rPr lang="zh-CN" altLang="en-US" dirty="0"/>
              <a:t>快速符号梯度</a:t>
            </a:r>
            <a:endParaRPr lang="zh-CN" altLang="en-US" dirty="0"/>
          </a:p>
        </p:txBody>
      </p:sp>
      <p:sp>
        <p:nvSpPr>
          <p:cNvPr id="3" name="内容占位符 2"/>
          <p:cNvSpPr>
            <a:spLocks noGrp="1"/>
          </p:cNvSpPr>
          <p:nvPr>
            <p:ph idx="1"/>
          </p:nvPr>
        </p:nvSpPr>
        <p:spPr>
          <a:xfrm>
            <a:off x="334434" y="1124679"/>
            <a:ext cx="11573933" cy="2304321"/>
          </a:xfrm>
        </p:spPr>
        <p:txBody>
          <a:bodyPr>
            <a:normAutofit/>
          </a:bodyPr>
          <a:lstStyle/>
          <a:p>
            <a:r>
              <a:rPr lang="zh-CN" altLang="en-US" dirty="0"/>
              <a:t>快速符号梯度方法</a:t>
            </a:r>
            <a:r>
              <a:rPr lang="en-US" altLang="zh-CN" dirty="0"/>
              <a:t> Fast Gradient Sign Method</a:t>
            </a:r>
            <a:r>
              <a:rPr lang="zh-CN" altLang="en-US" dirty="0"/>
              <a:t>（</a:t>
            </a:r>
            <a:r>
              <a:rPr lang="en-US" altLang="zh-CN" dirty="0"/>
              <a:t>FGSM</a:t>
            </a:r>
            <a:r>
              <a:rPr lang="zh-CN" altLang="en-US" dirty="0"/>
              <a:t>）</a:t>
            </a:r>
            <a:endParaRPr lang="en-US" altLang="zh-CN" dirty="0"/>
          </a:p>
          <a:p>
            <a:pPr lvl="1"/>
            <a:r>
              <a:rPr lang="zh-CN" altLang="en-US" dirty="0">
                <a:solidFill>
                  <a:schemeClr val="tx1"/>
                </a:solidFill>
              </a:rPr>
              <a:t>通过修改样本数值，使得梯度上升，让模型发生误分类</a:t>
            </a:r>
            <a:endParaRPr lang="en-US" altLang="zh-CN" dirty="0">
              <a:solidFill>
                <a:schemeClr val="tx1"/>
              </a:solidFill>
            </a:endParaRPr>
          </a:p>
          <a:p>
            <a:pPr lvl="1"/>
            <a:r>
              <a:rPr lang="zh-CN" altLang="en-US" dirty="0"/>
              <a:t>只更新一次即可快速生成对抗样本，</a:t>
            </a:r>
            <a:r>
              <a:rPr lang="zh-CN" altLang="en-US" sz="2400" b="1" kern="100" dirty="0">
                <a:latin typeface="微软雅黑" panose="020B0503020204020204" charset="-122"/>
                <a:ea typeface="微软雅黑" panose="020B0503020204020204" charset="-122"/>
                <a:cs typeface="Times New Roman" panose="02020603050405020304" pitchFamily="18" charset="0"/>
              </a:rPr>
              <a:t>损失越大越容易达到误分类目标</a:t>
            </a:r>
            <a:endParaRPr lang="en-US" altLang="zh-CN" dirty="0">
              <a:effectLst/>
              <a:latin typeface="Times New Roman" panose="02020603050405020304" pitchFamily="18" charset="0"/>
              <a:ea typeface="宋体" panose="02010600030101010101" pitchFamily="2" charset="-122"/>
              <a:cs typeface="Times New Roman" panose="02020603050405020304" pitchFamily="18" charset="0"/>
            </a:endParaRPr>
          </a:p>
        </p:txBody>
      </p:sp>
      <mc:AlternateContent xmlns:mc="http://schemas.openxmlformats.org/markup-compatibility/2006">
        <mc:Choice xmlns:a14="http://schemas.microsoft.com/office/drawing/2010/main" Requires="a14">
          <p:sp>
            <p:nvSpPr>
              <p:cNvPr id="5" name="文本框 4"/>
              <p:cNvSpPr txBox="1"/>
              <p:nvPr/>
            </p:nvSpPr>
            <p:spPr>
              <a:xfrm>
                <a:off x="1631380" y="4164560"/>
                <a:ext cx="4320600" cy="1631216"/>
              </a:xfrm>
              <a:prstGeom prst="rect">
                <a:avLst/>
              </a:prstGeom>
              <a:noFill/>
            </p:spPr>
            <p:txBody>
              <a:bodyPr wrap="square">
                <a:spAutoFit/>
              </a:bodyPr>
              <a:lstStyle/>
              <a:p>
                <a:pPr algn="just"/>
                <a14:m>
                  <m:oMath xmlns:m="http://schemas.openxmlformats.org/officeDocument/2006/math">
                    <m:r>
                      <a:rPr lang="en-US" altLang="zh-CN" sz="2000" b="0" i="1" kern="100" smtClean="0">
                        <a:effectLst/>
                        <a:latin typeface="Cambria Math" panose="02040503050406030204" pitchFamily="18" charset="0"/>
                        <a:ea typeface="宋体" panose="02010600030101010101" pitchFamily="2" charset="-122"/>
                        <a:cs typeface="Times New Roman" panose="02020603050405020304" pitchFamily="18" charset="0"/>
                      </a:rPr>
                      <m:t>𝜃</m:t>
                    </m:r>
                  </m:oMath>
                </a14:m>
                <a:r>
                  <a:rPr lang="zh-CN" altLang="en-US" sz="20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模型参数</a:t>
                </a:r>
                <a:endParaRPr lang="en-US" alt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algn="just"/>
                <a14:m>
                  <m:oMath xmlns:m="http://schemas.openxmlformats.org/officeDocument/2006/math">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𝑥</m:t>
                    </m:r>
                  </m:oMath>
                </a14:m>
                <a:r>
                  <a:rPr lang="zh-CN" altLang="en-US" sz="20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2000" kern="100" dirty="0">
                    <a:latin typeface="Times New Roman" panose="02020603050405020304" pitchFamily="18" charset="0"/>
                    <a:ea typeface="宋体" panose="02010600030101010101" pitchFamily="2" charset="-122"/>
                    <a:cs typeface="Times New Roman" panose="02020603050405020304" pitchFamily="18" charset="0"/>
                  </a:rPr>
                  <a:t>干净样本</a:t>
                </a:r>
                <a:endParaRPr lang="en-US" alt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algn="just"/>
                <a14:m>
                  <m:oMath xmlns:m="http://schemas.openxmlformats.org/officeDocument/2006/math">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𝑦</m:t>
                    </m:r>
                  </m:oMath>
                </a14:m>
                <a:r>
                  <a:rPr lang="zh-CN" altLang="en-US" sz="2000" kern="100" dirty="0">
                    <a:effectLst/>
                    <a:latin typeface="Times New Roman" panose="02020603050405020304" pitchFamily="18" charset="0"/>
                    <a:ea typeface="宋体" panose="02010600030101010101" pitchFamily="2" charset="-122"/>
                    <a:cs typeface="Times New Roman" panose="02020603050405020304" pitchFamily="18" charset="0"/>
                  </a:rPr>
                  <a:t>：</a:t>
                </a:r>
                <a14:m>
                  <m:oMath xmlns:m="http://schemas.openxmlformats.org/officeDocument/2006/math">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𝑥</m:t>
                    </m:r>
                  </m:oMath>
                </a14:m>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的真实标签</a:t>
                </a:r>
                <a:endParaRPr lang="en-US" alt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algn="just"/>
                <a14:m>
                  <m:oMath xmlns:m="http://schemas.openxmlformats.org/officeDocument/2006/math">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𝐽</m:t>
                    </m:r>
                    <m:d>
                      <m:dPr>
                        <m:ctrlPr>
                          <a:rPr lang="zh-CN" altLang="zh-CN" sz="2000"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𝜃</m:t>
                        </m:r>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𝑥</m:t>
                        </m:r>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𝑦</m:t>
                        </m:r>
                      </m:e>
                    </m:d>
                  </m:oMath>
                </a14:m>
                <a:r>
                  <a:rPr lang="zh-CN" altLang="en-US" sz="20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训练网络的损失函数</a:t>
                </a:r>
                <a:endParaRPr lang="en-US" alt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algn="just"/>
                <a14:m>
                  <m:oMath xmlns:m="http://schemas.openxmlformats.org/officeDocument/2006/math">
                    <m:sSub>
                      <m:sSubPr>
                        <m:ctrlPr>
                          <a:rPr lang="zh-CN" altLang="zh-CN" sz="2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m:t>
                        </m:r>
                      </m:e>
                      <m:sub>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𝑥</m:t>
                        </m:r>
                      </m:sub>
                    </m:sSub>
                  </m:oMath>
                </a14:m>
                <a:r>
                  <a:rPr lang="zh-CN" altLang="en-US" sz="20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对</a:t>
                </a:r>
                <a14:m>
                  <m:oMath xmlns:m="http://schemas.openxmlformats.org/officeDocument/2006/math">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𝑥</m:t>
                    </m:r>
                  </m:oMath>
                </a14:m>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求梯度</a:t>
                </a:r>
                <a:endParaRPr lang="en-US" alt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p:txBody>
          </p:sp>
        </mc:Choice>
        <mc:Fallback>
          <p:sp>
            <p:nvSpPr>
              <p:cNvPr id="5" name="文本框 4"/>
              <p:cNvSpPr txBox="1">
                <a:spLocks noRot="1" noChangeAspect="1" noMove="1" noResize="1" noEditPoints="1" noAdjustHandles="1" noChangeArrowheads="1" noChangeShapeType="1" noTextEdit="1"/>
              </p:cNvSpPr>
              <p:nvPr/>
            </p:nvSpPr>
            <p:spPr>
              <a:xfrm>
                <a:off x="1631380" y="4164560"/>
                <a:ext cx="4320600" cy="1631216"/>
              </a:xfrm>
              <a:prstGeom prst="rect">
                <a:avLst/>
              </a:prstGeom>
              <a:blipFill rotWithShape="1">
                <a:blip r:embed="rId1"/>
                <a:stretch>
                  <a:fillRect l="-2" t="-14" r="3" b="8"/>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 name="文本框 9"/>
              <p:cNvSpPr txBox="1"/>
              <p:nvPr/>
            </p:nvSpPr>
            <p:spPr>
              <a:xfrm>
                <a:off x="1523756" y="3476259"/>
                <a:ext cx="4535849" cy="509178"/>
              </a:xfrm>
              <a:prstGeom prst="rect">
                <a:avLst/>
              </a:prstGeom>
              <a:noFill/>
            </p:spPr>
            <p:txBody>
              <a:bodyPr wrap="square">
                <a:spAutoFit/>
              </a:bodyPr>
              <a:lstStyle/>
              <a:p>
                <a14:m>
                  <m:oMathPara xmlns:m="http://schemas.openxmlformats.org/officeDocument/2006/math">
                    <m:oMathParaPr>
                      <m:jc m:val="left"/>
                    </m:oMathParaPr>
                    <m:oMath xmlns:m="http://schemas.openxmlformats.org/officeDocument/2006/math">
                      <m:r>
                        <a:rPr lang="zh-CN" altLang="en-US" sz="2400" i="1" smtClean="0">
                          <a:solidFill>
                            <a:schemeClr val="tx1"/>
                          </a:solidFill>
                          <a:latin typeface="Cambria Math" panose="02040503050406030204" pitchFamily="18" charset="0"/>
                        </a:rPr>
                        <m:t>𝜂</m:t>
                      </m:r>
                      <m:r>
                        <a:rPr lang="zh-CN" altLang="en-US" sz="2400" i="0">
                          <a:solidFill>
                            <a:schemeClr val="tx1"/>
                          </a:solidFill>
                          <a:latin typeface="Cambria Math" panose="02040503050406030204" pitchFamily="18" charset="0"/>
                        </a:rPr>
                        <m:t>=</m:t>
                      </m:r>
                      <m:r>
                        <a:rPr lang="zh-CN" altLang="en-US" sz="2400" i="1">
                          <a:solidFill>
                            <a:schemeClr val="tx1"/>
                          </a:solidFill>
                          <a:latin typeface="Cambria Math" panose="02040503050406030204" pitchFamily="18" charset="0"/>
                        </a:rPr>
                        <m:t>𝜖</m:t>
                      </m:r>
                      <m:r>
                        <a:rPr lang="zh-CN" altLang="en-US" sz="2400" i="1">
                          <a:latin typeface="Cambria Math" panose="02040503050406030204" pitchFamily="18" charset="0"/>
                        </a:rPr>
                        <m:t>⋅</m:t>
                      </m:r>
                      <m:r>
                        <m:rPr>
                          <m:sty m:val="p"/>
                        </m:rPr>
                        <a:rPr lang="zh-CN" altLang="en-US" sz="2400" i="0">
                          <a:solidFill>
                            <a:schemeClr val="tx1"/>
                          </a:solidFill>
                          <a:latin typeface="Cambria Math" panose="02040503050406030204" pitchFamily="18" charset="0"/>
                        </a:rPr>
                        <m:t>sign</m:t>
                      </m:r>
                      <m:d>
                        <m:dPr>
                          <m:ctrlPr>
                            <a:rPr lang="zh-CN" altLang="en-US" sz="2400" i="1">
                              <a:solidFill>
                                <a:schemeClr val="tx1"/>
                              </a:solidFill>
                              <a:latin typeface="Cambria Math" panose="02040503050406030204" pitchFamily="18" charset="0"/>
                            </a:rPr>
                          </m:ctrlPr>
                        </m:dPr>
                        <m:e>
                          <m:sSub>
                            <m:sSubPr>
                              <m:ctrlPr>
                                <a:rPr lang="zh-CN" altLang="en-US" sz="2400" i="1">
                                  <a:solidFill>
                                    <a:schemeClr val="tx1"/>
                                  </a:solidFill>
                                  <a:latin typeface="Cambria Math" panose="02040503050406030204" pitchFamily="18" charset="0"/>
                                </a:rPr>
                              </m:ctrlPr>
                            </m:sSubPr>
                            <m:e>
                              <m:r>
                                <m:rPr>
                                  <m:sty m:val="p"/>
                                </m:rPr>
                                <a:rPr lang="zh-CN" altLang="en-US" sz="2400" i="0">
                                  <a:solidFill>
                                    <a:schemeClr val="tx1"/>
                                  </a:solidFill>
                                  <a:latin typeface="Cambria Math" panose="02040503050406030204" pitchFamily="18" charset="0"/>
                                </a:rPr>
                                <m:t>∇</m:t>
                              </m:r>
                            </m:e>
                            <m:sub>
                              <m:r>
                                <a:rPr lang="zh-CN" altLang="en-US" sz="2400" i="1">
                                  <a:solidFill>
                                    <a:schemeClr val="tx1"/>
                                  </a:solidFill>
                                  <a:latin typeface="Cambria Math" panose="02040503050406030204" pitchFamily="18" charset="0"/>
                                </a:rPr>
                                <m:t>𝑥</m:t>
                              </m:r>
                            </m:sub>
                          </m:sSub>
                          <m:r>
                            <a:rPr lang="zh-CN" altLang="en-US" sz="2400" i="1">
                              <a:solidFill>
                                <a:schemeClr val="tx1"/>
                              </a:solidFill>
                              <a:latin typeface="Cambria Math" panose="02040503050406030204" pitchFamily="18" charset="0"/>
                            </a:rPr>
                            <m:t>𝐽</m:t>
                          </m:r>
                          <m:d>
                            <m:dPr>
                              <m:ctrlPr>
                                <a:rPr lang="zh-CN" altLang="en-US" sz="2400" i="1">
                                  <a:solidFill>
                                    <a:schemeClr val="tx1"/>
                                  </a:solidFill>
                                  <a:latin typeface="Cambria Math" panose="02040503050406030204" pitchFamily="18" charset="0"/>
                                </a:rPr>
                              </m:ctrlPr>
                            </m:dPr>
                            <m:e>
                              <m:r>
                                <a:rPr lang="zh-CN" altLang="en-US" sz="2400" i="1">
                                  <a:solidFill>
                                    <a:schemeClr val="tx1"/>
                                  </a:solidFill>
                                  <a:latin typeface="Cambria Math" panose="02040503050406030204" pitchFamily="18" charset="0"/>
                                </a:rPr>
                                <m:t>𝜃</m:t>
                              </m:r>
                              <m:r>
                                <a:rPr lang="zh-CN" altLang="en-US" sz="2400" i="0">
                                  <a:solidFill>
                                    <a:schemeClr val="tx1"/>
                                  </a:solidFill>
                                  <a:latin typeface="Cambria Math" panose="02040503050406030204" pitchFamily="18" charset="0"/>
                                </a:rPr>
                                <m:t>,</m:t>
                              </m:r>
                              <m:r>
                                <a:rPr lang="zh-CN" altLang="en-US" sz="2400" i="1">
                                  <a:solidFill>
                                    <a:schemeClr val="tx1"/>
                                  </a:solidFill>
                                  <a:latin typeface="Cambria Math" panose="02040503050406030204" pitchFamily="18" charset="0"/>
                                </a:rPr>
                                <m:t>𝑥</m:t>
                              </m:r>
                              <m:r>
                                <a:rPr lang="zh-CN" altLang="en-US" sz="2400" i="0">
                                  <a:solidFill>
                                    <a:schemeClr val="tx1"/>
                                  </a:solidFill>
                                  <a:latin typeface="Cambria Math" panose="02040503050406030204" pitchFamily="18" charset="0"/>
                                </a:rPr>
                                <m:t>,</m:t>
                              </m:r>
                              <m:r>
                                <a:rPr lang="zh-CN" altLang="en-US" sz="2400" i="1">
                                  <a:solidFill>
                                    <a:schemeClr val="tx1"/>
                                  </a:solidFill>
                                  <a:latin typeface="Cambria Math" panose="02040503050406030204" pitchFamily="18" charset="0"/>
                                </a:rPr>
                                <m:t>𝑦</m:t>
                              </m:r>
                            </m:e>
                          </m:d>
                        </m:e>
                      </m:d>
                    </m:oMath>
                  </m:oMathPara>
                </a14:m>
                <a:endParaRPr lang="zh-CN" altLang="en-US" sz="2400" dirty="0">
                  <a:solidFill>
                    <a:schemeClr val="tx1"/>
                  </a:solidFill>
                </a:endParaRPr>
              </a:p>
            </p:txBody>
          </p:sp>
        </mc:Choice>
        <mc:Fallback>
          <p:sp>
            <p:nvSpPr>
              <p:cNvPr id="10" name="文本框 9"/>
              <p:cNvSpPr txBox="1">
                <a:spLocks noRot="1" noChangeAspect="1" noMove="1" noResize="1" noEditPoints="1" noAdjustHandles="1" noChangeArrowheads="1" noChangeShapeType="1" noTextEdit="1"/>
              </p:cNvSpPr>
              <p:nvPr/>
            </p:nvSpPr>
            <p:spPr>
              <a:xfrm>
                <a:off x="1523756" y="3476259"/>
                <a:ext cx="4535849" cy="509178"/>
              </a:xfrm>
              <a:prstGeom prst="rect">
                <a:avLst/>
              </a:prstGeom>
              <a:blipFill rotWithShape="1">
                <a:blip r:embed="rId2"/>
                <a:stretch>
                  <a:fillRect l="-9" t="-53" r="10" b="35"/>
                </a:stretch>
              </a:blipFill>
            </p:spPr>
            <p:txBody>
              <a:bodyPr/>
              <a:lstStyle/>
              <a:p>
                <a:r>
                  <a:rPr lang="zh-CN" altLang="en-US">
                    <a:noFill/>
                  </a:rPr>
                  <a:t> </a:t>
                </a:r>
              </a:p>
            </p:txBody>
          </p:sp>
        </mc:Fallback>
      </mc:AlternateContent>
      <p:grpSp>
        <p:nvGrpSpPr>
          <p:cNvPr id="2" name="组合 1"/>
          <p:cNvGrpSpPr/>
          <p:nvPr/>
        </p:nvGrpSpPr>
        <p:grpSpPr>
          <a:xfrm>
            <a:off x="6935786" y="3664166"/>
            <a:ext cx="4320600" cy="1962242"/>
            <a:chOff x="5447910" y="2378503"/>
            <a:chExt cx="6020493" cy="2564701"/>
          </a:xfrm>
        </p:grpSpPr>
        <p:grpSp>
          <p:nvGrpSpPr>
            <p:cNvPr id="9" name="组合 8"/>
            <p:cNvGrpSpPr/>
            <p:nvPr/>
          </p:nvGrpSpPr>
          <p:grpSpPr>
            <a:xfrm>
              <a:off x="5447910" y="2378503"/>
              <a:ext cx="6020493" cy="2564701"/>
              <a:chOff x="5663940" y="2450513"/>
              <a:chExt cx="6020493" cy="2564701"/>
            </a:xfrm>
          </p:grpSpPr>
          <p:pic>
            <p:nvPicPr>
              <p:cNvPr id="12" name="图片 11"/>
              <p:cNvPicPr>
                <a:picLocks noChangeAspect="1"/>
              </p:cNvPicPr>
              <p:nvPr/>
            </p:nvPicPr>
            <p:blipFill>
              <a:blip r:embed="rId3"/>
              <a:stretch>
                <a:fillRect/>
              </a:stretch>
            </p:blipFill>
            <p:spPr>
              <a:xfrm>
                <a:off x="5663940" y="2450513"/>
                <a:ext cx="6020493" cy="1993047"/>
              </a:xfrm>
              <a:prstGeom prst="rect">
                <a:avLst/>
              </a:prstGeom>
            </p:spPr>
          </p:pic>
          <p:sp>
            <p:nvSpPr>
              <p:cNvPr id="13" name="文本框 12"/>
              <p:cNvSpPr txBox="1"/>
              <p:nvPr/>
            </p:nvSpPr>
            <p:spPr>
              <a:xfrm>
                <a:off x="6023990" y="4653169"/>
                <a:ext cx="933164" cy="362045"/>
              </a:xfrm>
              <a:prstGeom prst="rect">
                <a:avLst/>
              </a:prstGeom>
              <a:noFill/>
            </p:spPr>
            <p:txBody>
              <a:bodyPr wrap="none" rtlCol="0">
                <a:spAutoFit/>
              </a:bodyPr>
              <a:lstStyle/>
              <a:p>
                <a:r>
                  <a:rPr lang="en-US" altLang="zh-CN" dirty="0"/>
                  <a:t>Panda</a:t>
                </a:r>
                <a:endParaRPr lang="zh-CN" altLang="en-US" dirty="0"/>
              </a:p>
            </p:txBody>
          </p:sp>
          <p:sp>
            <p:nvSpPr>
              <p:cNvPr id="14" name="文本框 13"/>
              <p:cNvSpPr txBox="1"/>
              <p:nvPr/>
            </p:nvSpPr>
            <p:spPr>
              <a:xfrm>
                <a:off x="10128560" y="4653169"/>
                <a:ext cx="1067938" cy="362045"/>
              </a:xfrm>
              <a:prstGeom prst="rect">
                <a:avLst/>
              </a:prstGeom>
              <a:noFill/>
            </p:spPr>
            <p:txBody>
              <a:bodyPr wrap="none" rtlCol="0">
                <a:spAutoFit/>
              </a:bodyPr>
              <a:lstStyle/>
              <a:p>
                <a:r>
                  <a:rPr lang="en-US" altLang="zh-CN" dirty="0"/>
                  <a:t>Gibbon</a:t>
                </a:r>
                <a:endParaRPr lang="zh-CN" altLang="en-US" dirty="0"/>
              </a:p>
            </p:txBody>
          </p:sp>
        </p:grpSp>
        <p:cxnSp>
          <p:nvCxnSpPr>
            <p:cNvPr id="8" name="直接箭头连接符 7"/>
            <p:cNvCxnSpPr>
              <a:stCxn id="13" idx="3"/>
              <a:endCxn id="14" idx="1"/>
            </p:cNvCxnSpPr>
            <p:nvPr/>
          </p:nvCxnSpPr>
          <p:spPr bwMode="auto">
            <a:xfrm>
              <a:off x="6741124" y="4762182"/>
              <a:ext cx="3171406" cy="0"/>
            </a:xfrm>
            <a:prstGeom prst="straightConnector1">
              <a:avLst/>
            </a:prstGeom>
            <a:solidFill>
              <a:schemeClr val="accent1"/>
            </a:solidFill>
            <a:ln w="12700" cap="flat" cmpd="sng" algn="ctr">
              <a:solidFill>
                <a:schemeClr val="tx1"/>
              </a:solidFill>
              <a:prstDash val="dash"/>
              <a:round/>
              <a:headEnd type="none" w="med" len="med"/>
              <a:tailEnd type="triangle"/>
            </a:ln>
          </p:spPr>
        </p:cxnSp>
      </p:grpSp>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p:txBody>
          <a:bodyPr/>
          <a:lstStyle/>
          <a:p>
            <a:r>
              <a:rPr lang="zh-CN" altLang="en-US" dirty="0"/>
              <a:t>攻击方法</a:t>
            </a:r>
            <a:endParaRPr lang="zh-CN" altLang="en-US" dirty="0"/>
          </a:p>
        </p:txBody>
      </p:sp>
      <p:sp>
        <p:nvSpPr>
          <p:cNvPr id="3" name="内容占位符 2"/>
          <p:cNvSpPr>
            <a:spLocks noGrp="1"/>
          </p:cNvSpPr>
          <p:nvPr>
            <p:ph idx="1"/>
          </p:nvPr>
        </p:nvSpPr>
        <p:spPr>
          <a:xfrm>
            <a:off x="334434" y="1124679"/>
            <a:ext cx="11573933" cy="923330"/>
          </a:xfrm>
        </p:spPr>
        <p:txBody>
          <a:bodyPr/>
          <a:lstStyle/>
          <a:p>
            <a:r>
              <a:rPr lang="en-US" altLang="zh-CN" dirty="0"/>
              <a:t>FGSM</a:t>
            </a:r>
            <a:r>
              <a:rPr lang="zh-CN" altLang="en-US" dirty="0"/>
              <a:t>生成对抗样本的方法为</a:t>
            </a:r>
            <a:endParaRPr lang="zh-CN" altLang="en-US" dirty="0"/>
          </a:p>
        </p:txBody>
      </p:sp>
      <mc:AlternateContent xmlns:mc="http://schemas.openxmlformats.org/markup-compatibility/2006">
        <mc:Choice xmlns:a14="http://schemas.microsoft.com/office/drawing/2010/main" Requires="a14">
          <p:sp>
            <p:nvSpPr>
              <p:cNvPr id="14" name="文本框 13"/>
              <p:cNvSpPr txBox="1"/>
              <p:nvPr/>
            </p:nvSpPr>
            <p:spPr>
              <a:xfrm>
                <a:off x="767260" y="2788603"/>
                <a:ext cx="4576969" cy="509178"/>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sSub>
                        <m:sSubPr>
                          <m:ctrlPr>
                            <a:rPr lang="zh-CN" altLang="en-US" sz="2400" i="1" smtClean="0">
                              <a:solidFill>
                                <a:schemeClr val="tx1"/>
                              </a:solidFill>
                              <a:latin typeface="Cambria Math" panose="02040503050406030204" pitchFamily="18" charset="0"/>
                            </a:rPr>
                          </m:ctrlPr>
                        </m:sSubPr>
                        <m:e>
                          <m:r>
                            <a:rPr lang="en-US" altLang="zh-CN" sz="2400" b="0" i="1" smtClean="0">
                              <a:solidFill>
                                <a:schemeClr val="tx1"/>
                              </a:solidFill>
                              <a:latin typeface="Cambria Math" panose="02040503050406030204" pitchFamily="18" charset="0"/>
                            </a:rPr>
                            <m:t>𝑥</m:t>
                          </m:r>
                        </m:e>
                        <m:sub>
                          <m:r>
                            <a:rPr lang="en-US" altLang="zh-CN" sz="2400" b="0" i="1" smtClean="0">
                              <a:solidFill>
                                <a:schemeClr val="tx1"/>
                              </a:solidFill>
                              <a:latin typeface="Cambria Math" panose="02040503050406030204" pitchFamily="18" charset="0"/>
                            </a:rPr>
                            <m:t>𝑎𝑑𝑣</m:t>
                          </m:r>
                        </m:sub>
                      </m:sSub>
                      <m:r>
                        <a:rPr lang="zh-CN" altLang="en-US" sz="2400" i="0">
                          <a:solidFill>
                            <a:schemeClr val="tx1"/>
                          </a:solidFill>
                          <a:latin typeface="Cambria Math" panose="02040503050406030204" pitchFamily="18" charset="0"/>
                        </a:rPr>
                        <m:t>=</m:t>
                      </m:r>
                      <m:r>
                        <a:rPr lang="en-US" altLang="zh-CN" sz="2400" b="0" i="1" smtClean="0">
                          <a:solidFill>
                            <a:schemeClr val="tx1"/>
                          </a:solidFill>
                          <a:latin typeface="Cambria Math" panose="02040503050406030204" pitchFamily="18" charset="0"/>
                        </a:rPr>
                        <m:t>𝑥</m:t>
                      </m:r>
                      <m:r>
                        <a:rPr lang="en-US" altLang="zh-CN" sz="2400" b="0" i="1" smtClean="0">
                          <a:solidFill>
                            <a:schemeClr val="tx1"/>
                          </a:solidFill>
                          <a:latin typeface="Cambria Math" panose="02040503050406030204" pitchFamily="18" charset="0"/>
                        </a:rPr>
                        <m:t>+</m:t>
                      </m:r>
                      <m:r>
                        <a:rPr lang="zh-CN" altLang="en-US" sz="2400" i="1">
                          <a:latin typeface="Cambria Math" panose="02040503050406030204" pitchFamily="18" charset="0"/>
                        </a:rPr>
                        <m:t>𝜖</m:t>
                      </m:r>
                      <m:r>
                        <a:rPr lang="zh-CN" altLang="en-US" sz="2400" i="1">
                          <a:latin typeface="Cambria Math" panose="02040503050406030204" pitchFamily="18" charset="0"/>
                        </a:rPr>
                        <m:t>⋅</m:t>
                      </m:r>
                      <m:r>
                        <m:rPr>
                          <m:sty m:val="p"/>
                        </m:rPr>
                        <a:rPr lang="zh-CN" altLang="en-US" sz="2400" i="0">
                          <a:solidFill>
                            <a:schemeClr val="tx1"/>
                          </a:solidFill>
                          <a:latin typeface="Cambria Math" panose="02040503050406030204" pitchFamily="18" charset="0"/>
                        </a:rPr>
                        <m:t>sign</m:t>
                      </m:r>
                      <m:d>
                        <m:dPr>
                          <m:ctrlPr>
                            <a:rPr lang="zh-CN" altLang="en-US" sz="2400" i="1">
                              <a:solidFill>
                                <a:schemeClr val="tx1"/>
                              </a:solidFill>
                              <a:latin typeface="Cambria Math" panose="02040503050406030204" pitchFamily="18" charset="0"/>
                            </a:rPr>
                          </m:ctrlPr>
                        </m:dPr>
                        <m:e>
                          <m:sSub>
                            <m:sSubPr>
                              <m:ctrlPr>
                                <a:rPr lang="zh-CN" altLang="en-US" sz="2400" i="1">
                                  <a:solidFill>
                                    <a:schemeClr val="tx1"/>
                                  </a:solidFill>
                                  <a:latin typeface="Cambria Math" panose="02040503050406030204" pitchFamily="18" charset="0"/>
                                </a:rPr>
                              </m:ctrlPr>
                            </m:sSubPr>
                            <m:e>
                              <m:r>
                                <m:rPr>
                                  <m:sty m:val="p"/>
                                </m:rPr>
                                <a:rPr lang="zh-CN" altLang="en-US" sz="2400" i="0">
                                  <a:solidFill>
                                    <a:schemeClr val="tx1"/>
                                  </a:solidFill>
                                  <a:latin typeface="Cambria Math" panose="02040503050406030204" pitchFamily="18" charset="0"/>
                                </a:rPr>
                                <m:t>∇</m:t>
                              </m:r>
                            </m:e>
                            <m:sub>
                              <m:r>
                                <a:rPr lang="zh-CN" altLang="en-US" sz="2400" i="1">
                                  <a:solidFill>
                                    <a:schemeClr val="tx1"/>
                                  </a:solidFill>
                                  <a:latin typeface="Cambria Math" panose="02040503050406030204" pitchFamily="18" charset="0"/>
                                </a:rPr>
                                <m:t>𝑥</m:t>
                              </m:r>
                            </m:sub>
                          </m:sSub>
                          <m:r>
                            <a:rPr lang="zh-CN" altLang="en-US" sz="2400" i="1">
                              <a:solidFill>
                                <a:schemeClr val="tx1"/>
                              </a:solidFill>
                              <a:latin typeface="Cambria Math" panose="02040503050406030204" pitchFamily="18" charset="0"/>
                            </a:rPr>
                            <m:t>𝐽</m:t>
                          </m:r>
                          <m:d>
                            <m:dPr>
                              <m:ctrlPr>
                                <a:rPr lang="zh-CN" altLang="en-US" sz="2400" i="1">
                                  <a:solidFill>
                                    <a:schemeClr val="tx1"/>
                                  </a:solidFill>
                                  <a:latin typeface="Cambria Math" panose="02040503050406030204" pitchFamily="18" charset="0"/>
                                </a:rPr>
                              </m:ctrlPr>
                            </m:dPr>
                            <m:e>
                              <m:r>
                                <a:rPr lang="zh-CN" altLang="en-US" sz="2400" i="1">
                                  <a:solidFill>
                                    <a:schemeClr val="tx1"/>
                                  </a:solidFill>
                                  <a:latin typeface="Cambria Math" panose="02040503050406030204" pitchFamily="18" charset="0"/>
                                </a:rPr>
                                <m:t>𝜃</m:t>
                              </m:r>
                              <m:r>
                                <a:rPr lang="zh-CN" altLang="en-US" sz="2400" i="0">
                                  <a:solidFill>
                                    <a:schemeClr val="tx1"/>
                                  </a:solidFill>
                                  <a:latin typeface="Cambria Math" panose="02040503050406030204" pitchFamily="18" charset="0"/>
                                </a:rPr>
                                <m:t>,</m:t>
                              </m:r>
                              <m:r>
                                <a:rPr lang="zh-CN" altLang="en-US" sz="2400" i="1">
                                  <a:solidFill>
                                    <a:schemeClr val="tx1"/>
                                  </a:solidFill>
                                  <a:latin typeface="Cambria Math" panose="02040503050406030204" pitchFamily="18" charset="0"/>
                                </a:rPr>
                                <m:t>𝑥</m:t>
                              </m:r>
                              <m:r>
                                <a:rPr lang="zh-CN" altLang="en-US" sz="2400" i="0">
                                  <a:solidFill>
                                    <a:schemeClr val="tx1"/>
                                  </a:solidFill>
                                  <a:latin typeface="Cambria Math" panose="02040503050406030204" pitchFamily="18" charset="0"/>
                                </a:rPr>
                                <m:t>,</m:t>
                              </m:r>
                              <m:r>
                                <a:rPr lang="zh-CN" altLang="en-US" sz="2400" i="1">
                                  <a:solidFill>
                                    <a:schemeClr val="tx1"/>
                                  </a:solidFill>
                                  <a:latin typeface="Cambria Math" panose="02040503050406030204" pitchFamily="18" charset="0"/>
                                </a:rPr>
                                <m:t>𝑦</m:t>
                              </m:r>
                            </m:e>
                          </m:d>
                        </m:e>
                      </m:d>
                    </m:oMath>
                  </m:oMathPara>
                </a14:m>
                <a:endParaRPr lang="zh-CN" altLang="en-US" sz="2400" dirty="0"/>
              </a:p>
            </p:txBody>
          </p:sp>
        </mc:Choice>
        <mc:Fallback>
          <p:sp>
            <p:nvSpPr>
              <p:cNvPr id="14" name="文本框 13"/>
              <p:cNvSpPr txBox="1">
                <a:spLocks noRot="1" noChangeAspect="1" noMove="1" noResize="1" noEditPoints="1" noAdjustHandles="1" noChangeArrowheads="1" noChangeShapeType="1" noTextEdit="1"/>
              </p:cNvSpPr>
              <p:nvPr/>
            </p:nvSpPr>
            <p:spPr>
              <a:xfrm>
                <a:off x="767260" y="2788603"/>
                <a:ext cx="4576969" cy="509178"/>
              </a:xfrm>
              <a:prstGeom prst="rect">
                <a:avLst/>
              </a:prstGeom>
              <a:blipFill rotWithShape="1">
                <a:blip r:embed="rId1"/>
                <a:stretch>
                  <a:fillRect l="-4" t="-62" r="2" b="44"/>
                </a:stretch>
              </a:blipFill>
            </p:spPr>
            <p:txBody>
              <a:bodyPr/>
              <a:lstStyle/>
              <a:p>
                <a:r>
                  <a:rPr lang="zh-CN" altLang="en-US">
                    <a:noFill/>
                  </a:rPr>
                  <a:t> </a:t>
                </a:r>
              </a:p>
            </p:txBody>
          </p:sp>
        </mc:Fallback>
      </mc:AlternateContent>
      <p:sp>
        <p:nvSpPr>
          <p:cNvPr id="15" name="文本框 14"/>
          <p:cNvSpPr txBox="1"/>
          <p:nvPr/>
        </p:nvSpPr>
        <p:spPr>
          <a:xfrm>
            <a:off x="585690" y="4581160"/>
            <a:ext cx="4464620" cy="961289"/>
          </a:xfrm>
          <a:prstGeom prst="rect">
            <a:avLst/>
          </a:prstGeom>
          <a:noFill/>
        </p:spPr>
        <p:txBody>
          <a:bodyPr wrap="square">
            <a:spAutoFit/>
          </a:bodyPr>
          <a:lstStyle/>
          <a:p>
            <a:pPr algn="ctr">
              <a:lnSpc>
                <a:spcPct val="150000"/>
              </a:lnSpc>
            </a:pPr>
            <a:r>
              <a:rPr lang="en-US" altLang="zh-CN" sz="2000" dirty="0">
                <a:solidFill>
                  <a:srgbClr val="C00000"/>
                </a:solidFill>
                <a:latin typeface="微软雅黑" panose="020B0503020204020204" charset="-122"/>
                <a:ea typeface="微软雅黑" panose="020B0503020204020204" charset="-122"/>
              </a:rPr>
              <a:t>FGSM</a:t>
            </a:r>
            <a:r>
              <a:rPr lang="zh-CN" altLang="en-US" sz="2000" dirty="0">
                <a:solidFill>
                  <a:srgbClr val="C00000"/>
                </a:solidFill>
                <a:latin typeface="微软雅黑" panose="020B0503020204020204" charset="-122"/>
                <a:ea typeface="微软雅黑" panose="020B0503020204020204" charset="-122"/>
              </a:rPr>
              <a:t>是无目标的攻击</a:t>
            </a:r>
            <a:endParaRPr lang="en-US" altLang="zh-CN" sz="2000" dirty="0">
              <a:solidFill>
                <a:srgbClr val="C00000"/>
              </a:solidFill>
              <a:latin typeface="微软雅黑" panose="020B0503020204020204" charset="-122"/>
              <a:ea typeface="微软雅黑" panose="020B0503020204020204" charset="-122"/>
            </a:endParaRPr>
          </a:p>
          <a:p>
            <a:pPr algn="ctr">
              <a:lnSpc>
                <a:spcPct val="150000"/>
              </a:lnSpc>
            </a:pPr>
            <a:r>
              <a:rPr lang="zh-CN" altLang="en-US" sz="2000" dirty="0">
                <a:solidFill>
                  <a:srgbClr val="C00000"/>
                </a:solidFill>
                <a:latin typeface="微软雅黑" panose="020B0503020204020204" charset="-122"/>
                <a:ea typeface="微软雅黑" panose="020B0503020204020204" charset="-122"/>
              </a:rPr>
              <a:t>只要使得模型分类错就行了！</a:t>
            </a:r>
            <a:endParaRPr lang="zh-CN" altLang="en-US" sz="2000" dirty="0">
              <a:solidFill>
                <a:srgbClr val="C00000"/>
              </a:solidFill>
              <a:latin typeface="微软雅黑" panose="020B0503020204020204" charset="-122"/>
              <a:ea typeface="微软雅黑" panose="020B0503020204020204" charset="-122"/>
            </a:endParaRPr>
          </a:p>
        </p:txBody>
      </p:sp>
      <mc:AlternateContent xmlns:mc="http://schemas.openxmlformats.org/markup-compatibility/2006">
        <mc:Choice xmlns:a14="http://schemas.microsoft.com/office/drawing/2010/main" Requires="a14">
          <p:sp>
            <p:nvSpPr>
              <p:cNvPr id="2" name="文本框 1"/>
              <p:cNvSpPr txBox="1"/>
              <p:nvPr/>
            </p:nvSpPr>
            <p:spPr>
              <a:xfrm>
                <a:off x="1246480" y="3490137"/>
                <a:ext cx="3143040" cy="495585"/>
              </a:xfrm>
              <a:prstGeom prst="rect">
                <a:avLst/>
              </a:prstGeom>
              <a:noFill/>
            </p:spPr>
            <p:txBody>
              <a:bodyPr wrap="square">
                <a:spAutoFit/>
              </a:bodyPr>
              <a:lstStyle/>
              <a:p>
                <a:pPr algn="ctr">
                  <a:lnSpc>
                    <a:spcPct val="150000"/>
                  </a:lnSpc>
                </a:pPr>
                <a14:m>
                  <m:oMath xmlns:m="http://schemas.openxmlformats.org/officeDocument/2006/math">
                    <m:r>
                      <a:rPr lang="en-US" altLang="zh-CN" sz="2000" b="1" i="1" kern="100">
                        <a:latin typeface="Cambria Math" panose="02040503050406030204" pitchFamily="18" charset="0"/>
                        <a:ea typeface="宋体" panose="02010600030101010101" pitchFamily="2" charset="-122"/>
                        <a:cs typeface="Times New Roman" panose="02020603050405020304" pitchFamily="18" charset="0"/>
                      </a:rPr>
                      <m:t>𝒙</m:t>
                    </m:r>
                  </m:oMath>
                </a14:m>
                <a:r>
                  <a:rPr lang="en-US" altLang="zh-CN" sz="2000" i="1" kern="100" baseline="-25000" dirty="0">
                    <a:latin typeface="Times New Roman" panose="02020603050405020304" pitchFamily="18" charset="0"/>
                    <a:ea typeface="宋体" panose="02010600030101010101" pitchFamily="2" charset="-122"/>
                    <a:cs typeface="Times New Roman" panose="02020603050405020304" pitchFamily="18" charset="0"/>
                  </a:rPr>
                  <a:t>adv</a:t>
                </a:r>
                <a:r>
                  <a:rPr lang="zh-CN" altLang="en-US" sz="2000" b="1" kern="100" dirty="0">
                    <a:latin typeface="Times New Roman" panose="02020603050405020304" pitchFamily="18" charset="0"/>
                    <a:ea typeface="宋体" panose="02010600030101010101" pitchFamily="2" charset="-122"/>
                    <a:cs typeface="Times New Roman" panose="02020603050405020304" pitchFamily="18" charset="0"/>
                  </a:rPr>
                  <a:t>：对抗样本</a:t>
                </a:r>
                <a:endParaRPr lang="en-US" altLang="zh-CN" sz="2000" b="1" kern="100" dirty="0">
                  <a:effectLst/>
                  <a:latin typeface="Times New Roman" panose="02020603050405020304" pitchFamily="18" charset="0"/>
                  <a:ea typeface="宋体" panose="02010600030101010101" pitchFamily="2" charset="-122"/>
                  <a:cs typeface="Times New Roman" panose="02020603050405020304" pitchFamily="18" charset="0"/>
                </a:endParaRPr>
              </a:p>
            </p:txBody>
          </p:sp>
        </mc:Choice>
        <mc:Fallback>
          <p:sp>
            <p:nvSpPr>
              <p:cNvPr id="2" name="文本框 1"/>
              <p:cNvSpPr txBox="1">
                <a:spLocks noRot="1" noChangeAspect="1" noMove="1" noResize="1" noEditPoints="1" noAdjustHandles="1" noChangeArrowheads="1" noChangeShapeType="1" noTextEdit="1"/>
              </p:cNvSpPr>
              <p:nvPr/>
            </p:nvSpPr>
            <p:spPr>
              <a:xfrm>
                <a:off x="1246480" y="3490137"/>
                <a:ext cx="3143040" cy="495585"/>
              </a:xfrm>
              <a:prstGeom prst="rect">
                <a:avLst/>
              </a:prstGeom>
              <a:blipFill rotWithShape="1">
                <a:blip r:embed="rId2"/>
                <a:stretch>
                  <a:fillRect l="-19" t="-36" r="13" b="-11695"/>
                </a:stretch>
              </a:blipFill>
            </p:spPr>
            <p:txBody>
              <a:bodyPr/>
              <a:lstStyle/>
              <a:p>
                <a:r>
                  <a:rPr lang="zh-CN" altLang="en-US">
                    <a:noFill/>
                  </a:rPr>
                  <a:t> </a:t>
                </a:r>
              </a:p>
            </p:txBody>
          </p:sp>
        </mc:Fallback>
      </mc:AlternateContent>
      <p:sp>
        <p:nvSpPr>
          <p:cNvPr id="10" name="文本框 9"/>
          <p:cNvSpPr txBox="1"/>
          <p:nvPr/>
        </p:nvSpPr>
        <p:spPr>
          <a:xfrm>
            <a:off x="5659145" y="2015863"/>
            <a:ext cx="4464620" cy="499624"/>
          </a:xfrm>
          <a:prstGeom prst="rect">
            <a:avLst/>
          </a:prstGeom>
          <a:noFill/>
        </p:spPr>
        <p:txBody>
          <a:bodyPr wrap="square">
            <a:spAutoFit/>
          </a:bodyPr>
          <a:lstStyle/>
          <a:p>
            <a:pPr>
              <a:lnSpc>
                <a:spcPct val="150000"/>
              </a:lnSpc>
            </a:pPr>
            <a:r>
              <a:rPr lang="en-US" altLang="zh-CN" sz="2000" b="1" dirty="0">
                <a:latin typeface="微软雅黑" panose="020B0503020204020204" charset="-122"/>
                <a:ea typeface="微软雅黑" panose="020B0503020204020204" charset="-122"/>
              </a:rPr>
              <a:t>FGSM</a:t>
            </a:r>
            <a:r>
              <a:rPr lang="zh-CN" altLang="en-US" sz="2000" b="1" dirty="0">
                <a:latin typeface="微软雅黑" panose="020B0503020204020204" charset="-122"/>
                <a:ea typeface="微软雅黑" panose="020B0503020204020204" charset="-122"/>
              </a:rPr>
              <a:t>伪代码</a:t>
            </a:r>
            <a:r>
              <a:rPr lang="en-US" altLang="zh-CN" sz="2000" b="1" dirty="0">
                <a:latin typeface="微软雅黑" panose="020B0503020204020204" charset="-122"/>
                <a:ea typeface="微软雅黑" panose="020B0503020204020204" charset="-122"/>
              </a:rPr>
              <a:t>:</a:t>
            </a:r>
            <a:endParaRPr lang="zh-CN" altLang="en-US" sz="2000" b="1" dirty="0">
              <a:latin typeface="微软雅黑" panose="020B0503020204020204" charset="-122"/>
              <a:ea typeface="微软雅黑" panose="020B0503020204020204" charset="-122"/>
            </a:endParaRPr>
          </a:p>
        </p:txBody>
      </p:sp>
      <mc:AlternateContent xmlns:mc="http://schemas.openxmlformats.org/markup-compatibility/2006">
        <mc:Choice xmlns:a14="http://schemas.microsoft.com/office/drawing/2010/main" Requires="a14">
          <p:sp>
            <p:nvSpPr>
              <p:cNvPr id="6" name="文本框 5"/>
              <p:cNvSpPr txBox="1"/>
              <p:nvPr/>
            </p:nvSpPr>
            <p:spPr>
              <a:xfrm>
                <a:off x="5729212" y="2564880"/>
                <a:ext cx="6150224" cy="3328988"/>
              </a:xfrm>
              <a:prstGeom prst="rect">
                <a:avLst/>
              </a:prstGeom>
              <a:noFill/>
              <a:ln>
                <a:solidFill>
                  <a:schemeClr val="tx1"/>
                </a:solidFill>
              </a:ln>
            </p:spPr>
            <p:txBody>
              <a:bodyPr wrap="square">
                <a:spAutoFit/>
              </a:bodyPr>
              <a:lstStyle/>
              <a:p>
                <a:r>
                  <a:rPr lang="zh-CN" altLang="en-US" sz="1600" dirty="0">
                    <a:solidFill>
                      <a:schemeClr val="tx1"/>
                    </a:solidFill>
                    <a:latin typeface="times" panose="02020603050405020304" pitchFamily="18" charset="0"/>
                    <a:cs typeface="times" panose="02020603050405020304" pitchFamily="18" charset="0"/>
                  </a:rPr>
                  <a:t># 输入：模型 f(θ), 输入样本 x, 真实标签 y, 损失函数 J, 扰动强度 ε</a:t>
                </a:r>
                <a:endParaRPr lang="zh-CN" altLang="en-US" sz="1600" dirty="0">
                  <a:solidFill>
                    <a:schemeClr val="tx1"/>
                  </a:solidFill>
                  <a:latin typeface="times" panose="02020603050405020304" pitchFamily="18" charset="0"/>
                  <a:cs typeface="times" panose="02020603050405020304" pitchFamily="18" charset="0"/>
                </a:endParaRPr>
              </a:p>
              <a:p>
                <a:r>
                  <a:rPr lang="zh-CN" altLang="en-US" sz="1600" dirty="0">
                    <a:solidFill>
                      <a:schemeClr val="tx1"/>
                    </a:solidFill>
                    <a:latin typeface="times" panose="02020603050405020304" pitchFamily="18" charset="0"/>
                    <a:cs typeface="times" panose="02020603050405020304" pitchFamily="18" charset="0"/>
                  </a:rPr>
                  <a:t># 输出：对抗样本 x_adv</a:t>
                </a:r>
                <a:endParaRPr lang="zh-CN" altLang="en-US" sz="1600" dirty="0">
                  <a:solidFill>
                    <a:schemeClr val="tx1"/>
                  </a:solidFill>
                  <a:latin typeface="times" panose="02020603050405020304" pitchFamily="18" charset="0"/>
                  <a:cs typeface="times" panose="02020603050405020304" pitchFamily="18" charset="0"/>
                </a:endParaRPr>
              </a:p>
              <a:p>
                <a:endParaRPr lang="zh-CN" altLang="en-US" sz="1600" dirty="0">
                  <a:solidFill>
                    <a:schemeClr val="tx1"/>
                  </a:solidFill>
                  <a:latin typeface="times" panose="02020603050405020304" pitchFamily="18" charset="0"/>
                  <a:cs typeface="times" panose="02020603050405020304" pitchFamily="18" charset="0"/>
                </a:endParaRPr>
              </a:p>
              <a:p>
                <a:r>
                  <a:rPr lang="zh-CN" altLang="en-US" sz="1600" dirty="0">
                    <a:solidFill>
                      <a:schemeClr val="tx1"/>
                    </a:solidFill>
                    <a:latin typeface="times" panose="02020603050405020304" pitchFamily="18" charset="0"/>
                    <a:cs typeface="times" panose="02020603050405020304" pitchFamily="18" charset="0"/>
                  </a:rPr>
                  <a:t># 计算损失函数对输入样本 x 的梯度</a:t>
                </a:r>
                <a:endParaRPr lang="zh-CN" altLang="en-US" sz="1600" dirty="0">
                  <a:solidFill>
                    <a:schemeClr val="tx1"/>
                  </a:solidFill>
                  <a:latin typeface="times" panose="02020603050405020304" pitchFamily="18" charset="0"/>
                  <a:cs typeface="times" panose="02020603050405020304" pitchFamily="18" charset="0"/>
                </a:endParaRPr>
              </a:p>
              <a:p>
                <a:r>
                  <a:rPr lang="zh-CN" altLang="en-US" sz="1600" dirty="0">
                    <a:solidFill>
                      <a:schemeClr val="tx1"/>
                    </a:solidFill>
                    <a:latin typeface="times" panose="02020603050405020304" pitchFamily="18" charset="0"/>
                    <a:cs typeface="times" panose="02020603050405020304" pitchFamily="18" charset="0"/>
                  </a:rPr>
                  <a:t>grad = </a:t>
                </a:r>
                <a14:m>
                  <m:oMath xmlns:m="http://schemas.openxmlformats.org/officeDocument/2006/math">
                    <m:sSub>
                      <m:sSubPr>
                        <m:ctrlPr>
                          <a:rPr lang="en-US" altLang="zh-CN" sz="1600" i="1" smtClean="0">
                            <a:solidFill>
                              <a:schemeClr val="tx1"/>
                            </a:solidFill>
                            <a:latin typeface="Cambria Math" panose="02040503050406030204" pitchFamily="18" charset="0"/>
                            <a:cs typeface="times" panose="02020603050405020304" pitchFamily="18" charset="0"/>
                          </a:rPr>
                        </m:ctrlPr>
                      </m:sSubPr>
                      <m:e>
                        <m:r>
                          <m:rPr>
                            <m:nor/>
                          </m:rPr>
                          <a:rPr lang="zh-CN" altLang="en-US" sz="1600" dirty="0">
                            <a:solidFill>
                              <a:schemeClr val="tx1"/>
                            </a:solidFill>
                            <a:latin typeface="times" panose="02020603050405020304" pitchFamily="18" charset="0"/>
                            <a:cs typeface="times" panose="02020603050405020304" pitchFamily="18" charset="0"/>
                          </a:rPr>
                          <m:t>∇</m:t>
                        </m:r>
                      </m:e>
                      <m:sub>
                        <m:r>
                          <m:rPr>
                            <m:nor/>
                          </m:rPr>
                          <a:rPr lang="zh-CN" altLang="en-US" sz="1600" dirty="0">
                            <a:solidFill>
                              <a:schemeClr val="tx1"/>
                            </a:solidFill>
                            <a:latin typeface="times" panose="02020603050405020304" pitchFamily="18" charset="0"/>
                            <a:cs typeface="times" panose="02020603050405020304" pitchFamily="18" charset="0"/>
                          </a:rPr>
                          <m:t>x</m:t>
                        </m:r>
                      </m:sub>
                    </m:sSub>
                  </m:oMath>
                </a14:m>
                <a:r>
                  <a:rPr lang="zh-CN" altLang="en-US" sz="1600" dirty="0">
                    <a:solidFill>
                      <a:schemeClr val="tx1"/>
                    </a:solidFill>
                    <a:latin typeface="times" panose="02020603050405020304" pitchFamily="18" charset="0"/>
                    <a:cs typeface="times" panose="02020603050405020304" pitchFamily="18" charset="0"/>
                  </a:rPr>
                  <a:t> J(θ, x, y)</a:t>
                </a:r>
                <a:endParaRPr lang="zh-CN" altLang="en-US" sz="1600" dirty="0">
                  <a:solidFill>
                    <a:schemeClr val="tx1"/>
                  </a:solidFill>
                  <a:latin typeface="times" panose="02020603050405020304" pitchFamily="18" charset="0"/>
                  <a:cs typeface="times" panose="02020603050405020304" pitchFamily="18" charset="0"/>
                </a:endParaRPr>
              </a:p>
              <a:p>
                <a:endParaRPr lang="zh-CN" altLang="en-US" sz="1600" dirty="0">
                  <a:solidFill>
                    <a:schemeClr val="tx1"/>
                  </a:solidFill>
                  <a:latin typeface="times" panose="02020603050405020304" pitchFamily="18" charset="0"/>
                  <a:cs typeface="times" panose="02020603050405020304" pitchFamily="18" charset="0"/>
                </a:endParaRPr>
              </a:p>
              <a:p>
                <a:r>
                  <a:rPr lang="zh-CN" altLang="en-US" sz="1600" dirty="0">
                    <a:solidFill>
                      <a:schemeClr val="tx1"/>
                    </a:solidFill>
                    <a:latin typeface="times" panose="02020603050405020304" pitchFamily="18" charset="0"/>
                    <a:cs typeface="times" panose="02020603050405020304" pitchFamily="18" charset="0"/>
                  </a:rPr>
                  <a:t># 生成对抗样本</a:t>
                </a:r>
                <a:endParaRPr lang="zh-CN" altLang="en-US" sz="1600" dirty="0">
                  <a:solidFill>
                    <a:schemeClr val="tx1"/>
                  </a:solidFill>
                  <a:latin typeface="times" panose="02020603050405020304" pitchFamily="18" charset="0"/>
                  <a:cs typeface="times" panose="02020603050405020304" pitchFamily="18" charset="0"/>
                </a:endParaRPr>
              </a:p>
              <a:p>
                <a14:m>
                  <m:oMath xmlns:m="http://schemas.openxmlformats.org/officeDocument/2006/math">
                    <m:sSub>
                      <m:sSubPr>
                        <m:ctrlPr>
                          <a:rPr lang="en-US" altLang="zh-CN" sz="1600" i="1" smtClean="0">
                            <a:solidFill>
                              <a:schemeClr val="tx1"/>
                            </a:solidFill>
                            <a:latin typeface="Cambria Math" panose="02040503050406030204" pitchFamily="18" charset="0"/>
                            <a:cs typeface="times" panose="02020603050405020304" pitchFamily="18" charset="0"/>
                          </a:rPr>
                        </m:ctrlPr>
                      </m:sSubPr>
                      <m:e>
                        <m:r>
                          <m:rPr>
                            <m:nor/>
                          </m:rPr>
                          <a:rPr lang="en-US" altLang="zh-CN" sz="1600" b="0" i="0" dirty="0" smtClean="0">
                            <a:solidFill>
                              <a:schemeClr val="tx1"/>
                            </a:solidFill>
                            <a:latin typeface="times" panose="02020603050405020304" pitchFamily="18" charset="0"/>
                            <a:cs typeface="times" panose="02020603050405020304" pitchFamily="18" charset="0"/>
                          </a:rPr>
                          <m:t>x</m:t>
                        </m:r>
                      </m:e>
                      <m:sub>
                        <m:r>
                          <m:rPr>
                            <m:nor/>
                          </m:rPr>
                          <a:rPr lang="zh-CN" altLang="en-US" sz="1600" dirty="0">
                            <a:solidFill>
                              <a:schemeClr val="tx1"/>
                            </a:solidFill>
                            <a:latin typeface="times" panose="02020603050405020304" pitchFamily="18" charset="0"/>
                            <a:cs typeface="times" panose="02020603050405020304" pitchFamily="18" charset="0"/>
                          </a:rPr>
                          <m:t>adv</m:t>
                        </m:r>
                      </m:sub>
                    </m:sSub>
                    <m:r>
                      <a:rPr lang="zh-CN" altLang="en-US" sz="1600" i="1" dirty="0">
                        <a:solidFill>
                          <a:schemeClr val="tx1"/>
                        </a:solidFill>
                        <a:latin typeface="Cambria Math" panose="02040503050406030204" pitchFamily="18" charset="0"/>
                        <a:cs typeface="times" panose="02020603050405020304" pitchFamily="18" charset="0"/>
                      </a:rPr>
                      <m:t> </m:t>
                    </m:r>
                  </m:oMath>
                </a14:m>
                <a:r>
                  <a:rPr lang="zh-CN" altLang="en-US" sz="1600" dirty="0">
                    <a:solidFill>
                      <a:schemeClr val="tx1"/>
                    </a:solidFill>
                    <a:latin typeface="times" panose="02020603050405020304" pitchFamily="18" charset="0"/>
                    <a:cs typeface="times" panose="02020603050405020304" pitchFamily="18" charset="0"/>
                  </a:rPr>
                  <a:t>= x + ε * sign(grad)</a:t>
                </a:r>
                <a:endParaRPr lang="zh-CN" altLang="en-US" sz="1600" dirty="0">
                  <a:solidFill>
                    <a:schemeClr val="tx1"/>
                  </a:solidFill>
                  <a:latin typeface="times" panose="02020603050405020304" pitchFamily="18" charset="0"/>
                  <a:cs typeface="times" panose="02020603050405020304" pitchFamily="18" charset="0"/>
                </a:endParaRPr>
              </a:p>
              <a:p>
                <a:endParaRPr lang="zh-CN" altLang="en-US" sz="1600" dirty="0">
                  <a:solidFill>
                    <a:schemeClr val="tx1"/>
                  </a:solidFill>
                  <a:latin typeface="times" panose="02020603050405020304" pitchFamily="18" charset="0"/>
                  <a:cs typeface="times" panose="02020603050405020304" pitchFamily="18" charset="0"/>
                </a:endParaRPr>
              </a:p>
              <a:p>
                <a:r>
                  <a:rPr lang="zh-CN" altLang="en-US" sz="1600" dirty="0">
                    <a:solidFill>
                      <a:schemeClr val="tx1"/>
                    </a:solidFill>
                    <a:latin typeface="times" panose="02020603050405020304" pitchFamily="18" charset="0"/>
                    <a:cs typeface="times" panose="02020603050405020304" pitchFamily="18" charset="0"/>
                  </a:rPr>
                  <a:t># 投影操作，确保 x_adv 在合法的输入空间内（如[0, 1]区间）</a:t>
                </a:r>
                <a:endParaRPr lang="zh-CN" altLang="en-US" sz="1600" dirty="0">
                  <a:solidFill>
                    <a:schemeClr val="tx1"/>
                  </a:solidFill>
                  <a:latin typeface="times" panose="02020603050405020304" pitchFamily="18" charset="0"/>
                  <a:cs typeface="times" panose="02020603050405020304" pitchFamily="18" charset="0"/>
                </a:endParaRPr>
              </a:p>
              <a:p>
                <a14:m>
                  <m:oMath xmlns:m="http://schemas.openxmlformats.org/officeDocument/2006/math">
                    <m:sSub>
                      <m:sSubPr>
                        <m:ctrlPr>
                          <a:rPr lang="en-US" altLang="zh-CN" sz="1600" i="1">
                            <a:solidFill>
                              <a:schemeClr val="tx1"/>
                            </a:solidFill>
                            <a:latin typeface="Cambria Math" panose="02040503050406030204" pitchFamily="18" charset="0"/>
                            <a:cs typeface="times" panose="02020603050405020304" pitchFamily="18" charset="0"/>
                          </a:rPr>
                        </m:ctrlPr>
                      </m:sSubPr>
                      <m:e>
                        <m:r>
                          <m:rPr>
                            <m:nor/>
                          </m:rPr>
                          <a:rPr lang="en-US" altLang="zh-CN" sz="1600" dirty="0">
                            <a:solidFill>
                              <a:schemeClr val="tx1"/>
                            </a:solidFill>
                            <a:latin typeface="times" panose="02020603050405020304" pitchFamily="18" charset="0"/>
                            <a:cs typeface="times" panose="02020603050405020304" pitchFamily="18" charset="0"/>
                          </a:rPr>
                          <m:t>x</m:t>
                        </m:r>
                      </m:e>
                      <m:sub>
                        <m:r>
                          <m:rPr>
                            <m:nor/>
                          </m:rPr>
                          <a:rPr lang="zh-CN" altLang="en-US" sz="1600" dirty="0">
                            <a:solidFill>
                              <a:schemeClr val="tx1"/>
                            </a:solidFill>
                            <a:latin typeface="times" panose="02020603050405020304" pitchFamily="18" charset="0"/>
                            <a:cs typeface="times" panose="02020603050405020304" pitchFamily="18" charset="0"/>
                          </a:rPr>
                          <m:t>adv</m:t>
                        </m:r>
                      </m:sub>
                    </m:sSub>
                    <m:r>
                      <a:rPr lang="zh-CN" altLang="en-US" sz="1600" i="1" dirty="0">
                        <a:solidFill>
                          <a:schemeClr val="tx1"/>
                        </a:solidFill>
                        <a:latin typeface="Cambria Math" panose="02040503050406030204" pitchFamily="18" charset="0"/>
                        <a:cs typeface="times" panose="02020603050405020304" pitchFamily="18" charset="0"/>
                      </a:rPr>
                      <m:t> </m:t>
                    </m:r>
                  </m:oMath>
                </a14:m>
                <a:r>
                  <a:rPr lang="zh-CN" altLang="en-US" sz="1600" dirty="0">
                    <a:solidFill>
                      <a:schemeClr val="tx1"/>
                    </a:solidFill>
                    <a:latin typeface="times" panose="02020603050405020304" pitchFamily="18" charset="0"/>
                    <a:cs typeface="times" panose="02020603050405020304" pitchFamily="18" charset="0"/>
                  </a:rPr>
                  <a:t>= clip(</a:t>
                </a:r>
                <a14:m>
                  <m:oMath xmlns:m="http://schemas.openxmlformats.org/officeDocument/2006/math">
                    <m:sSub>
                      <m:sSubPr>
                        <m:ctrlPr>
                          <a:rPr lang="en-US" altLang="zh-CN" sz="1600" i="1" smtClean="0">
                            <a:solidFill>
                              <a:schemeClr val="tx1"/>
                            </a:solidFill>
                            <a:latin typeface="Cambria Math" panose="02040503050406030204" pitchFamily="18" charset="0"/>
                            <a:cs typeface="times" panose="02020603050405020304" pitchFamily="18" charset="0"/>
                          </a:rPr>
                        </m:ctrlPr>
                      </m:sSubPr>
                      <m:e>
                        <m:r>
                          <m:rPr>
                            <m:nor/>
                          </m:rPr>
                          <a:rPr lang="en-US" altLang="zh-CN" sz="1600" b="0" i="0" dirty="0" smtClean="0">
                            <a:solidFill>
                              <a:schemeClr val="tx1"/>
                            </a:solidFill>
                            <a:latin typeface="times" panose="02020603050405020304" pitchFamily="18" charset="0"/>
                            <a:cs typeface="times" panose="02020603050405020304" pitchFamily="18" charset="0"/>
                          </a:rPr>
                          <m:t>x</m:t>
                        </m:r>
                      </m:e>
                      <m:sub>
                        <m:r>
                          <m:rPr>
                            <m:nor/>
                          </m:rPr>
                          <a:rPr lang="zh-CN" altLang="en-US" sz="1600" dirty="0">
                            <a:solidFill>
                              <a:schemeClr val="tx1"/>
                            </a:solidFill>
                            <a:latin typeface="times" panose="02020603050405020304" pitchFamily="18" charset="0"/>
                            <a:cs typeface="times" panose="02020603050405020304" pitchFamily="18" charset="0"/>
                          </a:rPr>
                          <m:t>adv</m:t>
                        </m:r>
                      </m:sub>
                    </m:sSub>
                    <m:r>
                      <a:rPr lang="zh-CN" altLang="en-US" sz="1600" i="1" dirty="0">
                        <a:solidFill>
                          <a:schemeClr val="tx1"/>
                        </a:solidFill>
                        <a:latin typeface="Cambria Math" panose="02040503050406030204" pitchFamily="18" charset="0"/>
                        <a:cs typeface="times" panose="02020603050405020304" pitchFamily="18" charset="0"/>
                      </a:rPr>
                      <m:t> </m:t>
                    </m:r>
                  </m:oMath>
                </a14:m>
                <a:r>
                  <a:rPr lang="zh-CN" altLang="en-US" sz="1600" dirty="0">
                    <a:solidFill>
                      <a:schemeClr val="tx1"/>
                    </a:solidFill>
                    <a:latin typeface="times" panose="02020603050405020304" pitchFamily="18" charset="0"/>
                    <a:cs typeface="times" panose="02020603050405020304" pitchFamily="18" charset="0"/>
                  </a:rPr>
                  <a:t>, 0, 1)</a:t>
                </a:r>
                <a:endParaRPr lang="zh-CN" altLang="en-US" sz="1600" dirty="0">
                  <a:solidFill>
                    <a:schemeClr val="tx1"/>
                  </a:solidFill>
                  <a:latin typeface="times" panose="02020603050405020304" pitchFamily="18" charset="0"/>
                  <a:cs typeface="times" panose="02020603050405020304" pitchFamily="18" charset="0"/>
                </a:endParaRPr>
              </a:p>
              <a:p>
                <a:endParaRPr lang="zh-CN" altLang="en-US" sz="1600" dirty="0">
                  <a:solidFill>
                    <a:schemeClr val="tx1"/>
                  </a:solidFill>
                  <a:latin typeface="times" panose="02020603050405020304" pitchFamily="18" charset="0"/>
                  <a:cs typeface="times" panose="02020603050405020304" pitchFamily="18" charset="0"/>
                </a:endParaRPr>
              </a:p>
              <a:p>
                <a:r>
                  <a:rPr lang="zh-CN" altLang="en-US" sz="1600" dirty="0">
                    <a:solidFill>
                      <a:schemeClr val="tx1"/>
                    </a:solidFill>
                    <a:latin typeface="times" panose="02020603050405020304" pitchFamily="18" charset="0"/>
                    <a:cs typeface="times" panose="02020603050405020304" pitchFamily="18" charset="0"/>
                  </a:rPr>
                  <a:t>return </a:t>
                </a:r>
                <a14:m>
                  <m:oMath xmlns:m="http://schemas.openxmlformats.org/officeDocument/2006/math">
                    <m:sSub>
                      <m:sSubPr>
                        <m:ctrlPr>
                          <a:rPr lang="en-US" altLang="zh-CN" sz="1600" i="1" smtClean="0">
                            <a:solidFill>
                              <a:schemeClr val="tx1"/>
                            </a:solidFill>
                            <a:latin typeface="Cambria Math" panose="02040503050406030204" pitchFamily="18" charset="0"/>
                            <a:cs typeface="times" panose="02020603050405020304" pitchFamily="18" charset="0"/>
                          </a:rPr>
                        </m:ctrlPr>
                      </m:sSubPr>
                      <m:e>
                        <m:r>
                          <m:rPr>
                            <m:nor/>
                          </m:rPr>
                          <a:rPr lang="en-US" altLang="zh-CN" sz="1600" b="0" i="0" dirty="0" smtClean="0">
                            <a:solidFill>
                              <a:schemeClr val="tx1"/>
                            </a:solidFill>
                            <a:latin typeface="times" panose="02020603050405020304" pitchFamily="18" charset="0"/>
                            <a:cs typeface="times" panose="02020603050405020304" pitchFamily="18" charset="0"/>
                          </a:rPr>
                          <m:t>x</m:t>
                        </m:r>
                      </m:e>
                      <m:sub>
                        <m:r>
                          <m:rPr>
                            <m:nor/>
                          </m:rPr>
                          <a:rPr lang="zh-CN" altLang="en-US" sz="1600" dirty="0">
                            <a:solidFill>
                              <a:schemeClr val="tx1"/>
                            </a:solidFill>
                            <a:latin typeface="times" panose="02020603050405020304" pitchFamily="18" charset="0"/>
                            <a:cs typeface="times" panose="02020603050405020304" pitchFamily="18" charset="0"/>
                          </a:rPr>
                          <m:t>adv</m:t>
                        </m:r>
                      </m:sub>
                    </m:sSub>
                    <m:r>
                      <a:rPr lang="zh-CN" altLang="en-US" sz="1600" i="1" dirty="0">
                        <a:solidFill>
                          <a:schemeClr val="tx1"/>
                        </a:solidFill>
                        <a:latin typeface="Cambria Math" panose="02040503050406030204" pitchFamily="18" charset="0"/>
                        <a:cs typeface="times" panose="02020603050405020304" pitchFamily="18" charset="0"/>
                      </a:rPr>
                      <m:t> </m:t>
                    </m:r>
                  </m:oMath>
                </a14:m>
                <a:endParaRPr lang="zh-CN" altLang="en-US" sz="1600" dirty="0">
                  <a:solidFill>
                    <a:schemeClr val="tx1"/>
                  </a:solidFill>
                  <a:latin typeface="times" panose="02020603050405020304" pitchFamily="18" charset="0"/>
                  <a:cs typeface="times" panose="02020603050405020304" pitchFamily="18" charset="0"/>
                </a:endParaRPr>
              </a:p>
            </p:txBody>
          </p:sp>
        </mc:Choice>
        <mc:Fallback>
          <p:sp>
            <p:nvSpPr>
              <p:cNvPr id="6" name="文本框 5"/>
              <p:cNvSpPr txBox="1">
                <a:spLocks noRot="1" noChangeAspect="1" noMove="1" noResize="1" noEditPoints="1" noAdjustHandles="1" noChangeArrowheads="1" noChangeShapeType="1" noTextEdit="1"/>
              </p:cNvSpPr>
              <p:nvPr/>
            </p:nvSpPr>
            <p:spPr>
              <a:xfrm>
                <a:off x="5729212" y="2564880"/>
                <a:ext cx="6150224" cy="3328988"/>
              </a:xfrm>
              <a:prstGeom prst="rect">
                <a:avLst/>
              </a:prstGeom>
              <a:blipFill rotWithShape="1">
                <a:blip r:embed="rId3"/>
                <a:stretch>
                  <a:fillRect l="-87" t="-156" r="-75" b="-140"/>
                </a:stretch>
              </a:blipFill>
              <a:ln>
                <a:solidFill>
                  <a:schemeClr val="tx1"/>
                </a:solidFill>
              </a:ln>
            </p:spPr>
            <p:txBody>
              <a:bodyPr/>
              <a:lstStyle/>
              <a:p>
                <a:r>
                  <a:rPr lang="zh-CN" altLang="en-US">
                    <a:noFill/>
                  </a:rPr>
                  <a:t> </a:t>
                </a:r>
              </a:p>
            </p:txBody>
          </p:sp>
        </mc:Fallback>
      </mc:AlternateContent>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p:txBody>
          <a:bodyPr/>
          <a:lstStyle/>
          <a:p>
            <a:r>
              <a:rPr lang="zh-CN" altLang="en-US" dirty="0"/>
              <a:t>攻击方法</a:t>
            </a:r>
            <a:endParaRPr lang="zh-CN" altLang="en-US" dirty="0"/>
          </a:p>
        </p:txBody>
      </p:sp>
      <p:sp>
        <p:nvSpPr>
          <p:cNvPr id="3" name="内容占位符 2"/>
          <p:cNvSpPr>
            <a:spLocks noGrp="1"/>
          </p:cNvSpPr>
          <p:nvPr>
            <p:ph idx="1"/>
          </p:nvPr>
        </p:nvSpPr>
        <p:spPr>
          <a:xfrm>
            <a:off x="334434" y="1124679"/>
            <a:ext cx="11573933" cy="923330"/>
          </a:xfrm>
        </p:spPr>
        <p:txBody>
          <a:bodyPr/>
          <a:lstStyle/>
          <a:p>
            <a:r>
              <a:rPr lang="zh-CN" altLang="en-US" dirty="0"/>
              <a:t>对样本的链式求导</a:t>
            </a:r>
            <a:endParaRPr lang="zh-CN" altLang="en-US" dirty="0"/>
          </a:p>
        </p:txBody>
      </p:sp>
      <p:pic>
        <p:nvPicPr>
          <p:cNvPr id="7" name="图片 6"/>
          <p:cNvPicPr>
            <a:picLocks noChangeAspect="1"/>
          </p:cNvPicPr>
          <p:nvPr/>
        </p:nvPicPr>
        <p:blipFill>
          <a:blip r:embed="rId1"/>
          <a:stretch>
            <a:fillRect/>
          </a:stretch>
        </p:blipFill>
        <p:spPr>
          <a:xfrm>
            <a:off x="4359959" y="1873826"/>
            <a:ext cx="2621968" cy="623310"/>
          </a:xfrm>
          <a:prstGeom prst="rect">
            <a:avLst/>
          </a:prstGeom>
        </p:spPr>
      </p:pic>
      <p:pic>
        <p:nvPicPr>
          <p:cNvPr id="18" name="图片 17"/>
          <p:cNvPicPr>
            <a:picLocks noChangeAspect="1"/>
          </p:cNvPicPr>
          <p:nvPr/>
        </p:nvPicPr>
        <p:blipFill>
          <a:blip r:embed="rId2"/>
          <a:stretch>
            <a:fillRect/>
          </a:stretch>
        </p:blipFill>
        <p:spPr>
          <a:xfrm>
            <a:off x="3935700" y="3381993"/>
            <a:ext cx="4074436" cy="430450"/>
          </a:xfrm>
          <a:prstGeom prst="rect">
            <a:avLst/>
          </a:prstGeom>
        </p:spPr>
      </p:pic>
      <p:pic>
        <p:nvPicPr>
          <p:cNvPr id="22" name="图片 21"/>
          <p:cNvPicPr>
            <a:picLocks noChangeAspect="1"/>
          </p:cNvPicPr>
          <p:nvPr/>
        </p:nvPicPr>
        <p:blipFill>
          <a:blip r:embed="rId3"/>
          <a:stretch>
            <a:fillRect/>
          </a:stretch>
        </p:blipFill>
        <p:spPr>
          <a:xfrm>
            <a:off x="3251605" y="5247881"/>
            <a:ext cx="5688790" cy="656399"/>
          </a:xfrm>
          <a:prstGeom prst="rect">
            <a:avLst/>
          </a:prstGeom>
        </p:spPr>
      </p:pic>
      <p:pic>
        <p:nvPicPr>
          <p:cNvPr id="24" name="图片 23"/>
          <p:cNvPicPr>
            <a:picLocks noChangeAspect="1"/>
          </p:cNvPicPr>
          <p:nvPr/>
        </p:nvPicPr>
        <p:blipFill>
          <a:blip r:embed="rId4"/>
          <a:stretch>
            <a:fillRect/>
          </a:stretch>
        </p:blipFill>
        <p:spPr>
          <a:xfrm>
            <a:off x="3935700" y="3977543"/>
            <a:ext cx="4108324" cy="390553"/>
          </a:xfrm>
          <a:prstGeom prst="rect">
            <a:avLst/>
          </a:prstGeom>
        </p:spPr>
      </p:pic>
      <mc:AlternateContent xmlns:mc="http://schemas.openxmlformats.org/markup-compatibility/2006">
        <mc:Choice xmlns:a14="http://schemas.microsoft.com/office/drawing/2010/main" Requires="a14">
          <p:sp>
            <p:nvSpPr>
              <p:cNvPr id="26" name="文本框 25"/>
              <p:cNvSpPr txBox="1"/>
              <p:nvPr/>
            </p:nvSpPr>
            <p:spPr>
              <a:xfrm>
                <a:off x="1127310" y="2751227"/>
                <a:ext cx="9361300" cy="437043"/>
              </a:xfrm>
              <a:prstGeom prst="rect">
                <a:avLst/>
              </a:prstGeom>
              <a:noFill/>
            </p:spPr>
            <p:txBody>
              <a:bodyPr wrap="square">
                <a:spAutoFit/>
              </a:bodyPr>
              <a:lstStyle/>
              <a:p>
                <a14:m>
                  <m:oMath xmlns:m="http://schemas.openxmlformats.org/officeDocument/2006/math">
                    <m:sSub>
                      <m:sSubPr>
                        <m:ctrlPr>
                          <a:rPr lang="en-US" altLang="zh-CN" sz="2000" b="1" i="1" smtClean="0">
                            <a:latin typeface="Cambria Math" panose="02040503050406030204" pitchFamily="18" charset="0"/>
                          </a:rPr>
                        </m:ctrlPr>
                      </m:sSubPr>
                      <m:e>
                        <m:r>
                          <a:rPr lang="en-US" altLang="zh-CN" sz="2000" b="1" i="1" smtClean="0">
                            <a:latin typeface="Cambria Math" panose="02040503050406030204" pitchFamily="18" charset="0"/>
                          </a:rPr>
                          <m:t>𝒇</m:t>
                        </m:r>
                      </m:e>
                      <m:sub>
                        <m:sSub>
                          <m:sSubPr>
                            <m:ctrlPr>
                              <a:rPr lang="en-US" altLang="zh-CN" sz="2000" b="1" i="1" smtClean="0">
                                <a:latin typeface="Cambria Math" panose="02040503050406030204" pitchFamily="18" charset="0"/>
                              </a:rPr>
                            </m:ctrlPr>
                          </m:sSubPr>
                          <m:e>
                            <m:r>
                              <a:rPr lang="zh-CN" altLang="en-US" sz="2000" b="1" i="1" smtClean="0">
                                <a:latin typeface="Cambria Math" panose="02040503050406030204" pitchFamily="18" charset="0"/>
                              </a:rPr>
                              <m:t>𝜽</m:t>
                            </m:r>
                          </m:e>
                          <m:sub>
                            <m:r>
                              <a:rPr lang="en-US" altLang="zh-CN" sz="2000" b="1" i="1" smtClean="0">
                                <a:latin typeface="Cambria Math" panose="02040503050406030204" pitchFamily="18" charset="0"/>
                              </a:rPr>
                              <m:t>𝒏</m:t>
                            </m:r>
                          </m:sub>
                        </m:sSub>
                      </m:sub>
                    </m:sSub>
                    <m:r>
                      <a:rPr lang="zh-CN" altLang="en-US" sz="2000" b="1" i="1">
                        <a:latin typeface="Cambria Math" panose="02040503050406030204" pitchFamily="18" charset="0"/>
                      </a:rPr>
                      <m:t>表示</m:t>
                    </m:r>
                  </m:oMath>
                </a14:m>
                <a:r>
                  <a:rPr lang="zh-CN" altLang="en-US" sz="2000" b="1" dirty="0"/>
                  <a:t>模型第</a:t>
                </a:r>
                <a14:m>
                  <m:oMath xmlns:m="http://schemas.openxmlformats.org/officeDocument/2006/math">
                    <m:r>
                      <a:rPr lang="en-US" altLang="zh-CN" sz="2000" b="1" i="1" dirty="0" smtClean="0">
                        <a:latin typeface="Cambria Math" panose="02040503050406030204" pitchFamily="18" charset="0"/>
                      </a:rPr>
                      <m:t>𝒏</m:t>
                    </m:r>
                  </m:oMath>
                </a14:m>
                <a:r>
                  <a:rPr lang="zh-CN" altLang="en-US" sz="2000" b="1" dirty="0"/>
                  <a:t>层的参数， 令</a:t>
                </a:r>
                <a14:m>
                  <m:oMath xmlns:m="http://schemas.openxmlformats.org/officeDocument/2006/math">
                    <m:sSub>
                      <m:sSubPr>
                        <m:ctrlPr>
                          <a:rPr lang="en-US" altLang="zh-CN" sz="2000" b="1" i="1" smtClean="0">
                            <a:latin typeface="Cambria Math" panose="02040503050406030204" pitchFamily="18" charset="0"/>
                          </a:rPr>
                        </m:ctrlPr>
                      </m:sSubPr>
                      <m:e>
                        <m:r>
                          <a:rPr lang="zh-CN" altLang="en-US" sz="2000" b="1" i="1" smtClean="0">
                            <a:latin typeface="Cambria Math" panose="02040503050406030204" pitchFamily="18" charset="0"/>
                          </a:rPr>
                          <m:t>𝝁</m:t>
                        </m:r>
                      </m:e>
                      <m:sub>
                        <m:r>
                          <a:rPr lang="en-US" altLang="zh-CN" sz="2000" b="1" i="1" smtClean="0">
                            <a:latin typeface="Cambria Math" panose="02040503050406030204" pitchFamily="18" charset="0"/>
                          </a:rPr>
                          <m:t>𝒊</m:t>
                        </m:r>
                      </m:sub>
                    </m:sSub>
                    <m:r>
                      <a:rPr lang="zh-CN" altLang="en-US" sz="2000" b="1" i="1">
                        <a:latin typeface="Cambria Math" panose="02040503050406030204" pitchFamily="18" charset="0"/>
                      </a:rPr>
                      <m:t>表示</m:t>
                    </m:r>
                    <m:r>
                      <a:rPr lang="zh-CN" altLang="en-US" sz="2000" b="1" i="1" smtClean="0">
                        <a:latin typeface="Cambria Math" panose="02040503050406030204" pitchFamily="18" charset="0"/>
                      </a:rPr>
                      <m:t>模型</m:t>
                    </m:r>
                  </m:oMath>
                </a14:m>
                <a:r>
                  <a:rPr lang="zh-CN" altLang="en-US" sz="2000" b="1" dirty="0"/>
                  <a:t>第</a:t>
                </a:r>
                <a14:m>
                  <m:oMath xmlns:m="http://schemas.openxmlformats.org/officeDocument/2006/math">
                    <m:r>
                      <a:rPr lang="en-US" altLang="zh-CN" sz="2000" b="1" i="1" dirty="0" smtClean="0">
                        <a:latin typeface="Cambria Math" panose="02040503050406030204" pitchFamily="18" charset="0"/>
                      </a:rPr>
                      <m:t>𝒊</m:t>
                    </m:r>
                  </m:oMath>
                </a14:m>
                <a:r>
                  <a:rPr lang="zh-CN" altLang="en-US" sz="2000" b="1" dirty="0"/>
                  <a:t>层对应的激活特征图</a:t>
                </a:r>
                <a:endParaRPr lang="zh-CN" altLang="en-US" sz="2000" b="1" dirty="0"/>
              </a:p>
            </p:txBody>
          </p:sp>
        </mc:Choice>
        <mc:Fallback>
          <p:sp>
            <p:nvSpPr>
              <p:cNvPr id="26" name="文本框 25"/>
              <p:cNvSpPr txBox="1">
                <a:spLocks noRot="1" noChangeAspect="1" noMove="1" noResize="1" noEditPoints="1" noAdjustHandles="1" noChangeArrowheads="1" noChangeShapeType="1" noTextEdit="1"/>
              </p:cNvSpPr>
              <p:nvPr/>
            </p:nvSpPr>
            <p:spPr>
              <a:xfrm>
                <a:off x="1127310" y="2751227"/>
                <a:ext cx="9361300" cy="437043"/>
              </a:xfrm>
              <a:prstGeom prst="rect">
                <a:avLst/>
              </a:prstGeom>
              <a:blipFill rotWithShape="1">
                <a:blip r:embed="rId5"/>
                <a:stretch>
                  <a:fillRect l="-2" t="-93" r="3" b="130"/>
                </a:stretch>
              </a:blipFill>
            </p:spPr>
            <p:txBody>
              <a:bodyPr/>
              <a:lstStyle/>
              <a:p>
                <a:r>
                  <a:rPr lang="zh-CN" altLang="en-US">
                    <a:noFill/>
                  </a:rPr>
                  <a:t> </a:t>
                </a:r>
              </a:p>
            </p:txBody>
          </p:sp>
        </mc:Fallback>
      </mc:AlternateContent>
      <p:sp>
        <p:nvSpPr>
          <p:cNvPr id="28" name="文本框 27"/>
          <p:cNvSpPr txBox="1"/>
          <p:nvPr/>
        </p:nvSpPr>
        <p:spPr>
          <a:xfrm>
            <a:off x="1127310" y="4737479"/>
            <a:ext cx="6096000" cy="400110"/>
          </a:xfrm>
          <a:prstGeom prst="rect">
            <a:avLst/>
          </a:prstGeom>
          <a:noFill/>
        </p:spPr>
        <p:txBody>
          <a:bodyPr wrap="square">
            <a:spAutoFit/>
          </a:bodyPr>
          <a:lstStyle/>
          <a:p>
            <a:r>
              <a:rPr lang="zh-CN" altLang="en-US" sz="2000" b="1" dirty="0"/>
              <a:t>通过如下公式对样本进行求导：</a:t>
            </a:r>
            <a:endParaRPr lang="zh-CN" altLang="en-US" sz="2000" b="1" dirty="0"/>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1512211"/>
          </a:xfrm>
        </p:spPr>
        <p:txBody>
          <a:bodyPr/>
          <a:lstStyle/>
          <a:p>
            <a:r>
              <a:rPr lang="en-US" altLang="zh-CN" dirty="0"/>
              <a:t>ImageNet</a:t>
            </a:r>
            <a:r>
              <a:rPr lang="zh-CN" altLang="en-US" dirty="0"/>
              <a:t>数据集，针对</a:t>
            </a:r>
            <a:r>
              <a:rPr lang="en-US" altLang="zh-CN" dirty="0" err="1"/>
              <a:t>GoogLeNet</a:t>
            </a:r>
            <a:r>
              <a:rPr lang="zh-CN" altLang="en-US" dirty="0"/>
              <a:t>产生快速对抗样本</a:t>
            </a:r>
            <a:endParaRPr lang="en-US" altLang="zh-CN" dirty="0"/>
          </a:p>
          <a:p>
            <a:r>
              <a:rPr lang="zh-CN" altLang="en-US" dirty="0">
                <a:solidFill>
                  <a:srgbClr val="0000CC"/>
                </a:solidFill>
              </a:rPr>
              <a:t>添加少量微扰动，可将大熊猫以</a:t>
            </a:r>
            <a:r>
              <a:rPr lang="en-US" altLang="zh-CN" dirty="0">
                <a:solidFill>
                  <a:srgbClr val="0000CC"/>
                </a:solidFill>
              </a:rPr>
              <a:t>99.3%</a:t>
            </a:r>
            <a:r>
              <a:rPr lang="zh-CN" altLang="en-US" dirty="0">
                <a:solidFill>
                  <a:srgbClr val="0000CC"/>
                </a:solidFill>
              </a:rPr>
              <a:t>的置信度识别为长臂猿</a:t>
            </a:r>
            <a:endParaRPr lang="zh-CN" altLang="en-US" dirty="0">
              <a:solidFill>
                <a:srgbClr val="0000CC"/>
              </a:solidFill>
            </a:endParaRPr>
          </a:p>
        </p:txBody>
      </p:sp>
      <p:sp>
        <p:nvSpPr>
          <p:cNvPr id="4" name="标题 1"/>
          <p:cNvSpPr>
            <a:spLocks noGrp="1"/>
          </p:cNvSpPr>
          <p:nvPr>
            <p:ph type="title"/>
          </p:nvPr>
        </p:nvSpPr>
        <p:spPr>
          <a:xfrm>
            <a:off x="304800" y="225425"/>
            <a:ext cx="10660063" cy="827088"/>
          </a:xfrm>
        </p:spPr>
        <p:txBody>
          <a:bodyPr/>
          <a:lstStyle/>
          <a:p>
            <a:r>
              <a:rPr lang="zh-CN" altLang="en-US" dirty="0"/>
              <a:t>攻击效果</a:t>
            </a:r>
            <a:endParaRPr lang="zh-CN" altLang="en-US" dirty="0"/>
          </a:p>
        </p:txBody>
      </p:sp>
      <p:pic>
        <p:nvPicPr>
          <p:cNvPr id="2" name="图片 1" descr="社交网络的手机截图&#10;&#10;描述已自动生成"/>
          <p:cNvPicPr>
            <a:picLocks noChangeAspect="1"/>
          </p:cNvPicPr>
          <p:nvPr/>
        </p:nvPicPr>
        <p:blipFill>
          <a:blip r:embed="rId1"/>
          <a:stretch>
            <a:fillRect/>
          </a:stretch>
        </p:blipFill>
        <p:spPr>
          <a:xfrm>
            <a:off x="2436354" y="2895786"/>
            <a:ext cx="7319292" cy="2862389"/>
          </a:xfrm>
          <a:prstGeom prst="rect">
            <a:avLst/>
          </a:prstGeom>
        </p:spPr>
      </p:pic>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1656231"/>
          </a:xfrm>
        </p:spPr>
        <p:txBody>
          <a:bodyPr/>
          <a:lstStyle/>
          <a:p>
            <a:r>
              <a:rPr lang="zh-CN" altLang="en-US" dirty="0"/>
              <a:t>逻辑回归模型：针对原始图像的识别错误率仅</a:t>
            </a:r>
            <a:r>
              <a:rPr lang="en-US" altLang="zh-CN" dirty="0"/>
              <a:t>1.6%</a:t>
            </a:r>
            <a:r>
              <a:rPr lang="zh-CN" altLang="en-US" dirty="0"/>
              <a:t>（左）</a:t>
            </a:r>
            <a:endParaRPr lang="en-US" altLang="zh-CN" dirty="0"/>
          </a:p>
          <a:p>
            <a:r>
              <a:rPr lang="zh-CN" altLang="en-US" dirty="0">
                <a:solidFill>
                  <a:srgbClr val="0000CC"/>
                </a:solidFill>
              </a:rPr>
              <a:t>针对对抗样本的识别错误率为</a:t>
            </a:r>
            <a:r>
              <a:rPr lang="en-US" altLang="zh-CN" dirty="0">
                <a:solidFill>
                  <a:srgbClr val="0000CC"/>
                </a:solidFill>
              </a:rPr>
              <a:t>99%</a:t>
            </a:r>
            <a:r>
              <a:rPr lang="zh-CN" altLang="en-US" dirty="0">
                <a:solidFill>
                  <a:srgbClr val="0000CC"/>
                </a:solidFill>
              </a:rPr>
              <a:t>（右）</a:t>
            </a:r>
            <a:endParaRPr lang="zh-CN" altLang="en-US" dirty="0">
              <a:solidFill>
                <a:srgbClr val="0000CC"/>
              </a:solidFill>
            </a:endParaRPr>
          </a:p>
        </p:txBody>
      </p:sp>
      <p:sp>
        <p:nvSpPr>
          <p:cNvPr id="4" name="标题 1"/>
          <p:cNvSpPr>
            <a:spLocks noGrp="1"/>
          </p:cNvSpPr>
          <p:nvPr>
            <p:ph type="title"/>
          </p:nvPr>
        </p:nvSpPr>
        <p:spPr>
          <a:xfrm>
            <a:off x="304800" y="225425"/>
            <a:ext cx="10660063" cy="827088"/>
          </a:xfrm>
        </p:spPr>
        <p:txBody>
          <a:bodyPr/>
          <a:lstStyle/>
          <a:p>
            <a:r>
              <a:rPr lang="zh-CN" altLang="en-US" dirty="0"/>
              <a:t>攻击效果</a:t>
            </a:r>
            <a:endParaRPr lang="zh-CN" altLang="en-US" dirty="0"/>
          </a:p>
        </p:txBody>
      </p:sp>
      <p:pic>
        <p:nvPicPr>
          <p:cNvPr id="5" name="图片 4" descr="形状&#10;&#10;描述已自动生成"/>
          <p:cNvPicPr>
            <a:picLocks noChangeAspect="1"/>
          </p:cNvPicPr>
          <p:nvPr/>
        </p:nvPicPr>
        <p:blipFill rotWithShape="1">
          <a:blip r:embed="rId1"/>
          <a:srcRect l="2001" t="6280" r="719" b="900"/>
          <a:stretch>
            <a:fillRect/>
          </a:stretch>
        </p:blipFill>
        <p:spPr bwMode="auto">
          <a:xfrm>
            <a:off x="3096980" y="2755484"/>
            <a:ext cx="6048840" cy="2906216"/>
          </a:xfrm>
          <a:prstGeom prst="rect">
            <a:avLst/>
          </a:prstGeom>
          <a:ln>
            <a:noFill/>
          </a:ln>
        </p:spPr>
      </p:pic>
      <p:sp>
        <p:nvSpPr>
          <p:cNvPr id="7" name="文本框 6"/>
          <p:cNvSpPr txBox="1"/>
          <p:nvPr/>
        </p:nvSpPr>
        <p:spPr>
          <a:xfrm>
            <a:off x="1386767" y="5805330"/>
            <a:ext cx="9578096" cy="499624"/>
          </a:xfrm>
          <a:prstGeom prst="rect">
            <a:avLst/>
          </a:prstGeom>
          <a:noFill/>
        </p:spPr>
        <p:txBody>
          <a:bodyPr wrap="square">
            <a:spAutoFit/>
          </a:bodyPr>
          <a:lstStyle/>
          <a:p>
            <a:pPr algn="ctr">
              <a:lnSpc>
                <a:spcPct val="150000"/>
              </a:lnSpc>
            </a:pPr>
            <a:r>
              <a:rPr lang="zh-CN" altLang="en-US" sz="2000" b="1" dirty="0">
                <a:latin typeface="微软雅黑" panose="020B0503020204020204" charset="-122"/>
                <a:ea typeface="微软雅黑" panose="020B0503020204020204" charset="-122"/>
              </a:rPr>
              <a:t>模型：逻辑回归模型，数据：</a:t>
            </a:r>
            <a:r>
              <a:rPr lang="en-US" altLang="zh-CN" sz="2000" b="1" dirty="0">
                <a:latin typeface="微软雅黑" panose="020B0503020204020204" charset="-122"/>
                <a:ea typeface="微软雅黑" panose="020B0503020204020204" charset="-122"/>
              </a:rPr>
              <a:t>MNIST</a:t>
            </a:r>
            <a:r>
              <a:rPr lang="zh-CN" altLang="en-US" sz="2000" b="1" dirty="0">
                <a:latin typeface="微软雅黑" panose="020B0503020204020204" charset="-122"/>
                <a:ea typeface="微软雅黑" panose="020B0503020204020204" charset="-122"/>
              </a:rPr>
              <a:t>的数字</a:t>
            </a:r>
            <a:r>
              <a:rPr lang="en-US" altLang="zh-CN" sz="2000" b="1" dirty="0">
                <a:latin typeface="微软雅黑" panose="020B0503020204020204" charset="-122"/>
                <a:ea typeface="微软雅黑" panose="020B0503020204020204" charset="-122"/>
              </a:rPr>
              <a:t>3</a:t>
            </a:r>
            <a:r>
              <a:rPr lang="zh-CN" altLang="en-US" sz="2000" b="1" dirty="0">
                <a:latin typeface="微软雅黑" panose="020B0503020204020204" charset="-122"/>
                <a:ea typeface="微软雅黑" panose="020B0503020204020204" charset="-122"/>
              </a:rPr>
              <a:t>和数字</a:t>
            </a:r>
            <a:r>
              <a:rPr lang="en-US" altLang="zh-CN" sz="2000" b="1" dirty="0">
                <a:latin typeface="微软雅黑" panose="020B0503020204020204" charset="-122"/>
                <a:ea typeface="微软雅黑" panose="020B0503020204020204" charset="-122"/>
              </a:rPr>
              <a:t>7</a:t>
            </a:r>
            <a:r>
              <a:rPr lang="zh-CN" altLang="en-US" sz="2000" b="1" dirty="0">
                <a:latin typeface="微软雅黑" panose="020B0503020204020204" charset="-122"/>
                <a:ea typeface="微软雅黑" panose="020B0503020204020204" charset="-122"/>
              </a:rPr>
              <a:t>二分类</a:t>
            </a:r>
            <a:endParaRPr lang="zh-CN" altLang="en-US" sz="2000" b="1" dirty="0">
              <a:latin typeface="微软雅黑" panose="020B0503020204020204" charset="-122"/>
              <a:ea typeface="微软雅黑" panose="020B0503020204020204" charset="-122"/>
            </a:endParaRP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mn-ea"/>
              </a:rPr>
              <a:t>FGSM</a:t>
            </a:r>
            <a:r>
              <a:rPr lang="zh-CN" altLang="en-US" dirty="0">
                <a:sym typeface="+mn-ea"/>
              </a:rPr>
              <a:t>方法</a:t>
            </a:r>
            <a:endParaRPr lang="zh-CN" altLang="en-US" dirty="0"/>
          </a:p>
        </p:txBody>
      </p:sp>
      <p:sp>
        <p:nvSpPr>
          <p:cNvPr id="4" name="内容占位符 2"/>
          <p:cNvSpPr>
            <a:spLocks noGrp="1"/>
          </p:cNvSpPr>
          <p:nvPr>
            <p:ph idx="1"/>
          </p:nvPr>
        </p:nvSpPr>
        <p:spPr>
          <a:xfrm>
            <a:off x="334963" y="1123950"/>
            <a:ext cx="11572875" cy="5337175"/>
          </a:xfrm>
        </p:spPr>
        <p:txBody>
          <a:bodyPr/>
          <a:lstStyle/>
          <a:p>
            <a:r>
              <a:rPr lang="en-US" altLang="zh-CN" dirty="0"/>
              <a:t>FGSM</a:t>
            </a:r>
            <a:r>
              <a:rPr lang="zh-CN" altLang="en-US" dirty="0"/>
              <a:t>利用输入梯度（分类损失相对输入的梯度）的符号信息（即梯度方向）进行一步固定步长的梯度上升来完成攻击</a:t>
            </a:r>
            <a:endParaRPr lang="en-US" altLang="zh-CN" dirty="0"/>
          </a:p>
          <a:p>
            <a:r>
              <a:rPr lang="zh-CN" altLang="en-US" dirty="0">
                <a:solidFill>
                  <a:srgbClr val="FF0000"/>
                </a:solidFill>
              </a:rPr>
              <a:t>优点：</a:t>
            </a:r>
            <a:r>
              <a:rPr lang="zh-CN" altLang="en-US" dirty="0"/>
              <a:t>简单快速，计算效率高 </a:t>
            </a:r>
            <a:endParaRPr lang="zh-CN" altLang="en-US" dirty="0"/>
          </a:p>
          <a:p>
            <a:r>
              <a:rPr lang="zh-CN" altLang="en-US" dirty="0">
                <a:solidFill>
                  <a:srgbClr val="FF0000"/>
                </a:solidFill>
              </a:rPr>
              <a:t>缺点：</a:t>
            </a:r>
            <a:r>
              <a:rPr lang="zh-CN" altLang="en-US" dirty="0"/>
              <a:t>扰动较大，易被检测到；难以抵抗蒸馏防御 </a:t>
            </a:r>
            <a:endParaRPr lang="zh-CN" altLang="en-US" dirty="0"/>
          </a:p>
          <a:p>
            <a:pPr lvl="1"/>
            <a:endParaRPr lang="en-US" altLang="zh-CN" dirty="0"/>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en-US" altLang="zh-CN" dirty="0"/>
              <a:t>2.3 </a:t>
            </a:r>
            <a:r>
              <a:rPr lang="zh-CN" altLang="en-US" dirty="0"/>
              <a:t>梯度迭代方法</a:t>
            </a:r>
            <a:endParaRPr lang="zh-CN" altLang="en-US" dirty="0"/>
          </a:p>
        </p:txBody>
      </p:sp>
      <p:sp>
        <p:nvSpPr>
          <p:cNvPr id="2" name="文本框 1"/>
          <p:cNvSpPr txBox="1"/>
          <p:nvPr/>
        </p:nvSpPr>
        <p:spPr>
          <a:xfrm>
            <a:off x="659245" y="5755104"/>
            <a:ext cx="10873510" cy="584775"/>
          </a:xfrm>
          <a:prstGeom prst="rect">
            <a:avLst/>
          </a:prstGeom>
          <a:noFill/>
        </p:spPr>
        <p:txBody>
          <a:bodyPr wrap="square">
            <a:spAutoFit/>
          </a:bodyPr>
          <a:lstStyle/>
          <a:p>
            <a:pPr marL="285750" indent="-285750">
              <a:buFont typeface="Arial" panose="020B0604020202020204" pitchFamily="34" charset="0"/>
              <a:buChar char="•"/>
            </a:pPr>
            <a:r>
              <a:rPr lang="en-US" altLang="zh-CN" sz="1600" dirty="0" err="1">
                <a:latin typeface="+mj-lt"/>
              </a:rPr>
              <a:t>Kurakin</a:t>
            </a:r>
            <a:r>
              <a:rPr lang="en-US" altLang="zh-CN" sz="1600" dirty="0">
                <a:latin typeface="+mj-lt"/>
              </a:rPr>
              <a:t> A, Goodfellow I J, Bengio S. Adversarial examples in the physical world[C]//Proceedings of the International Conference on Learning Representations. 2017.</a:t>
            </a:r>
            <a:endParaRPr lang="zh-CN" altLang="en-US" sz="1600" dirty="0">
              <a:latin typeface="+mj-lt"/>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t>一、对抗样本简介</a:t>
            </a:r>
            <a:endParaRPr lang="zh-CN" altLang="en-US" dirty="0"/>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梯度迭代法</a:t>
            </a:r>
            <a:endParaRPr lang="zh-CN" altLang="en-US" dirty="0"/>
          </a:p>
        </p:txBody>
      </p:sp>
      <p:sp>
        <p:nvSpPr>
          <p:cNvPr id="17" name="文本框 16"/>
          <p:cNvSpPr txBox="1"/>
          <p:nvPr/>
        </p:nvSpPr>
        <p:spPr>
          <a:xfrm>
            <a:off x="5735950" y="3455310"/>
            <a:ext cx="5611581" cy="1884618"/>
          </a:xfrm>
          <a:prstGeom prst="rect">
            <a:avLst/>
          </a:prstGeom>
          <a:noFill/>
        </p:spPr>
        <p:txBody>
          <a:bodyPr wrap="square">
            <a:spAutoFit/>
          </a:bodyPr>
          <a:lstStyle/>
          <a:p>
            <a:pPr marL="171450" indent="-171450">
              <a:lnSpc>
                <a:spcPct val="150000"/>
              </a:lnSpc>
              <a:buFont typeface="Arial" panose="020B0604020202020204" pitchFamily="34" charset="0"/>
              <a:buChar char="•"/>
            </a:pPr>
            <a:r>
              <a:rPr lang="en-US" altLang="zh-CN" sz="2000" b="1" dirty="0">
                <a:latin typeface="微软雅黑" panose="020B0503020204020204" charset="-122"/>
                <a:ea typeface="微软雅黑" panose="020B0503020204020204" charset="-122"/>
              </a:rPr>
              <a:t>FGSM</a:t>
            </a:r>
            <a:r>
              <a:rPr lang="zh-CN" altLang="en-US" sz="2000" b="1" dirty="0">
                <a:latin typeface="微软雅黑" panose="020B0503020204020204" charset="-122"/>
                <a:ea typeface="微软雅黑" panose="020B0503020204020204" charset="-122"/>
              </a:rPr>
              <a:t>攻击强度大，修改不够准确</a:t>
            </a:r>
            <a:endParaRPr lang="en-US" altLang="zh-CN" sz="2000" b="1" dirty="0">
              <a:latin typeface="微软雅黑" panose="020B0503020204020204" charset="-122"/>
              <a:ea typeface="微软雅黑" panose="020B0503020204020204" charset="-122"/>
            </a:endParaRPr>
          </a:p>
          <a:p>
            <a:pPr marL="171450" indent="-171450">
              <a:lnSpc>
                <a:spcPct val="150000"/>
              </a:lnSpc>
              <a:buFont typeface="Arial" panose="020B0604020202020204" pitchFamily="34" charset="0"/>
              <a:buChar char="•"/>
            </a:pPr>
            <a:r>
              <a:rPr lang="en-US" altLang="zh-CN" sz="2000" b="1" dirty="0">
                <a:latin typeface="微软雅黑" panose="020B0503020204020204" charset="-122"/>
                <a:ea typeface="微软雅黑" panose="020B0503020204020204" charset="-122"/>
              </a:rPr>
              <a:t>BIM</a:t>
            </a:r>
            <a:r>
              <a:rPr lang="zh-CN" altLang="en-US" sz="2000" b="1" dirty="0">
                <a:latin typeface="微软雅黑" panose="020B0503020204020204" charset="-122"/>
                <a:ea typeface="微软雅黑" panose="020B0503020204020204" charset="-122"/>
              </a:rPr>
              <a:t>在每一小步后，重新计算梯度方向</a:t>
            </a:r>
            <a:endParaRPr lang="en-US" altLang="zh-CN" sz="2000" b="1" dirty="0">
              <a:latin typeface="微软雅黑" panose="020B0503020204020204" charset="-122"/>
              <a:ea typeface="微软雅黑" panose="020B0503020204020204" charset="-122"/>
            </a:endParaRPr>
          </a:p>
          <a:p>
            <a:pPr marL="171450" indent="-171450">
              <a:lnSpc>
                <a:spcPct val="150000"/>
              </a:lnSpc>
              <a:buFont typeface="Arial" panose="020B0604020202020204" pitchFamily="34" charset="0"/>
              <a:buChar char="•"/>
            </a:pPr>
            <a:r>
              <a:rPr lang="zh-CN" altLang="en-US" sz="2000" b="1" dirty="0">
                <a:latin typeface="微软雅黑" panose="020B0503020204020204" charset="-122"/>
                <a:ea typeface="微软雅黑" panose="020B0503020204020204" charset="-122"/>
              </a:rPr>
              <a:t>优点：可以构造出更加精准的扰动</a:t>
            </a:r>
            <a:endParaRPr lang="en-US" altLang="zh-CN" sz="2000" b="1" dirty="0">
              <a:latin typeface="微软雅黑" panose="020B0503020204020204" charset="-122"/>
              <a:ea typeface="微软雅黑" panose="020B0503020204020204" charset="-122"/>
            </a:endParaRPr>
          </a:p>
          <a:p>
            <a:pPr marL="171450" indent="-171450">
              <a:lnSpc>
                <a:spcPct val="150000"/>
              </a:lnSpc>
              <a:buFont typeface="Arial" panose="020B0604020202020204" pitchFamily="34" charset="0"/>
              <a:buChar char="•"/>
            </a:pPr>
            <a:r>
              <a:rPr lang="zh-CN" altLang="en-US" sz="2000" b="1" dirty="0">
                <a:latin typeface="微软雅黑" panose="020B0503020204020204" charset="-122"/>
                <a:ea typeface="微软雅黑" panose="020B0503020204020204" charset="-122"/>
              </a:rPr>
              <a:t>代价：增大了计算量</a:t>
            </a:r>
            <a:endParaRPr lang="zh-CN" altLang="en-US" sz="2000" b="1" dirty="0">
              <a:latin typeface="微软雅黑" panose="020B0503020204020204" charset="-122"/>
              <a:ea typeface="微软雅黑" panose="020B0503020204020204" charset="-122"/>
            </a:endParaRPr>
          </a:p>
        </p:txBody>
      </p:sp>
      <p:grpSp>
        <p:nvGrpSpPr>
          <p:cNvPr id="5" name="组合 4"/>
          <p:cNvGrpSpPr/>
          <p:nvPr/>
        </p:nvGrpSpPr>
        <p:grpSpPr>
          <a:xfrm>
            <a:off x="854476" y="3556745"/>
            <a:ext cx="3995531" cy="1845767"/>
            <a:chOff x="7260282" y="2231324"/>
            <a:chExt cx="3995531" cy="1845767"/>
          </a:xfrm>
        </p:grpSpPr>
        <p:grpSp>
          <p:nvGrpSpPr>
            <p:cNvPr id="84" name="组合 83"/>
            <p:cNvGrpSpPr/>
            <p:nvPr/>
          </p:nvGrpSpPr>
          <p:grpSpPr>
            <a:xfrm>
              <a:off x="7467481" y="2373561"/>
              <a:ext cx="3788332" cy="1703530"/>
              <a:chOff x="8013249" y="2618981"/>
              <a:chExt cx="2696795" cy="1212689"/>
            </a:xfrm>
          </p:grpSpPr>
          <p:sp>
            <p:nvSpPr>
              <p:cNvPr id="18" name="椭圆 17"/>
              <p:cNvSpPr/>
              <p:nvPr/>
            </p:nvSpPr>
            <p:spPr bwMode="auto">
              <a:xfrm rot="995488">
                <a:off x="8013249" y="2618981"/>
                <a:ext cx="2696795" cy="1212689"/>
              </a:xfrm>
              <a:prstGeom prst="ellipse">
                <a:avLst/>
              </a:prstGeom>
              <a:solidFill>
                <a:schemeClr val="bg1"/>
              </a:solidFill>
              <a:ln w="19050" cap="flat" cmpd="sng" algn="ctr">
                <a:solidFill>
                  <a:schemeClr val="tx1">
                    <a:lumMod val="85000"/>
                    <a:lumOff val="15000"/>
                  </a:schemeClr>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200" b="0" i="0" u="none" strike="noStrike" cap="none" normalizeH="0" baseline="0">
                  <a:ln>
                    <a:noFill/>
                  </a:ln>
                  <a:solidFill>
                    <a:schemeClr val="tx1"/>
                  </a:solidFill>
                  <a:effectLst/>
                  <a:latin typeface="楷体_GB2312" pitchFamily="49" charset="-122"/>
                  <a:ea typeface="楷体_GB2312" pitchFamily="49" charset="-122"/>
                </a:endParaRPr>
              </a:p>
            </p:txBody>
          </p:sp>
          <p:sp>
            <p:nvSpPr>
              <p:cNvPr id="22" name="椭圆 21"/>
              <p:cNvSpPr/>
              <p:nvPr/>
            </p:nvSpPr>
            <p:spPr bwMode="auto">
              <a:xfrm rot="953748">
                <a:off x="8328996" y="2792920"/>
                <a:ext cx="2043960" cy="816212"/>
              </a:xfrm>
              <a:prstGeom prst="ellipse">
                <a:avLst/>
              </a:prstGeom>
              <a:solidFill>
                <a:schemeClr val="bg1"/>
              </a:solidFill>
              <a:ln w="19050" cap="flat" cmpd="sng" algn="ctr">
                <a:solidFill>
                  <a:schemeClr val="tx1">
                    <a:lumMod val="85000"/>
                    <a:lumOff val="15000"/>
                  </a:schemeClr>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200" b="0" i="0" u="none" strike="noStrike" cap="none" normalizeH="0" baseline="0">
                  <a:ln>
                    <a:noFill/>
                  </a:ln>
                  <a:solidFill>
                    <a:schemeClr val="tx1"/>
                  </a:solidFill>
                  <a:effectLst/>
                  <a:latin typeface="楷体_GB2312" pitchFamily="49" charset="-122"/>
                  <a:ea typeface="楷体_GB2312" pitchFamily="49" charset="-122"/>
                </a:endParaRPr>
              </a:p>
            </p:txBody>
          </p:sp>
          <p:sp>
            <p:nvSpPr>
              <p:cNvPr id="21" name="椭圆 20"/>
              <p:cNvSpPr/>
              <p:nvPr/>
            </p:nvSpPr>
            <p:spPr bwMode="auto">
              <a:xfrm rot="876088">
                <a:off x="8665885" y="2920116"/>
                <a:ext cx="1316013" cy="539287"/>
              </a:xfrm>
              <a:prstGeom prst="ellipse">
                <a:avLst/>
              </a:prstGeom>
              <a:solidFill>
                <a:schemeClr val="bg1"/>
              </a:solidFill>
              <a:ln w="19050" cap="flat" cmpd="sng" algn="ctr">
                <a:solidFill>
                  <a:schemeClr val="tx1">
                    <a:lumMod val="85000"/>
                    <a:lumOff val="15000"/>
                  </a:schemeClr>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200" b="0" i="0" u="none" strike="noStrike" cap="none" normalizeH="0" baseline="0">
                  <a:ln>
                    <a:noFill/>
                  </a:ln>
                  <a:solidFill>
                    <a:schemeClr val="tx1"/>
                  </a:solidFill>
                  <a:effectLst/>
                  <a:latin typeface="楷体_GB2312" pitchFamily="49" charset="-122"/>
                  <a:ea typeface="楷体_GB2312" pitchFamily="49" charset="-122"/>
                </a:endParaRPr>
              </a:p>
            </p:txBody>
          </p:sp>
          <p:cxnSp>
            <p:nvCxnSpPr>
              <p:cNvPr id="24" name="直接箭头连接符 23"/>
              <p:cNvCxnSpPr>
                <a:endCxn id="22" idx="1"/>
              </p:cNvCxnSpPr>
              <p:nvPr/>
            </p:nvCxnSpPr>
            <p:spPr bwMode="auto">
              <a:xfrm flipV="1">
                <a:off x="8184290" y="2725560"/>
                <a:ext cx="550708" cy="475076"/>
              </a:xfrm>
              <a:prstGeom prst="straightConnector1">
                <a:avLst/>
              </a:prstGeom>
              <a:solidFill>
                <a:schemeClr val="accent1"/>
              </a:solidFill>
              <a:ln w="19050" cap="flat" cmpd="sng" algn="ctr">
                <a:solidFill>
                  <a:srgbClr val="0070C0"/>
                </a:solidFill>
                <a:prstDash val="solid"/>
                <a:round/>
                <a:headEnd type="none" w="med" len="med"/>
                <a:tailEnd type="triangle"/>
              </a:ln>
            </p:spPr>
          </p:cxnSp>
          <p:cxnSp>
            <p:nvCxnSpPr>
              <p:cNvPr id="52" name="直接箭头连接符 51"/>
              <p:cNvCxnSpPr/>
              <p:nvPr/>
            </p:nvCxnSpPr>
            <p:spPr bwMode="auto">
              <a:xfrm flipV="1">
                <a:off x="8184290" y="3032002"/>
                <a:ext cx="190587" cy="168634"/>
              </a:xfrm>
              <a:prstGeom prst="straightConnector1">
                <a:avLst/>
              </a:prstGeom>
              <a:solidFill>
                <a:schemeClr val="accent1"/>
              </a:solidFill>
              <a:ln w="19050" cap="flat" cmpd="sng" algn="ctr">
                <a:solidFill>
                  <a:srgbClr val="C00000"/>
                </a:solidFill>
                <a:prstDash val="solid"/>
                <a:round/>
                <a:headEnd type="none" w="med" len="med"/>
                <a:tailEnd type="triangle"/>
              </a:ln>
            </p:spPr>
          </p:cxnSp>
          <p:cxnSp>
            <p:nvCxnSpPr>
              <p:cNvPr id="62" name="直接箭头连接符 61"/>
              <p:cNvCxnSpPr>
                <a:endCxn id="21" idx="2"/>
              </p:cNvCxnSpPr>
              <p:nvPr/>
            </p:nvCxnSpPr>
            <p:spPr bwMode="auto">
              <a:xfrm flipV="1">
                <a:off x="8368264" y="3023880"/>
                <a:ext cx="318873" cy="8133"/>
              </a:xfrm>
              <a:prstGeom prst="straightConnector1">
                <a:avLst/>
              </a:prstGeom>
              <a:solidFill>
                <a:schemeClr val="accent1"/>
              </a:solidFill>
              <a:ln w="19050" cap="flat" cmpd="sng" algn="ctr">
                <a:solidFill>
                  <a:srgbClr val="C00000"/>
                </a:solidFill>
                <a:prstDash val="solid"/>
                <a:round/>
                <a:headEnd type="none" w="med" len="med"/>
                <a:tailEnd type="triangle"/>
              </a:ln>
            </p:spPr>
          </p:cxnSp>
          <p:cxnSp>
            <p:nvCxnSpPr>
              <p:cNvPr id="74" name="直接箭头连接符 73"/>
              <p:cNvCxnSpPr/>
              <p:nvPr/>
            </p:nvCxnSpPr>
            <p:spPr bwMode="auto">
              <a:xfrm>
                <a:off x="8682124" y="3023880"/>
                <a:ext cx="263680" cy="68236"/>
              </a:xfrm>
              <a:prstGeom prst="straightConnector1">
                <a:avLst/>
              </a:prstGeom>
              <a:solidFill>
                <a:schemeClr val="accent1"/>
              </a:solidFill>
              <a:ln w="19050" cap="flat" cmpd="sng" algn="ctr">
                <a:solidFill>
                  <a:srgbClr val="C00000"/>
                </a:solidFill>
                <a:prstDash val="solid"/>
                <a:round/>
                <a:headEnd type="none" w="med" len="med"/>
                <a:tailEnd type="triangle"/>
              </a:ln>
            </p:spPr>
          </p:cxnSp>
        </p:grpSp>
        <p:sp>
          <p:nvSpPr>
            <p:cNvPr id="86" name="文本框 85"/>
            <p:cNvSpPr txBox="1"/>
            <p:nvPr/>
          </p:nvSpPr>
          <p:spPr>
            <a:xfrm>
              <a:off x="8778992" y="2894496"/>
              <a:ext cx="545375" cy="307777"/>
            </a:xfrm>
            <a:prstGeom prst="rect">
              <a:avLst/>
            </a:prstGeom>
            <a:noFill/>
          </p:spPr>
          <p:txBody>
            <a:bodyPr wrap="square">
              <a:spAutoFit/>
            </a:bodyPr>
            <a:lstStyle/>
            <a:p>
              <a:pPr algn="ctr"/>
              <a:r>
                <a:rPr lang="en-US" altLang="zh-CN" sz="1400" dirty="0">
                  <a:solidFill>
                    <a:srgbClr val="C00000"/>
                  </a:solidFill>
                  <a:latin typeface="+mj-lt"/>
                  <a:ea typeface="华文行楷" panose="02010800040101010101" pitchFamily="2" charset="-122"/>
                </a:rPr>
                <a:t>BIM</a:t>
              </a:r>
              <a:endParaRPr lang="zh-CN" altLang="en-US" sz="1400" dirty="0"/>
            </a:p>
          </p:txBody>
        </p:sp>
        <p:sp>
          <p:nvSpPr>
            <p:cNvPr id="87" name="文本框 86"/>
            <p:cNvSpPr txBox="1"/>
            <p:nvPr/>
          </p:nvSpPr>
          <p:spPr>
            <a:xfrm>
              <a:off x="8200940" y="2231324"/>
              <a:ext cx="667542" cy="307777"/>
            </a:xfrm>
            <a:prstGeom prst="rect">
              <a:avLst/>
            </a:prstGeom>
            <a:noFill/>
          </p:spPr>
          <p:txBody>
            <a:bodyPr wrap="square">
              <a:spAutoFit/>
            </a:bodyPr>
            <a:lstStyle/>
            <a:p>
              <a:pPr algn="ctr"/>
              <a:r>
                <a:rPr lang="en-US" altLang="zh-CN" sz="1400" dirty="0">
                  <a:solidFill>
                    <a:srgbClr val="0070C0"/>
                  </a:solidFill>
                  <a:latin typeface="+mj-lt"/>
                  <a:ea typeface="华文行楷" panose="02010800040101010101" pitchFamily="2" charset="-122"/>
                </a:rPr>
                <a:t>FGSM</a:t>
              </a:r>
              <a:endParaRPr lang="zh-CN" altLang="en-US" sz="1400" dirty="0">
                <a:solidFill>
                  <a:srgbClr val="0070C0"/>
                </a:solidFill>
              </a:endParaRPr>
            </a:p>
          </p:txBody>
        </p:sp>
        <mc:AlternateContent xmlns:mc="http://schemas.openxmlformats.org/markup-compatibility/2006">
          <mc:Choice xmlns:a14="http://schemas.microsoft.com/office/drawing/2010/main" Requires="a14">
            <p:sp>
              <p:nvSpPr>
                <p:cNvPr id="89" name="文本框 88"/>
                <p:cNvSpPr txBox="1"/>
                <p:nvPr/>
              </p:nvSpPr>
              <p:spPr>
                <a:xfrm>
                  <a:off x="7260282" y="3114162"/>
                  <a:ext cx="760724" cy="276999"/>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sSubSup>
                          <m:sSubSupPr>
                            <m:ctrlPr>
                              <a:rPr lang="zh-CN" altLang="zh-CN" sz="1200" b="1" i="1" smtClean="0">
                                <a:solidFill>
                                  <a:srgbClr val="C00000"/>
                                </a:solidFill>
                                <a:latin typeface="Cambria Math" panose="02040503050406030204" pitchFamily="18" charset="0"/>
                                <a:ea typeface="+mn-ea"/>
                              </a:rPr>
                            </m:ctrlPr>
                          </m:sSubSupPr>
                          <m:e>
                            <m:r>
                              <a:rPr lang="en-US" altLang="zh-CN" sz="1200" b="1" i="1">
                                <a:solidFill>
                                  <a:srgbClr val="C00000"/>
                                </a:solidFill>
                                <a:latin typeface="Cambria Math" panose="02040503050406030204" pitchFamily="18" charset="0"/>
                                <a:ea typeface="+mn-ea"/>
                              </a:rPr>
                              <m:t>𝑿</m:t>
                            </m:r>
                          </m:e>
                          <m:sub>
                            <m:r>
                              <a:rPr lang="en-US" altLang="zh-CN" sz="1200" b="1" i="1">
                                <a:solidFill>
                                  <a:srgbClr val="C00000"/>
                                </a:solidFill>
                                <a:latin typeface="Cambria Math" panose="02040503050406030204" pitchFamily="18" charset="0"/>
                                <a:ea typeface="+mn-ea"/>
                              </a:rPr>
                              <m:t>𝟎</m:t>
                            </m:r>
                          </m:sub>
                          <m:sup>
                            <m:r>
                              <a:rPr lang="en-US" altLang="zh-CN" sz="1200" b="1" i="1" smtClean="0">
                                <a:solidFill>
                                  <a:srgbClr val="C00000"/>
                                </a:solidFill>
                                <a:latin typeface="Cambria Math" panose="02040503050406030204" pitchFamily="18" charset="0"/>
                                <a:ea typeface="+mn-ea"/>
                              </a:rPr>
                              <m:t> </m:t>
                            </m:r>
                          </m:sup>
                        </m:sSubSup>
                      </m:oMath>
                    </m:oMathPara>
                  </a14:m>
                  <a:endParaRPr lang="zh-CN" altLang="en-US" dirty="0"/>
                </a:p>
              </p:txBody>
            </p:sp>
          </mc:Choice>
          <mc:Fallback>
            <p:sp>
              <p:nvSpPr>
                <p:cNvPr id="89" name="文本框 88"/>
                <p:cNvSpPr txBox="1">
                  <a:spLocks noRot="1" noChangeAspect="1" noMove="1" noResize="1" noEditPoints="1" noAdjustHandles="1" noChangeArrowheads="1" noChangeShapeType="1" noTextEdit="1"/>
                </p:cNvSpPr>
                <p:nvPr/>
              </p:nvSpPr>
              <p:spPr>
                <a:xfrm>
                  <a:off x="7260282" y="3114162"/>
                  <a:ext cx="760724" cy="276999"/>
                </a:xfrm>
                <a:prstGeom prst="rect">
                  <a:avLst/>
                </a:prstGeom>
                <a:blipFill rotWithShape="1">
                  <a:blip r:embed="rId1"/>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90" name="文本框 89"/>
                <p:cNvSpPr txBox="1"/>
                <p:nvPr/>
              </p:nvSpPr>
              <p:spPr>
                <a:xfrm>
                  <a:off x="7462903" y="2711980"/>
                  <a:ext cx="760724" cy="281167"/>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sSubSup>
                          <m:sSubSupPr>
                            <m:ctrlPr>
                              <a:rPr lang="zh-CN" altLang="zh-CN" sz="1200" b="1" i="1" smtClean="0">
                                <a:solidFill>
                                  <a:srgbClr val="C00000"/>
                                </a:solidFill>
                                <a:latin typeface="Cambria Math" panose="02040503050406030204" pitchFamily="18" charset="0"/>
                                <a:ea typeface="+mn-ea"/>
                              </a:rPr>
                            </m:ctrlPr>
                          </m:sSubSupPr>
                          <m:e>
                            <m:r>
                              <a:rPr lang="en-US" altLang="zh-CN" sz="1200" b="1" i="1">
                                <a:solidFill>
                                  <a:srgbClr val="C00000"/>
                                </a:solidFill>
                                <a:latin typeface="Cambria Math" panose="02040503050406030204" pitchFamily="18" charset="0"/>
                                <a:ea typeface="+mn-ea"/>
                              </a:rPr>
                              <m:t>𝑿</m:t>
                            </m:r>
                          </m:e>
                          <m:sub>
                            <m:r>
                              <a:rPr lang="en-US" altLang="zh-CN" sz="1200" b="1" i="1" smtClean="0">
                                <a:solidFill>
                                  <a:srgbClr val="C00000"/>
                                </a:solidFill>
                                <a:latin typeface="Cambria Math" panose="02040503050406030204" pitchFamily="18" charset="0"/>
                                <a:ea typeface="+mn-ea"/>
                              </a:rPr>
                              <m:t>𝟏</m:t>
                            </m:r>
                          </m:sub>
                          <m:sup>
                            <m:r>
                              <a:rPr lang="en-US" altLang="zh-CN" sz="1200" b="1" i="1" smtClean="0">
                                <a:solidFill>
                                  <a:srgbClr val="C00000"/>
                                </a:solidFill>
                                <a:latin typeface="Cambria Math" panose="02040503050406030204" pitchFamily="18" charset="0"/>
                                <a:ea typeface="+mn-ea"/>
                              </a:rPr>
                              <m:t> </m:t>
                            </m:r>
                          </m:sup>
                        </m:sSubSup>
                      </m:oMath>
                    </m:oMathPara>
                  </a14:m>
                  <a:endParaRPr lang="zh-CN" altLang="en-US" dirty="0"/>
                </a:p>
              </p:txBody>
            </p:sp>
          </mc:Choice>
          <mc:Fallback>
            <p:sp>
              <p:nvSpPr>
                <p:cNvPr id="90" name="文本框 89"/>
                <p:cNvSpPr txBox="1">
                  <a:spLocks noRot="1" noChangeAspect="1" noMove="1" noResize="1" noEditPoints="1" noAdjustHandles="1" noChangeArrowheads="1" noChangeShapeType="1" noTextEdit="1"/>
                </p:cNvSpPr>
                <p:nvPr/>
              </p:nvSpPr>
              <p:spPr>
                <a:xfrm>
                  <a:off x="7462903" y="2711980"/>
                  <a:ext cx="760724" cy="281167"/>
                </a:xfrm>
                <a:prstGeom prst="rect">
                  <a:avLst/>
                </a:prstGeom>
                <a:blipFill rotWithShape="1">
                  <a:blip r:embed="rId2"/>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91" name="文本框 90"/>
                <p:cNvSpPr txBox="1"/>
                <p:nvPr/>
              </p:nvSpPr>
              <p:spPr>
                <a:xfrm>
                  <a:off x="7933557" y="2911332"/>
                  <a:ext cx="760724" cy="281167"/>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sSubSup>
                          <m:sSubSupPr>
                            <m:ctrlPr>
                              <a:rPr lang="zh-CN" altLang="zh-CN" sz="1200" b="1" i="1" smtClean="0">
                                <a:solidFill>
                                  <a:srgbClr val="C00000"/>
                                </a:solidFill>
                                <a:latin typeface="Cambria Math" panose="02040503050406030204" pitchFamily="18" charset="0"/>
                                <a:ea typeface="+mn-ea"/>
                              </a:rPr>
                            </m:ctrlPr>
                          </m:sSubSupPr>
                          <m:e>
                            <m:r>
                              <a:rPr lang="en-US" altLang="zh-CN" sz="1200" b="1" i="1">
                                <a:solidFill>
                                  <a:srgbClr val="C00000"/>
                                </a:solidFill>
                                <a:latin typeface="Cambria Math" panose="02040503050406030204" pitchFamily="18" charset="0"/>
                                <a:ea typeface="+mn-ea"/>
                              </a:rPr>
                              <m:t>𝑿</m:t>
                            </m:r>
                          </m:e>
                          <m:sub>
                            <m:r>
                              <a:rPr lang="en-US" altLang="zh-CN" sz="1200" b="1" i="1" smtClean="0">
                                <a:solidFill>
                                  <a:srgbClr val="C00000"/>
                                </a:solidFill>
                                <a:latin typeface="Cambria Math" panose="02040503050406030204" pitchFamily="18" charset="0"/>
                                <a:ea typeface="+mn-ea"/>
                              </a:rPr>
                              <m:t>𝟐</m:t>
                            </m:r>
                          </m:sub>
                          <m:sup>
                            <m:r>
                              <a:rPr lang="en-US" altLang="zh-CN" sz="1200" b="1" i="1" smtClean="0">
                                <a:solidFill>
                                  <a:srgbClr val="C00000"/>
                                </a:solidFill>
                                <a:latin typeface="Cambria Math" panose="02040503050406030204" pitchFamily="18" charset="0"/>
                                <a:ea typeface="+mn-ea"/>
                              </a:rPr>
                              <m:t> </m:t>
                            </m:r>
                          </m:sup>
                        </m:sSubSup>
                      </m:oMath>
                    </m:oMathPara>
                  </a14:m>
                  <a:endParaRPr lang="zh-CN" altLang="en-US" dirty="0"/>
                </a:p>
              </p:txBody>
            </p:sp>
          </mc:Choice>
          <mc:Fallback>
            <p:sp>
              <p:nvSpPr>
                <p:cNvPr id="91" name="文本框 90"/>
                <p:cNvSpPr txBox="1">
                  <a:spLocks noRot="1" noChangeAspect="1" noMove="1" noResize="1" noEditPoints="1" noAdjustHandles="1" noChangeArrowheads="1" noChangeShapeType="1" noTextEdit="1"/>
                </p:cNvSpPr>
                <p:nvPr/>
              </p:nvSpPr>
              <p:spPr>
                <a:xfrm>
                  <a:off x="7933557" y="2911332"/>
                  <a:ext cx="760724" cy="281167"/>
                </a:xfrm>
                <a:prstGeom prst="rect">
                  <a:avLst/>
                </a:prstGeom>
                <a:blipFill rotWithShape="1">
                  <a:blip r:embed="rId3"/>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92" name="文本框 91"/>
                <p:cNvSpPr txBox="1"/>
                <p:nvPr/>
              </p:nvSpPr>
              <p:spPr>
                <a:xfrm>
                  <a:off x="8397128" y="2763197"/>
                  <a:ext cx="760724" cy="281167"/>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sSubSup>
                          <m:sSubSupPr>
                            <m:ctrlPr>
                              <a:rPr lang="zh-CN" altLang="zh-CN" sz="1200" b="1" i="1" smtClean="0">
                                <a:solidFill>
                                  <a:srgbClr val="C00000"/>
                                </a:solidFill>
                                <a:latin typeface="Cambria Math" panose="02040503050406030204" pitchFamily="18" charset="0"/>
                                <a:ea typeface="+mn-ea"/>
                              </a:rPr>
                            </m:ctrlPr>
                          </m:sSubSupPr>
                          <m:e>
                            <m:r>
                              <a:rPr lang="en-US" altLang="zh-CN" sz="1200" b="1" i="1">
                                <a:solidFill>
                                  <a:srgbClr val="C00000"/>
                                </a:solidFill>
                                <a:latin typeface="Cambria Math" panose="02040503050406030204" pitchFamily="18" charset="0"/>
                                <a:ea typeface="+mn-ea"/>
                              </a:rPr>
                              <m:t>𝑿</m:t>
                            </m:r>
                          </m:e>
                          <m:sub>
                            <m:r>
                              <a:rPr lang="en-US" altLang="zh-CN" sz="1200" b="1" i="1" smtClean="0">
                                <a:solidFill>
                                  <a:srgbClr val="C00000"/>
                                </a:solidFill>
                                <a:latin typeface="Cambria Math" panose="02040503050406030204" pitchFamily="18" charset="0"/>
                                <a:ea typeface="+mn-ea"/>
                              </a:rPr>
                              <m:t>𝟑</m:t>
                            </m:r>
                          </m:sub>
                          <m:sup>
                            <m:r>
                              <a:rPr lang="en-US" altLang="zh-CN" sz="1200" b="1" i="1" smtClean="0">
                                <a:solidFill>
                                  <a:srgbClr val="C00000"/>
                                </a:solidFill>
                                <a:latin typeface="Cambria Math" panose="02040503050406030204" pitchFamily="18" charset="0"/>
                                <a:ea typeface="+mn-ea"/>
                              </a:rPr>
                              <m:t> </m:t>
                            </m:r>
                          </m:sup>
                        </m:sSubSup>
                      </m:oMath>
                    </m:oMathPara>
                  </a14:m>
                  <a:endParaRPr lang="zh-CN" altLang="en-US" dirty="0"/>
                </a:p>
              </p:txBody>
            </p:sp>
          </mc:Choice>
          <mc:Fallback>
            <p:sp>
              <p:nvSpPr>
                <p:cNvPr id="92" name="文本框 91"/>
                <p:cNvSpPr txBox="1">
                  <a:spLocks noRot="1" noChangeAspect="1" noMove="1" noResize="1" noEditPoints="1" noAdjustHandles="1" noChangeArrowheads="1" noChangeShapeType="1" noTextEdit="1"/>
                </p:cNvSpPr>
                <p:nvPr/>
              </p:nvSpPr>
              <p:spPr>
                <a:xfrm>
                  <a:off x="8397128" y="2763197"/>
                  <a:ext cx="760724" cy="281167"/>
                </a:xfrm>
                <a:prstGeom prst="rect">
                  <a:avLst/>
                </a:prstGeom>
                <a:blipFill rotWithShape="1">
                  <a:blip r:embed="rId4"/>
                </a:blipFill>
              </p:spPr>
              <p:txBody>
                <a:bodyPr/>
                <a:lstStyle/>
                <a:p>
                  <a:r>
                    <a:rPr lang="zh-CN" altLang="en-US">
                      <a:noFill/>
                    </a:rPr>
                    <a:t> </a:t>
                  </a:r>
                </a:p>
              </p:txBody>
            </p:sp>
          </mc:Fallback>
        </mc:AlternateContent>
      </p:grpSp>
      <p:sp>
        <p:nvSpPr>
          <p:cNvPr id="3" name="内容占位符 2"/>
          <p:cNvSpPr txBox="1"/>
          <p:nvPr/>
        </p:nvSpPr>
        <p:spPr>
          <a:xfrm>
            <a:off x="334434" y="1124679"/>
            <a:ext cx="11573933" cy="1422954"/>
          </a:xfrm>
          <a:prstGeom prst="rect">
            <a:avLst/>
          </a:prstGeom>
        </p:spPr>
        <p:txBody>
          <a:bodyPr/>
          <a:lstStyle>
            <a:lvl1pPr marL="405130" indent="-405130" algn="l" rtl="0" eaLnBrk="0" fontAlgn="base" hangingPunct="0">
              <a:lnSpc>
                <a:spcPct val="120000"/>
              </a:lnSpc>
              <a:spcBef>
                <a:spcPts val="600"/>
              </a:spcBef>
              <a:spcAft>
                <a:spcPts val="600"/>
              </a:spcAft>
              <a:buClr>
                <a:schemeClr val="accent1"/>
              </a:buClr>
              <a:buFont typeface="Wingdings" panose="05000000000000000000" pitchFamily="2" charset="2"/>
              <a:buChar char="q"/>
              <a:defRPr sz="2800" b="1">
                <a:solidFill>
                  <a:schemeClr val="tx1"/>
                </a:solidFill>
                <a:effectLst>
                  <a:outerShdw blurRad="38100" dist="38100" dir="2700000" algn="tl">
                    <a:srgbClr val="C0C0C0"/>
                  </a:outerShdw>
                </a:effectLst>
                <a:latin typeface="微软雅黑" panose="020B0503020204020204" charset="-122"/>
                <a:ea typeface="微软雅黑" panose="020B0503020204020204" charset="-122"/>
                <a:cs typeface="微软雅黑" panose="020B0503020204020204" charset="-122"/>
              </a:defRPr>
            </a:lvl1pPr>
            <a:lvl2pPr marL="805180" indent="-285750" algn="l" rtl="0" eaLnBrk="0" fontAlgn="base" hangingPunct="0">
              <a:lnSpc>
                <a:spcPct val="120000"/>
              </a:lnSpc>
              <a:spcBef>
                <a:spcPts val="600"/>
              </a:spcBef>
              <a:spcAft>
                <a:spcPts val="600"/>
              </a:spcAft>
              <a:buClr>
                <a:schemeClr val="accent1"/>
              </a:buClr>
              <a:buFont typeface="Wingdings" panose="05000000000000000000" pitchFamily="2" charset="2"/>
              <a:buChar char="n"/>
              <a:defRPr sz="2400" b="1">
                <a:solidFill>
                  <a:srgbClr val="000066"/>
                </a:solidFill>
                <a:effectLst>
                  <a:outerShdw blurRad="38100" dist="38100" dir="2700000" algn="tl">
                    <a:srgbClr val="C0C0C0"/>
                  </a:outerShdw>
                </a:effectLst>
                <a:latin typeface="微软雅黑" panose="020B0503020204020204" charset="-122"/>
                <a:ea typeface="微软雅黑" panose="020B0503020204020204" charset="-122"/>
                <a:cs typeface="微软雅黑" panose="020B0503020204020204" charset="-122"/>
              </a:defRPr>
            </a:lvl2pPr>
            <a:lvl3pPr marL="1148080" indent="-228600" algn="l" rtl="0" eaLnBrk="0" fontAlgn="base" hangingPunct="0">
              <a:lnSpc>
                <a:spcPct val="80000"/>
              </a:lnSpc>
              <a:spcBef>
                <a:spcPct val="50000"/>
              </a:spcBef>
              <a:spcAft>
                <a:spcPct val="10000"/>
              </a:spcAft>
              <a:buClr>
                <a:schemeClr val="accent1"/>
              </a:buClr>
              <a:buSzPct val="75000"/>
              <a:buChar char="—"/>
              <a:defRPr sz="2000" b="1">
                <a:solidFill>
                  <a:srgbClr val="000066"/>
                </a:solidFill>
                <a:latin typeface="微软雅黑" panose="020B0503020204020204" charset="-122"/>
                <a:ea typeface="微软雅黑" panose="020B0503020204020204" charset="-122"/>
                <a:cs typeface="微软雅黑" panose="020B0503020204020204" charset="-122"/>
              </a:defRPr>
            </a:lvl3pPr>
            <a:lvl4pPr marL="1600200" indent="-228600" algn="l" rtl="0" eaLnBrk="0" fontAlgn="base" hangingPunct="0">
              <a:spcBef>
                <a:spcPct val="20000"/>
              </a:spcBef>
              <a:spcAft>
                <a:spcPct val="0"/>
              </a:spcAft>
              <a:buChar char="–"/>
              <a:defRPr sz="2000">
                <a:solidFill>
                  <a:schemeClr val="tx1"/>
                </a:solidFill>
                <a:latin typeface="微软雅黑" panose="020B0503020204020204" charset="-122"/>
                <a:ea typeface="微软雅黑" panose="020B0503020204020204" charset="-122"/>
                <a:cs typeface="微软雅黑" panose="020B0503020204020204" charset="-122"/>
              </a:defRPr>
            </a:lvl4pPr>
            <a:lvl5pPr marL="2057400" indent="-228600" algn="l" rtl="0" eaLnBrk="0" fontAlgn="base" hangingPunct="0">
              <a:spcBef>
                <a:spcPct val="20000"/>
              </a:spcBef>
              <a:spcAft>
                <a:spcPct val="0"/>
              </a:spcAft>
              <a:buChar char="»"/>
              <a:defRPr sz="2000">
                <a:solidFill>
                  <a:schemeClr val="tx1"/>
                </a:solidFill>
                <a:latin typeface="微软雅黑" panose="020B0503020204020204" charset="-122"/>
                <a:ea typeface="微软雅黑" panose="020B0503020204020204" charset="-122"/>
                <a:cs typeface="微软雅黑" panose="020B0503020204020204" charset="-122"/>
              </a:defRPr>
            </a:lvl5pPr>
            <a:lvl6pPr marL="2514600" indent="-228600" algn="l" rtl="0" fontAlgn="base">
              <a:spcBef>
                <a:spcPct val="20000"/>
              </a:spcBef>
              <a:spcAft>
                <a:spcPct val="0"/>
              </a:spcAft>
              <a:buChar char="»"/>
              <a:defRPr sz="2000">
                <a:solidFill>
                  <a:schemeClr val="tx1"/>
                </a:solidFill>
                <a:latin typeface="+mn-lt"/>
                <a:ea typeface="华文楷体" panose="02010600040101010101" pitchFamily="2" charset="-122"/>
              </a:defRPr>
            </a:lvl6pPr>
            <a:lvl7pPr marL="2971800" indent="-228600" algn="l" rtl="0" fontAlgn="base">
              <a:spcBef>
                <a:spcPct val="20000"/>
              </a:spcBef>
              <a:spcAft>
                <a:spcPct val="0"/>
              </a:spcAft>
              <a:buChar char="»"/>
              <a:defRPr sz="2000">
                <a:solidFill>
                  <a:schemeClr val="tx1"/>
                </a:solidFill>
                <a:latin typeface="+mn-lt"/>
                <a:ea typeface="华文楷体" panose="02010600040101010101" pitchFamily="2" charset="-122"/>
              </a:defRPr>
            </a:lvl7pPr>
            <a:lvl8pPr marL="3429000" indent="-228600" algn="l" rtl="0" fontAlgn="base">
              <a:spcBef>
                <a:spcPct val="20000"/>
              </a:spcBef>
              <a:spcAft>
                <a:spcPct val="0"/>
              </a:spcAft>
              <a:buChar char="»"/>
              <a:defRPr sz="2000">
                <a:solidFill>
                  <a:schemeClr val="tx1"/>
                </a:solidFill>
                <a:latin typeface="+mn-lt"/>
                <a:ea typeface="华文楷体" panose="02010600040101010101" pitchFamily="2" charset="-122"/>
              </a:defRPr>
            </a:lvl8pPr>
            <a:lvl9pPr marL="3886200" indent="-228600" algn="l" rtl="0" fontAlgn="base">
              <a:spcBef>
                <a:spcPct val="20000"/>
              </a:spcBef>
              <a:spcAft>
                <a:spcPct val="0"/>
              </a:spcAft>
              <a:buChar char="»"/>
              <a:defRPr sz="2000">
                <a:solidFill>
                  <a:schemeClr val="tx1"/>
                </a:solidFill>
                <a:latin typeface="+mn-lt"/>
                <a:ea typeface="华文楷体" panose="02010600040101010101" pitchFamily="2" charset="-122"/>
              </a:defRPr>
            </a:lvl9pPr>
          </a:lstStyle>
          <a:p>
            <a:r>
              <a:rPr lang="zh-CN" altLang="en-US" kern="0" dirty="0"/>
              <a:t>梯度迭代法：</a:t>
            </a:r>
            <a:r>
              <a:rPr lang="en-US" altLang="zh-CN" kern="0" dirty="0"/>
              <a:t>BIM, Basic Iterative Method</a:t>
            </a:r>
            <a:endParaRPr lang="en-US" altLang="zh-CN" kern="0" dirty="0"/>
          </a:p>
          <a:p>
            <a:r>
              <a:rPr lang="zh-CN" altLang="en-US" kern="0" dirty="0">
                <a:solidFill>
                  <a:srgbClr val="0000CC"/>
                </a:solidFill>
              </a:rPr>
              <a:t>将 </a:t>
            </a:r>
            <a:r>
              <a:rPr lang="en-US" altLang="zh-CN" kern="0" dirty="0">
                <a:solidFill>
                  <a:srgbClr val="0000CC"/>
                </a:solidFill>
              </a:rPr>
              <a:t>FGSM </a:t>
            </a:r>
            <a:r>
              <a:rPr lang="zh-CN" altLang="en-US" kern="0" dirty="0">
                <a:solidFill>
                  <a:srgbClr val="0000CC"/>
                </a:solidFill>
              </a:rPr>
              <a:t>的一步攻击转换成多步迭代，实现更准确的攻击</a:t>
            </a:r>
            <a:endParaRPr lang="en-US" altLang="zh-CN" kern="0" dirty="0">
              <a:solidFill>
                <a:srgbClr val="0000CC"/>
              </a:solidFill>
            </a:endParaRPr>
          </a:p>
        </p:txBody>
      </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1422954"/>
          </a:xfrm>
        </p:spPr>
        <p:txBody>
          <a:bodyPr/>
          <a:lstStyle/>
          <a:p>
            <a:r>
              <a:rPr lang="zh-CN" altLang="en-US" dirty="0"/>
              <a:t>不假定攻击目标，只要让模型误判就行</a:t>
            </a:r>
            <a:endParaRPr lang="en-US" altLang="zh-CN" dirty="0"/>
          </a:p>
          <a:p>
            <a:r>
              <a:rPr lang="zh-CN" altLang="en-US" dirty="0"/>
              <a:t>思路：快速梯度的不断迭代</a:t>
            </a:r>
            <a:endParaRPr lang="en-US" altLang="zh-CN" dirty="0"/>
          </a:p>
        </p:txBody>
      </p:sp>
      <p:sp>
        <p:nvSpPr>
          <p:cNvPr id="4" name="标题 1"/>
          <p:cNvSpPr>
            <a:spLocks noGrp="1"/>
          </p:cNvSpPr>
          <p:nvPr>
            <p:ph type="title"/>
          </p:nvPr>
        </p:nvSpPr>
        <p:spPr>
          <a:xfrm>
            <a:off x="304800" y="225425"/>
            <a:ext cx="10660063" cy="827088"/>
          </a:xfrm>
        </p:spPr>
        <p:txBody>
          <a:bodyPr/>
          <a:lstStyle/>
          <a:p>
            <a:r>
              <a:rPr lang="zh-CN" altLang="en-US" dirty="0"/>
              <a:t>无目标攻击</a:t>
            </a:r>
            <a:endParaRPr lang="zh-CN" altLang="en-US" dirty="0"/>
          </a:p>
        </p:txBody>
      </p:sp>
      <mc:AlternateContent xmlns:mc="http://schemas.openxmlformats.org/markup-compatibility/2006">
        <mc:Choice xmlns:a14="http://schemas.microsoft.com/office/drawing/2010/main" Requires="a14">
          <p:sp>
            <p:nvSpPr>
              <p:cNvPr id="2" name="文本框 1"/>
              <p:cNvSpPr txBox="1"/>
              <p:nvPr/>
            </p:nvSpPr>
            <p:spPr>
              <a:xfrm>
                <a:off x="2423490" y="2645371"/>
                <a:ext cx="7345020" cy="1286250"/>
              </a:xfrm>
              <a:prstGeom prst="rect">
                <a:avLst/>
              </a:prstGeom>
              <a:noFill/>
            </p:spPr>
            <p:txBody>
              <a:bodyPr wrap="square">
                <a:spAutoFit/>
              </a:bodyPr>
              <a:lstStyle/>
              <a:p>
                <a:pPr algn="ctr">
                  <a:lnSpc>
                    <a:spcPct val="150000"/>
                  </a:lnSpc>
                </a:pPr>
                <a14:m>
                  <m:oMathPara xmlns:m="http://schemas.openxmlformats.org/officeDocument/2006/math">
                    <m:oMathParaPr>
                      <m:jc m:val="center"/>
                    </m:oMathParaPr>
                    <m:oMath xmlns:m="http://schemas.openxmlformats.org/officeDocument/2006/math">
                      <m:sSubSup>
                        <m:sSubSupPr>
                          <m:ctrlPr>
                            <a:rPr lang="zh-CN" altLang="zh-CN" sz="2000" b="1" i="1" smtClean="0">
                              <a:solidFill>
                                <a:schemeClr val="tx1"/>
                              </a:solidFill>
                              <a:latin typeface="Cambria Math" panose="02040503050406030204" pitchFamily="18" charset="0"/>
                              <a:ea typeface="+mn-ea"/>
                            </a:rPr>
                          </m:ctrlPr>
                        </m:sSubSupPr>
                        <m:e>
                          <m:r>
                            <a:rPr lang="en-US" altLang="zh-CN" sz="2000" b="1" i="1">
                              <a:solidFill>
                                <a:schemeClr val="tx1"/>
                              </a:solidFill>
                              <a:latin typeface="Cambria Math" panose="02040503050406030204" pitchFamily="18" charset="0"/>
                              <a:ea typeface="+mn-ea"/>
                            </a:rPr>
                            <m:t>𝑿</m:t>
                          </m:r>
                        </m:e>
                        <m:sub>
                          <m:r>
                            <a:rPr lang="en-US" altLang="zh-CN" sz="2000" b="1" i="1">
                              <a:solidFill>
                                <a:schemeClr val="tx1"/>
                              </a:solidFill>
                              <a:latin typeface="Cambria Math" panose="02040503050406030204" pitchFamily="18" charset="0"/>
                              <a:ea typeface="+mn-ea"/>
                            </a:rPr>
                            <m:t>𝟎</m:t>
                          </m:r>
                        </m:sub>
                        <m:sup>
                          <m:r>
                            <a:rPr lang="en-US" altLang="zh-CN" sz="2000" b="1" i="1">
                              <a:solidFill>
                                <a:schemeClr val="tx1"/>
                              </a:solidFill>
                              <a:latin typeface="Cambria Math" panose="02040503050406030204" pitchFamily="18" charset="0"/>
                              <a:ea typeface="+mn-ea"/>
                            </a:rPr>
                            <m:t>𝒂𝒅𝒗</m:t>
                          </m:r>
                        </m:sup>
                      </m:sSubSup>
                      <m:r>
                        <a:rPr lang="en-US" altLang="zh-CN" sz="2000" b="1">
                          <a:solidFill>
                            <a:schemeClr val="tx1"/>
                          </a:solidFill>
                          <a:latin typeface="Cambria Math" panose="02040503050406030204" pitchFamily="18" charset="0"/>
                          <a:ea typeface="+mn-ea"/>
                        </a:rPr>
                        <m:t>=</m:t>
                      </m:r>
                      <m:r>
                        <a:rPr lang="en-US" altLang="zh-CN" sz="2000" b="1" i="1">
                          <a:solidFill>
                            <a:schemeClr val="tx1"/>
                          </a:solidFill>
                          <a:latin typeface="Cambria Math" panose="02040503050406030204" pitchFamily="18" charset="0"/>
                          <a:ea typeface="+mn-ea"/>
                        </a:rPr>
                        <m:t>𝐗</m:t>
                      </m:r>
                    </m:oMath>
                  </m:oMathPara>
                </a14:m>
                <a:endParaRPr lang="zh-CN" altLang="zh-CN" sz="2000" b="1" dirty="0">
                  <a:solidFill>
                    <a:schemeClr val="tx1"/>
                  </a:solidFill>
                  <a:latin typeface="+mn-lt"/>
                  <a:ea typeface="楷体_GB2312"/>
                </a:endParaRPr>
              </a:p>
              <a:p>
                <a:pPr algn="ctr">
                  <a:lnSpc>
                    <a:spcPct val="150000"/>
                  </a:lnSpc>
                </a:pPr>
                <a14:m>
                  <m:oMathPara xmlns:m="http://schemas.openxmlformats.org/officeDocument/2006/math">
                    <m:oMathParaPr>
                      <m:jc m:val="center"/>
                    </m:oMathParaPr>
                    <m:oMath xmlns:m="http://schemas.openxmlformats.org/officeDocument/2006/math">
                      <m:sSubSup>
                        <m:sSubSupPr>
                          <m:ctrlPr>
                            <a:rPr lang="zh-CN" altLang="zh-CN" sz="2000" b="1" i="1">
                              <a:solidFill>
                                <a:schemeClr val="tx1"/>
                              </a:solidFill>
                              <a:latin typeface="Cambria Math" panose="02040503050406030204" pitchFamily="18" charset="0"/>
                              <a:ea typeface="+mn-ea"/>
                            </a:rPr>
                          </m:ctrlPr>
                        </m:sSubSupPr>
                        <m:e>
                          <m:r>
                            <a:rPr lang="en-US" altLang="zh-CN" sz="2000" b="1" i="1">
                              <a:solidFill>
                                <a:schemeClr val="tx1"/>
                              </a:solidFill>
                              <a:latin typeface="Cambria Math" panose="02040503050406030204" pitchFamily="18" charset="0"/>
                              <a:ea typeface="+mn-ea"/>
                            </a:rPr>
                            <m:t>𝑿</m:t>
                          </m:r>
                        </m:e>
                        <m:sub>
                          <m:r>
                            <a:rPr lang="en-US" altLang="zh-CN" sz="2000" b="1" i="1">
                              <a:solidFill>
                                <a:schemeClr val="tx1"/>
                              </a:solidFill>
                              <a:latin typeface="Cambria Math" panose="02040503050406030204" pitchFamily="18" charset="0"/>
                              <a:ea typeface="+mn-ea"/>
                            </a:rPr>
                            <m:t>𝑵</m:t>
                          </m:r>
                          <m:r>
                            <a:rPr lang="en-US" altLang="zh-CN" sz="2000" b="1">
                              <a:solidFill>
                                <a:schemeClr val="tx1"/>
                              </a:solidFill>
                              <a:latin typeface="Cambria Math" panose="02040503050406030204" pitchFamily="18" charset="0"/>
                              <a:ea typeface="+mn-ea"/>
                            </a:rPr>
                            <m:t>+</m:t>
                          </m:r>
                          <m:r>
                            <a:rPr lang="en-US" altLang="zh-CN" sz="2000" b="1" i="1">
                              <a:solidFill>
                                <a:schemeClr val="tx1"/>
                              </a:solidFill>
                              <a:latin typeface="Cambria Math" panose="02040503050406030204" pitchFamily="18" charset="0"/>
                              <a:ea typeface="+mn-ea"/>
                            </a:rPr>
                            <m:t>𝟏</m:t>
                          </m:r>
                        </m:sub>
                        <m:sup>
                          <m:r>
                            <a:rPr lang="en-US" altLang="zh-CN" sz="2000" b="1" i="1">
                              <a:solidFill>
                                <a:schemeClr val="tx1"/>
                              </a:solidFill>
                              <a:latin typeface="Cambria Math" panose="02040503050406030204" pitchFamily="18" charset="0"/>
                              <a:ea typeface="+mn-ea"/>
                            </a:rPr>
                            <m:t>𝒂𝒅𝒗</m:t>
                          </m:r>
                        </m:sup>
                      </m:sSubSup>
                      <m:r>
                        <a:rPr lang="en-US" altLang="zh-CN" sz="2000" b="1" i="1" smtClean="0">
                          <a:solidFill>
                            <a:schemeClr val="tx1"/>
                          </a:solidFill>
                          <a:latin typeface="Cambria Math" panose="02040503050406030204" pitchFamily="18" charset="0"/>
                          <a:ea typeface="+mn-ea"/>
                        </a:rPr>
                        <m:t>=</m:t>
                      </m:r>
                      <m:sSub>
                        <m:sSubPr>
                          <m:ctrlPr>
                            <a:rPr lang="zh-CN" altLang="zh-CN" sz="2000" b="1" i="1">
                              <a:solidFill>
                                <a:schemeClr val="tx1"/>
                              </a:solidFill>
                              <a:latin typeface="Cambria Math" panose="02040503050406030204" pitchFamily="18" charset="0"/>
                              <a:ea typeface="+mn-ea"/>
                            </a:rPr>
                          </m:ctrlPr>
                        </m:sSubPr>
                        <m:e>
                          <m:r>
                            <a:rPr lang="en-US" altLang="zh-CN" sz="2000" b="1" i="1">
                              <a:solidFill>
                                <a:schemeClr val="tx1"/>
                              </a:solidFill>
                              <a:latin typeface="Cambria Math" panose="02040503050406030204" pitchFamily="18" charset="0"/>
                              <a:ea typeface="+mn-ea"/>
                            </a:rPr>
                            <m:t>𝑪𝒍𝒊𝒑</m:t>
                          </m:r>
                        </m:e>
                        <m:sub>
                          <m:r>
                            <a:rPr lang="en-US" altLang="zh-CN" sz="2000" b="1" i="1">
                              <a:solidFill>
                                <a:schemeClr val="tx1"/>
                              </a:solidFill>
                              <a:latin typeface="Cambria Math" panose="02040503050406030204" pitchFamily="18" charset="0"/>
                              <a:ea typeface="+mn-ea"/>
                            </a:rPr>
                            <m:t>𝐗</m:t>
                          </m:r>
                          <m:r>
                            <a:rPr lang="en-US" altLang="zh-CN" sz="2000" b="1">
                              <a:solidFill>
                                <a:schemeClr val="tx1"/>
                              </a:solidFill>
                              <a:latin typeface="Cambria Math" panose="02040503050406030204" pitchFamily="18" charset="0"/>
                              <a:ea typeface="+mn-ea"/>
                            </a:rPr>
                            <m:t>,</m:t>
                          </m:r>
                          <m:r>
                            <a:rPr lang="en-US" altLang="zh-CN" sz="2000" b="1" i="1">
                              <a:solidFill>
                                <a:schemeClr val="tx1"/>
                              </a:solidFill>
                              <a:latin typeface="Cambria Math" panose="02040503050406030204" pitchFamily="18" charset="0"/>
                              <a:ea typeface="+mn-ea"/>
                            </a:rPr>
                            <m:t>𝝐</m:t>
                          </m:r>
                        </m:sub>
                      </m:sSub>
                      <m:d>
                        <m:dPr>
                          <m:begChr m:val="{"/>
                          <m:endChr m:val="}"/>
                          <m:ctrlPr>
                            <a:rPr lang="zh-CN" altLang="zh-CN" sz="2000" b="1" i="1">
                              <a:solidFill>
                                <a:schemeClr val="tx1"/>
                              </a:solidFill>
                              <a:latin typeface="Cambria Math" panose="02040503050406030204" pitchFamily="18" charset="0"/>
                              <a:ea typeface="+mn-ea"/>
                            </a:rPr>
                          </m:ctrlPr>
                        </m:dPr>
                        <m:e>
                          <m:sSubSup>
                            <m:sSubSupPr>
                              <m:ctrlPr>
                                <a:rPr lang="zh-CN" altLang="zh-CN" sz="2000" b="1" i="1">
                                  <a:solidFill>
                                    <a:schemeClr val="tx1"/>
                                  </a:solidFill>
                                  <a:latin typeface="Cambria Math" panose="02040503050406030204" pitchFamily="18" charset="0"/>
                                  <a:ea typeface="+mn-ea"/>
                                </a:rPr>
                              </m:ctrlPr>
                            </m:sSubSupPr>
                            <m:e>
                              <m:r>
                                <a:rPr lang="en-US" altLang="zh-CN" sz="2000" b="1" i="1">
                                  <a:solidFill>
                                    <a:schemeClr val="tx1"/>
                                  </a:solidFill>
                                  <a:latin typeface="Cambria Math" panose="02040503050406030204" pitchFamily="18" charset="0"/>
                                  <a:ea typeface="+mn-ea"/>
                                </a:rPr>
                                <m:t>𝑿</m:t>
                              </m:r>
                            </m:e>
                            <m:sub>
                              <m:r>
                                <a:rPr lang="en-US" altLang="zh-CN" sz="2000" b="1" i="1">
                                  <a:solidFill>
                                    <a:schemeClr val="tx1"/>
                                  </a:solidFill>
                                  <a:latin typeface="Cambria Math" panose="02040503050406030204" pitchFamily="18" charset="0"/>
                                  <a:ea typeface="+mn-ea"/>
                                </a:rPr>
                                <m:t>𝑵</m:t>
                              </m:r>
                            </m:sub>
                            <m:sup>
                              <m:r>
                                <a:rPr lang="en-US" altLang="zh-CN" sz="2000" b="1" i="1">
                                  <a:solidFill>
                                    <a:schemeClr val="tx1"/>
                                  </a:solidFill>
                                  <a:latin typeface="Cambria Math" panose="02040503050406030204" pitchFamily="18" charset="0"/>
                                  <a:ea typeface="+mn-ea"/>
                                </a:rPr>
                                <m:t>𝒂𝒅𝒗</m:t>
                              </m:r>
                            </m:sup>
                          </m:sSubSup>
                          <m:r>
                            <a:rPr lang="en-US" altLang="zh-CN" sz="2000" b="1">
                              <a:solidFill>
                                <a:schemeClr val="tx1"/>
                              </a:solidFill>
                              <a:latin typeface="Cambria Math" panose="02040503050406030204" pitchFamily="18" charset="0"/>
                              <a:ea typeface="+mn-ea"/>
                            </a:rPr>
                            <m:t>+</m:t>
                          </m:r>
                          <m:r>
                            <a:rPr lang="en-US" altLang="zh-CN" sz="2000" b="1" i="1">
                              <a:solidFill>
                                <a:schemeClr val="tx1"/>
                              </a:solidFill>
                              <a:latin typeface="Cambria Math" panose="02040503050406030204" pitchFamily="18" charset="0"/>
                              <a:ea typeface="+mn-ea"/>
                            </a:rPr>
                            <m:t>𝛂</m:t>
                          </m:r>
                          <m:r>
                            <a:rPr lang="en-US" altLang="zh-CN" sz="2000" b="1">
                              <a:solidFill>
                                <a:schemeClr val="tx1"/>
                              </a:solidFill>
                              <a:latin typeface="Cambria Math" panose="02040503050406030204" pitchFamily="18" charset="0"/>
                              <a:ea typeface="+mn-ea"/>
                            </a:rPr>
                            <m:t>·</m:t>
                          </m:r>
                          <m:r>
                            <a:rPr lang="en-US" altLang="zh-CN" sz="2000" b="1" i="1">
                              <a:solidFill>
                                <a:schemeClr val="tx1"/>
                              </a:solidFill>
                              <a:latin typeface="Cambria Math" panose="02040503050406030204" pitchFamily="18" charset="0"/>
                              <a:ea typeface="+mn-ea"/>
                            </a:rPr>
                            <m:t>𝐬𝐢𝐠𝐧</m:t>
                          </m:r>
                          <m:d>
                            <m:dPr>
                              <m:ctrlPr>
                                <a:rPr lang="zh-CN" altLang="zh-CN" sz="2000" b="1" i="1">
                                  <a:solidFill>
                                    <a:schemeClr val="tx1"/>
                                  </a:solidFill>
                                  <a:latin typeface="Cambria Math" panose="02040503050406030204" pitchFamily="18" charset="0"/>
                                  <a:ea typeface="+mn-ea"/>
                                </a:rPr>
                              </m:ctrlPr>
                            </m:dPr>
                            <m:e>
                              <m:sSub>
                                <m:sSubPr>
                                  <m:ctrlPr>
                                    <a:rPr lang="zh-CN" altLang="zh-CN" sz="2000" b="1" i="1">
                                      <a:solidFill>
                                        <a:schemeClr val="tx1"/>
                                      </a:solidFill>
                                      <a:latin typeface="Cambria Math" panose="02040503050406030204" pitchFamily="18" charset="0"/>
                                      <a:ea typeface="+mn-ea"/>
                                    </a:rPr>
                                  </m:ctrlPr>
                                </m:sSubPr>
                                <m:e>
                                  <m:r>
                                    <a:rPr lang="en-US" altLang="zh-CN" sz="2000" b="1" i="1">
                                      <a:solidFill>
                                        <a:schemeClr val="tx1"/>
                                      </a:solidFill>
                                      <a:latin typeface="Cambria Math" panose="02040503050406030204" pitchFamily="18" charset="0"/>
                                      <a:ea typeface="+mn-ea"/>
                                    </a:rPr>
                                    <m:t>𝜵</m:t>
                                  </m:r>
                                </m:e>
                                <m:sub>
                                  <m:r>
                                    <a:rPr lang="en-US" altLang="zh-CN" sz="2000" b="1" i="1">
                                      <a:solidFill>
                                        <a:schemeClr val="tx1"/>
                                      </a:solidFill>
                                      <a:latin typeface="Cambria Math" panose="02040503050406030204" pitchFamily="18" charset="0"/>
                                      <a:ea typeface="+mn-ea"/>
                                    </a:rPr>
                                    <m:t>𝑿</m:t>
                                  </m:r>
                                </m:sub>
                              </m:sSub>
                              <m:r>
                                <a:rPr lang="en-US" altLang="zh-CN" sz="2000" b="1" i="1">
                                  <a:solidFill>
                                    <a:schemeClr val="tx1"/>
                                  </a:solidFill>
                                  <a:latin typeface="Cambria Math" panose="02040503050406030204" pitchFamily="18" charset="0"/>
                                  <a:ea typeface="+mn-ea"/>
                                </a:rPr>
                                <m:t>𝐉</m:t>
                              </m:r>
                              <m:d>
                                <m:dPr>
                                  <m:ctrlPr>
                                    <a:rPr lang="zh-CN" altLang="zh-CN" sz="2000" b="1" i="1">
                                      <a:solidFill>
                                        <a:schemeClr val="tx1"/>
                                      </a:solidFill>
                                      <a:latin typeface="Cambria Math" panose="02040503050406030204" pitchFamily="18" charset="0"/>
                                      <a:ea typeface="+mn-ea"/>
                                    </a:rPr>
                                  </m:ctrlPr>
                                </m:dPr>
                                <m:e>
                                  <m:sSubSup>
                                    <m:sSubSupPr>
                                      <m:ctrlPr>
                                        <a:rPr lang="zh-CN" altLang="zh-CN" sz="2000" b="1" i="1">
                                          <a:solidFill>
                                            <a:schemeClr val="tx1"/>
                                          </a:solidFill>
                                          <a:latin typeface="Cambria Math" panose="02040503050406030204" pitchFamily="18" charset="0"/>
                                          <a:ea typeface="+mn-ea"/>
                                        </a:rPr>
                                      </m:ctrlPr>
                                    </m:sSubSupPr>
                                    <m:e>
                                      <m:r>
                                        <a:rPr lang="en-US" altLang="zh-CN" sz="2000" b="1" i="1">
                                          <a:solidFill>
                                            <a:schemeClr val="tx1"/>
                                          </a:solidFill>
                                          <a:latin typeface="Cambria Math" panose="02040503050406030204" pitchFamily="18" charset="0"/>
                                          <a:ea typeface="+mn-ea"/>
                                        </a:rPr>
                                        <m:t>𝑿</m:t>
                                      </m:r>
                                    </m:e>
                                    <m:sub>
                                      <m:r>
                                        <a:rPr lang="en-US" altLang="zh-CN" sz="2000" b="1" i="1">
                                          <a:solidFill>
                                            <a:schemeClr val="tx1"/>
                                          </a:solidFill>
                                          <a:latin typeface="Cambria Math" panose="02040503050406030204" pitchFamily="18" charset="0"/>
                                          <a:ea typeface="+mn-ea"/>
                                        </a:rPr>
                                        <m:t>𝑵</m:t>
                                      </m:r>
                                    </m:sub>
                                    <m:sup>
                                      <m:r>
                                        <a:rPr lang="en-US" altLang="zh-CN" sz="2000" b="1" i="1">
                                          <a:solidFill>
                                            <a:schemeClr val="tx1"/>
                                          </a:solidFill>
                                          <a:latin typeface="Cambria Math" panose="02040503050406030204" pitchFamily="18" charset="0"/>
                                          <a:ea typeface="+mn-ea"/>
                                        </a:rPr>
                                        <m:t>𝒂𝒅𝒗</m:t>
                                      </m:r>
                                    </m:sup>
                                  </m:sSubSup>
                                  <m:r>
                                    <a:rPr lang="en-US" altLang="zh-CN" sz="2000" b="1">
                                      <a:solidFill>
                                        <a:schemeClr val="tx1"/>
                                      </a:solidFill>
                                      <a:latin typeface="Cambria Math" panose="02040503050406030204" pitchFamily="18" charset="0"/>
                                      <a:ea typeface="+mn-ea"/>
                                    </a:rPr>
                                    <m:t>,</m:t>
                                  </m:r>
                                  <m:sSub>
                                    <m:sSubPr>
                                      <m:ctrlPr>
                                        <a:rPr lang="zh-CN" altLang="zh-CN" sz="2000" b="1" i="1">
                                          <a:solidFill>
                                            <a:schemeClr val="tx1"/>
                                          </a:solidFill>
                                          <a:latin typeface="Cambria Math" panose="02040503050406030204" pitchFamily="18" charset="0"/>
                                          <a:ea typeface="+mn-ea"/>
                                        </a:rPr>
                                      </m:ctrlPr>
                                    </m:sSubPr>
                                    <m:e>
                                      <m:r>
                                        <a:rPr lang="en-US" altLang="zh-CN" sz="2000" b="1">
                                          <a:solidFill>
                                            <a:schemeClr val="tx1"/>
                                          </a:solidFill>
                                          <a:latin typeface="Cambria Math" panose="02040503050406030204" pitchFamily="18" charset="0"/>
                                          <a:ea typeface="+mn-ea"/>
                                        </a:rPr>
                                        <m:t> </m:t>
                                      </m:r>
                                      <m:r>
                                        <a:rPr lang="en-US" altLang="zh-CN" sz="2000" b="1" i="1">
                                          <a:solidFill>
                                            <a:schemeClr val="tx1"/>
                                          </a:solidFill>
                                          <a:latin typeface="Cambria Math" panose="02040503050406030204" pitchFamily="18" charset="0"/>
                                          <a:ea typeface="+mn-ea"/>
                                        </a:rPr>
                                        <m:t>𝒚</m:t>
                                      </m:r>
                                    </m:e>
                                    <m:sub>
                                      <m:r>
                                        <a:rPr lang="en-US" altLang="zh-CN" sz="2000" b="1" i="1">
                                          <a:solidFill>
                                            <a:schemeClr val="tx1"/>
                                          </a:solidFill>
                                          <a:latin typeface="Cambria Math" panose="02040503050406030204" pitchFamily="18" charset="0"/>
                                          <a:ea typeface="+mn-ea"/>
                                        </a:rPr>
                                        <m:t>𝒕𝒓𝒖𝒆</m:t>
                                      </m:r>
                                    </m:sub>
                                  </m:sSub>
                                </m:e>
                              </m:d>
                            </m:e>
                          </m:d>
                        </m:e>
                      </m:d>
                      <m:r>
                        <a:rPr lang="en-US" altLang="zh-CN" sz="2000">
                          <a:solidFill>
                            <a:schemeClr val="tx1"/>
                          </a:solidFill>
                          <a:latin typeface="Cambria Math" panose="02040503050406030204" pitchFamily="18" charset="0"/>
                          <a:ea typeface="+mn-ea"/>
                        </a:rPr>
                        <m:t> </m:t>
                      </m:r>
                    </m:oMath>
                  </m:oMathPara>
                </a14:m>
                <a:endParaRPr lang="en-US" altLang="zh-CN" sz="2000" dirty="0">
                  <a:solidFill>
                    <a:schemeClr val="tx1"/>
                  </a:solidFill>
                  <a:latin typeface="+mn-lt"/>
                  <a:ea typeface="楷体_GB2312"/>
                </a:endParaRPr>
              </a:p>
            </p:txBody>
          </p:sp>
        </mc:Choice>
        <mc:Fallback>
          <p:sp>
            <p:nvSpPr>
              <p:cNvPr id="2" name="文本框 1"/>
              <p:cNvSpPr txBox="1">
                <a:spLocks noRot="1" noChangeAspect="1" noMove="1" noResize="1" noEditPoints="1" noAdjustHandles="1" noChangeArrowheads="1" noChangeShapeType="1" noTextEdit="1"/>
              </p:cNvSpPr>
              <p:nvPr/>
            </p:nvSpPr>
            <p:spPr>
              <a:xfrm>
                <a:off x="2423490" y="2645371"/>
                <a:ext cx="7345020" cy="1286250"/>
              </a:xfrm>
              <a:prstGeom prst="rect">
                <a:avLst/>
              </a:prstGeom>
              <a:blipFill rotWithShape="1">
                <a:blip r:embed="rId1"/>
                <a:stretch>
                  <a:fillRect l="-4" t="-46" r="4" b="26"/>
                </a:stretch>
              </a:blipFill>
            </p:spPr>
            <p:txBody>
              <a:bodyPr/>
              <a:lstStyle/>
              <a:p>
                <a:r>
                  <a:rPr lang="zh-CN" altLang="en-US">
                    <a:noFill/>
                  </a:rPr>
                  <a:t> </a:t>
                </a:r>
              </a:p>
            </p:txBody>
          </p:sp>
        </mc:Fallback>
      </mc:AlternateContent>
      <p:grpSp>
        <p:nvGrpSpPr>
          <p:cNvPr id="5" name="组合 4"/>
          <p:cNvGrpSpPr/>
          <p:nvPr/>
        </p:nvGrpSpPr>
        <p:grpSpPr>
          <a:xfrm>
            <a:off x="895183" y="4258906"/>
            <a:ext cx="10401634" cy="1537460"/>
            <a:chOff x="804739" y="3441044"/>
            <a:chExt cx="10401634" cy="1537460"/>
          </a:xfrm>
        </p:grpSpPr>
        <mc:AlternateContent xmlns:mc="http://schemas.openxmlformats.org/markup-compatibility/2006">
          <mc:Choice xmlns:a14="http://schemas.microsoft.com/office/drawing/2010/main" Requires="a14">
            <p:sp>
              <p:nvSpPr>
                <p:cNvPr id="8" name="文本框 7"/>
                <p:cNvSpPr txBox="1"/>
                <p:nvPr/>
              </p:nvSpPr>
              <p:spPr>
                <a:xfrm>
                  <a:off x="804739" y="3441044"/>
                  <a:ext cx="10401634" cy="1422954"/>
                </a:xfrm>
                <a:prstGeom prst="rect">
                  <a:avLst/>
                </a:prstGeom>
                <a:noFill/>
              </p:spPr>
              <p:txBody>
                <a:bodyPr wrap="square">
                  <a:spAutoFit/>
                </a:bodyPr>
                <a:lstStyle/>
                <a:p>
                  <a:pPr marL="342900" indent="-342900">
                    <a:lnSpc>
                      <a:spcPct val="150000"/>
                    </a:lnSpc>
                    <a:buFont typeface="Arial" panose="020B0604020202020204" pitchFamily="34" charset="0"/>
                    <a:buChar char="•"/>
                  </a:pPr>
                  <a14:m>
                    <m:oMath xmlns:m="http://schemas.openxmlformats.org/officeDocument/2006/math">
                      <m:r>
                        <a:rPr lang="en-US" altLang="zh-CN" sz="2000" smtClean="0">
                          <a:latin typeface="Cambria Math" panose="02040503050406030204" pitchFamily="18" charset="0"/>
                          <a:ea typeface="+mn-ea"/>
                        </a:rPr>
                        <m:t>𝛼</m:t>
                      </m:r>
                      <m:r>
                        <a:rPr lang="en-US" altLang="zh-CN" sz="2000" smtClean="0">
                          <a:latin typeface="Cambria Math" panose="02040503050406030204" pitchFamily="18" charset="0"/>
                          <a:ea typeface="+mn-ea"/>
                        </a:rPr>
                        <m:t> </m:t>
                      </m:r>
                    </m:oMath>
                  </a14:m>
                  <a:r>
                    <a:rPr lang="zh-CN" altLang="en-US" sz="2000" dirty="0">
                      <a:latin typeface="+mn-lt"/>
                      <a:ea typeface="楷体_GB2312"/>
                    </a:rPr>
                    <a:t>：</a:t>
                  </a:r>
                  <a:r>
                    <a:rPr lang="zh-CN" altLang="zh-CN" sz="2000" dirty="0">
                      <a:latin typeface="+mn-lt"/>
                      <a:ea typeface="楷体_GB2312"/>
                    </a:rPr>
                    <a:t>每次迭代更新步长</a:t>
                  </a:r>
                  <a:r>
                    <a:rPr lang="zh-CN" altLang="en-US" sz="2000" dirty="0">
                      <a:latin typeface="+mn-lt"/>
                      <a:ea typeface="楷体_GB2312"/>
                    </a:rPr>
                    <a:t>， </a:t>
                  </a:r>
                  <a14:m>
                    <m:oMath xmlns:m="http://schemas.openxmlformats.org/officeDocument/2006/math">
                      <m:r>
                        <a:rPr lang="zh-CN" altLang="zh-CN" sz="2000">
                          <a:latin typeface="Cambria Math" panose="02040503050406030204" pitchFamily="18" charset="0"/>
                          <a:ea typeface="+mn-ea"/>
                        </a:rPr>
                        <m:t> </m:t>
                      </m:r>
                      <m:r>
                        <a:rPr lang="en-US" altLang="zh-CN" sz="2000">
                          <a:latin typeface="Cambria Math" panose="02040503050406030204" pitchFamily="18" charset="0"/>
                          <a:ea typeface="+mn-ea"/>
                        </a:rPr>
                        <m:t>𝛼</m:t>
                      </m:r>
                      <m:r>
                        <a:rPr lang="en-US" altLang="zh-CN" sz="2000">
                          <a:latin typeface="Cambria Math" panose="02040503050406030204" pitchFamily="18" charset="0"/>
                          <a:ea typeface="+mn-ea"/>
                        </a:rPr>
                        <m:t>=</m:t>
                      </m:r>
                      <m:r>
                        <a:rPr lang="en-US" altLang="zh-CN" sz="2000">
                          <a:latin typeface="Cambria Math" panose="02040503050406030204" pitchFamily="18" charset="0"/>
                          <a:ea typeface="+mn-ea"/>
                        </a:rPr>
                        <m:t>1</m:t>
                      </m:r>
                    </m:oMath>
                  </a14:m>
                  <a:r>
                    <a:rPr lang="zh-CN" altLang="en-US" sz="2000" dirty="0">
                      <a:latin typeface="+mn-lt"/>
                      <a:ea typeface="楷体_GB2312"/>
                    </a:rPr>
                    <a:t>：</a:t>
                  </a:r>
                  <a:r>
                    <a:rPr lang="zh-CN" altLang="zh-CN" sz="2000" dirty="0">
                      <a:latin typeface="+mn-lt"/>
                      <a:ea typeface="楷体_GB2312"/>
                    </a:rPr>
                    <a:t>每次迭代每个像素最多改变</a:t>
                  </a:r>
                  <a14:m>
                    <m:oMath xmlns:m="http://schemas.openxmlformats.org/officeDocument/2006/math">
                      <m:r>
                        <a:rPr lang="en-US" altLang="zh-CN" sz="2000">
                          <a:latin typeface="Cambria Math" panose="02040503050406030204" pitchFamily="18" charset="0"/>
                          <a:ea typeface="+mn-ea"/>
                        </a:rPr>
                        <m:t> </m:t>
                      </m:r>
                      <m:r>
                        <a:rPr lang="en-US" altLang="zh-CN" sz="2000">
                          <a:latin typeface="Cambria Math" panose="02040503050406030204" pitchFamily="18" charset="0"/>
                          <a:ea typeface="+mn-ea"/>
                        </a:rPr>
                        <m:t>1</m:t>
                      </m:r>
                    </m:oMath>
                  </a14:m>
                  <a:endParaRPr lang="en-US" altLang="zh-CN" sz="2000" dirty="0">
                    <a:latin typeface="+mn-lt"/>
                    <a:ea typeface="+mn-ea"/>
                  </a:endParaRPr>
                </a:p>
                <a:p>
                  <a:pPr marL="342900" indent="-342900">
                    <a:lnSpc>
                      <a:spcPct val="150000"/>
                    </a:lnSpc>
                    <a:buFont typeface="Arial" panose="020B0604020202020204" pitchFamily="34" charset="0"/>
                    <a:buChar char="•"/>
                  </a:pPr>
                  <a:r>
                    <a:rPr lang="zh-CN" altLang="zh-CN" sz="2000" dirty="0">
                      <a:latin typeface="+mn-lt"/>
                      <a:ea typeface="楷体_GB2312"/>
                    </a:rPr>
                    <a:t>迭代次数</a:t>
                  </a:r>
                  <a:r>
                    <a:rPr lang="zh-CN" altLang="en-US" sz="2000" dirty="0">
                      <a:latin typeface="+mn-lt"/>
                      <a:ea typeface="楷体_GB2312"/>
                    </a:rPr>
                    <a:t>根据</a:t>
                  </a:r>
                  <a14:m>
                    <m:oMath xmlns:m="http://schemas.openxmlformats.org/officeDocument/2006/math">
                      <m:r>
                        <a:rPr lang="en-US" altLang="zh-CN" sz="2000">
                          <a:latin typeface="Cambria Math" panose="02040503050406030204" pitchFamily="18" charset="0"/>
                          <a:ea typeface="+mn-ea"/>
                        </a:rPr>
                        <m:t>𝜖</m:t>
                      </m:r>
                      <m:r>
                        <a:rPr lang="en-US" altLang="zh-CN" sz="2000">
                          <a:latin typeface="Cambria Math" panose="02040503050406030204" pitchFamily="18" charset="0"/>
                          <a:ea typeface="+mn-ea"/>
                        </a:rPr>
                        <m:t> </m:t>
                      </m:r>
                    </m:oMath>
                  </a14:m>
                  <a:r>
                    <a:rPr lang="zh-CN" altLang="en-US" sz="2000" dirty="0">
                      <a:latin typeface="+mn-lt"/>
                      <a:ea typeface="楷体_GB2312"/>
                    </a:rPr>
                    <a:t>大小调整：</a:t>
                  </a:r>
                  <a14:m>
                    <m:oMath xmlns:m="http://schemas.openxmlformats.org/officeDocument/2006/math">
                      <m:r>
                        <a:rPr lang="en-US" altLang="zh-CN" sz="2000">
                          <a:latin typeface="Cambria Math" panose="02040503050406030204" pitchFamily="18" charset="0"/>
                          <a:ea typeface="+mn-ea"/>
                        </a:rPr>
                        <m:t>𝜖</m:t>
                      </m:r>
                      <m:r>
                        <a:rPr lang="en-US" altLang="zh-CN" sz="2000">
                          <a:latin typeface="Cambria Math" panose="02040503050406030204" pitchFamily="18" charset="0"/>
                          <a:ea typeface="+mn-ea"/>
                        </a:rPr>
                        <m:t>=</m:t>
                      </m:r>
                      <m:r>
                        <a:rPr lang="en-US" altLang="zh-CN" sz="2000">
                          <a:latin typeface="Cambria Math" panose="02040503050406030204" pitchFamily="18" charset="0"/>
                          <a:ea typeface="+mn-ea"/>
                        </a:rPr>
                        <m:t>𝑚𝑖𝑛</m:t>
                      </m:r>
                      <m:r>
                        <a:rPr lang="en-US" altLang="zh-CN" sz="2000">
                          <a:latin typeface="Cambria Math" panose="02040503050406030204" pitchFamily="18" charset="0"/>
                          <a:ea typeface="+mn-ea"/>
                        </a:rPr>
                        <m:t>(</m:t>
                      </m:r>
                      <m:r>
                        <a:rPr lang="en-US" altLang="zh-CN" sz="2000">
                          <a:latin typeface="Cambria Math" panose="02040503050406030204" pitchFamily="18" charset="0"/>
                          <a:ea typeface="+mn-ea"/>
                        </a:rPr>
                        <m:t>𝜖</m:t>
                      </m:r>
                      <m:r>
                        <a:rPr lang="en-US" altLang="zh-CN" sz="2000">
                          <a:latin typeface="Cambria Math" panose="02040503050406030204" pitchFamily="18" charset="0"/>
                          <a:ea typeface="+mn-ea"/>
                        </a:rPr>
                        <m:t>+</m:t>
                      </m:r>
                      <m:r>
                        <a:rPr lang="en-US" altLang="zh-CN" sz="2000">
                          <a:latin typeface="Cambria Math" panose="02040503050406030204" pitchFamily="18" charset="0"/>
                          <a:ea typeface="+mn-ea"/>
                        </a:rPr>
                        <m:t>4</m:t>
                      </m:r>
                      <m:r>
                        <a:rPr lang="en-US" altLang="zh-CN" sz="2000">
                          <a:latin typeface="Cambria Math" panose="02040503050406030204" pitchFamily="18" charset="0"/>
                          <a:ea typeface="+mn-ea"/>
                        </a:rPr>
                        <m:t>,  </m:t>
                      </m:r>
                      <m:r>
                        <a:rPr lang="en-US" altLang="zh-CN" sz="2000">
                          <a:latin typeface="Cambria Math" panose="02040503050406030204" pitchFamily="18" charset="0"/>
                          <a:ea typeface="+mn-ea"/>
                        </a:rPr>
                        <m:t>1</m:t>
                      </m:r>
                      <m:r>
                        <a:rPr lang="en-US" altLang="zh-CN" sz="2000">
                          <a:latin typeface="Cambria Math" panose="02040503050406030204" pitchFamily="18" charset="0"/>
                          <a:ea typeface="+mn-ea"/>
                        </a:rPr>
                        <m:t>.</m:t>
                      </m:r>
                      <m:r>
                        <a:rPr lang="en-US" altLang="zh-CN" sz="2000">
                          <a:latin typeface="Cambria Math" panose="02040503050406030204" pitchFamily="18" charset="0"/>
                          <a:ea typeface="+mn-ea"/>
                        </a:rPr>
                        <m:t>25</m:t>
                      </m:r>
                      <m:r>
                        <a:rPr lang="en-US" altLang="zh-CN" sz="2000">
                          <a:latin typeface="Cambria Math" panose="02040503050406030204" pitchFamily="18" charset="0"/>
                          <a:ea typeface="+mn-ea"/>
                        </a:rPr>
                        <m:t>𝜖</m:t>
                      </m:r>
                      <m:r>
                        <a:rPr lang="en-US" altLang="zh-CN" sz="2000">
                          <a:latin typeface="Cambria Math" panose="02040503050406030204" pitchFamily="18" charset="0"/>
                          <a:ea typeface="+mn-ea"/>
                        </a:rPr>
                        <m:t> )</m:t>
                      </m:r>
                    </m:oMath>
                  </a14:m>
                  <a:endParaRPr lang="en-US" altLang="zh-CN" sz="2000" dirty="0"/>
                </a:p>
                <a:p>
                  <a:pPr marL="342900" indent="-342900">
                    <a:lnSpc>
                      <a:spcPct val="150000"/>
                    </a:lnSpc>
                    <a:buFont typeface="Arial" panose="020B0604020202020204" pitchFamily="34" charset="0"/>
                    <a:buChar char="•"/>
                  </a:pPr>
                  <a:r>
                    <a:rPr lang="en-US" altLang="zh-CN" sz="2000" dirty="0"/>
                    <a:t> </a:t>
                  </a:r>
                  <a:endParaRPr lang="zh-CN" altLang="en-US" sz="2000" dirty="0"/>
                </a:p>
              </p:txBody>
            </p:sp>
          </mc:Choice>
          <mc:Fallback>
            <p:sp>
              <p:nvSpPr>
                <p:cNvPr id="8" name="文本框 7"/>
                <p:cNvSpPr txBox="1">
                  <a:spLocks noRot="1" noChangeAspect="1" noMove="1" noResize="1" noEditPoints="1" noAdjustHandles="1" noChangeArrowheads="1" noChangeShapeType="1" noTextEdit="1"/>
                </p:cNvSpPr>
                <p:nvPr/>
              </p:nvSpPr>
              <p:spPr>
                <a:xfrm>
                  <a:off x="804739" y="3441044"/>
                  <a:ext cx="10401634" cy="1422954"/>
                </a:xfrm>
                <a:prstGeom prst="rect">
                  <a:avLst/>
                </a:prstGeom>
                <a:blipFill rotWithShape="1">
                  <a:blip r:embed="rId2"/>
                </a:blipFill>
              </p:spPr>
              <p:txBody>
                <a:bodyPr/>
                <a:lstStyle/>
                <a:p>
                  <a:r>
                    <a:rPr lang="zh-CN" altLang="en-US">
                      <a:noFill/>
                    </a:rPr>
                    <a:t> </a:t>
                  </a:r>
                </a:p>
              </p:txBody>
            </p:sp>
          </mc:Fallback>
        </mc:AlternateContent>
        <p:pic>
          <p:nvPicPr>
            <p:cNvPr id="9" name="图片 8"/>
            <p:cNvPicPr>
              <a:picLocks noChangeAspect="1"/>
            </p:cNvPicPr>
            <p:nvPr/>
          </p:nvPicPr>
          <p:blipFill>
            <a:blip r:embed="rId3"/>
            <a:stretch>
              <a:fillRect/>
            </a:stretch>
          </p:blipFill>
          <p:spPr>
            <a:xfrm>
              <a:off x="1127310" y="4464863"/>
              <a:ext cx="5410356" cy="513641"/>
            </a:xfrm>
            <a:prstGeom prst="rect">
              <a:avLst/>
            </a:prstGeom>
          </p:spPr>
        </p:pic>
        <p:pic>
          <p:nvPicPr>
            <p:cNvPr id="11" name="图片 10"/>
            <p:cNvPicPr>
              <a:picLocks noChangeAspect="1"/>
            </p:cNvPicPr>
            <p:nvPr/>
          </p:nvPicPr>
          <p:blipFill>
            <a:blip r:embed="rId4"/>
            <a:stretch>
              <a:fillRect/>
            </a:stretch>
          </p:blipFill>
          <p:spPr>
            <a:xfrm>
              <a:off x="6764028" y="4523643"/>
              <a:ext cx="4200835" cy="396079"/>
            </a:xfrm>
            <a:prstGeom prst="rect">
              <a:avLst/>
            </a:prstGeom>
          </p:spPr>
        </p:pic>
      </p:gr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3600" b="1" dirty="0">
                <a:latin typeface="微软雅黑" panose="020B0503020204020204" charset="-122"/>
                <a:ea typeface="微软雅黑" panose="020B0503020204020204" charset="-122"/>
              </a:rPr>
              <a:t>无目标攻击</a:t>
            </a:r>
            <a:endParaRPr lang="zh-CN" altLang="en-US" dirty="0"/>
          </a:p>
        </p:txBody>
      </p:sp>
      <mc:AlternateContent xmlns:mc="http://schemas.openxmlformats.org/markup-compatibility/2006">
        <mc:Choice xmlns:a14="http://schemas.microsoft.com/office/drawing/2010/main" Requires="a14">
          <p:sp>
            <p:nvSpPr>
              <p:cNvPr id="3" name="文本框 2"/>
              <p:cNvSpPr txBox="1"/>
              <p:nvPr/>
            </p:nvSpPr>
            <p:spPr>
              <a:xfrm>
                <a:off x="1415350" y="1338421"/>
                <a:ext cx="9361300" cy="5016758"/>
              </a:xfrm>
              <a:prstGeom prst="rect">
                <a:avLst/>
              </a:prstGeom>
              <a:noFill/>
              <a:ln>
                <a:solidFill>
                  <a:schemeClr val="tx1"/>
                </a:solidFill>
              </a:ln>
            </p:spPr>
            <p:txBody>
              <a:bodyPr wrap="square">
                <a:spAutoFit/>
              </a:bodyPr>
              <a:lstStyle/>
              <a:p>
                <a:r>
                  <a:rPr lang="zh-CN" altLang="en-US" sz="1600" dirty="0">
                    <a:solidFill>
                      <a:schemeClr val="tx1"/>
                    </a:solidFill>
                    <a:latin typeface="+mj-lt"/>
                  </a:rPr>
                  <a:t># 输入：模型 f(θ), 输入样本 x, 正确</a:t>
                </a:r>
                <a:r>
                  <a:rPr lang="zh-CN" altLang="en-US" sz="1600" i="0" dirty="0">
                    <a:solidFill>
                      <a:schemeClr val="tx1"/>
                    </a:solidFill>
                    <a:latin typeface="+mj-lt"/>
                  </a:rPr>
                  <a:t>类别</a:t>
                </a:r>
                <a14:m>
                  <m:oMath xmlns:m="http://schemas.openxmlformats.org/officeDocument/2006/math">
                    <m:sSub>
                      <m:sSubPr>
                        <m:ctrlPr>
                          <a:rPr lang="en-US" altLang="zh-CN" sz="1600" i="1" smtClean="0">
                            <a:solidFill>
                              <a:schemeClr val="tx1"/>
                            </a:solidFill>
                            <a:latin typeface="Cambria Math" panose="02040503050406030204" pitchFamily="18" charset="0"/>
                          </a:rPr>
                        </m:ctrlPr>
                      </m:sSubPr>
                      <m:e>
                        <m:r>
                          <a:rPr lang="en-US" altLang="zh-CN" sz="1600" b="0" i="1" smtClean="0">
                            <a:solidFill>
                              <a:schemeClr val="tx1"/>
                            </a:solidFill>
                            <a:latin typeface="Cambria Math" panose="02040503050406030204" pitchFamily="18" charset="0"/>
                          </a:rPr>
                          <m:t>𝑦</m:t>
                        </m:r>
                      </m:e>
                      <m:sub>
                        <m:r>
                          <a:rPr lang="en-US" altLang="zh-CN" sz="1600" b="0" i="1" smtClean="0">
                            <a:solidFill>
                              <a:schemeClr val="tx1"/>
                            </a:solidFill>
                            <a:latin typeface="Cambria Math" panose="02040503050406030204" pitchFamily="18" charset="0"/>
                          </a:rPr>
                          <m:t>𝑡𝑢𝑟𝑒</m:t>
                        </m:r>
                      </m:sub>
                    </m:sSub>
                  </m:oMath>
                </a14:m>
                <a:r>
                  <a:rPr lang="zh-CN" altLang="en-US" sz="1600" dirty="0">
                    <a:solidFill>
                      <a:schemeClr val="tx1"/>
                    </a:solidFill>
                    <a:latin typeface="+mj-lt"/>
                  </a:rPr>
                  <a:t> , 损失函数 J, 扰动强度 ε, 步长 α, 最大迭代次数 max_iter</a:t>
                </a:r>
                <a:endParaRPr lang="zh-CN" altLang="en-US" sz="1600" dirty="0">
                  <a:solidFill>
                    <a:schemeClr val="tx1"/>
                  </a:solidFill>
                  <a:latin typeface="+mj-lt"/>
                </a:endParaRPr>
              </a:p>
              <a:p>
                <a:r>
                  <a:rPr lang="zh-CN" altLang="en-US" sz="1600" dirty="0">
                    <a:solidFill>
                      <a:schemeClr val="tx1"/>
                    </a:solidFill>
                    <a:latin typeface="+mj-lt"/>
                  </a:rPr>
                  <a:t># 输出：对抗样本 </a:t>
                </a:r>
                <a14:m>
                  <m:oMath xmlns:m="http://schemas.openxmlformats.org/officeDocument/2006/math">
                    <m:sSub>
                      <m:sSubPr>
                        <m:ctrlPr>
                          <a:rPr lang="en-US" altLang="zh-CN" sz="1600" i="1" smtClean="0">
                            <a:solidFill>
                              <a:schemeClr val="tx1"/>
                            </a:solidFill>
                            <a:latin typeface="Cambria Math" panose="02040503050406030204" pitchFamily="18" charset="0"/>
                          </a:rPr>
                        </m:ctrlPr>
                      </m:sSubPr>
                      <m:e>
                        <m:r>
                          <m:rPr>
                            <m:sty m:val="p"/>
                          </m:rPr>
                          <a:rPr lang="en-US" altLang="zh-CN" sz="1600" i="1">
                            <a:solidFill>
                              <a:schemeClr val="tx1"/>
                            </a:solidFill>
                            <a:latin typeface="Cambria Math" panose="02040503050406030204" pitchFamily="18" charset="0"/>
                          </a:rPr>
                          <m:t>x</m:t>
                        </m:r>
                      </m:e>
                      <m:sub>
                        <m:r>
                          <m:rPr>
                            <m:sty m:val="p"/>
                          </m:rPr>
                          <a:rPr lang="en-US" altLang="zh-CN" sz="1600" i="1">
                            <a:solidFill>
                              <a:schemeClr val="tx1"/>
                            </a:solidFill>
                            <a:latin typeface="Cambria Math" panose="02040503050406030204" pitchFamily="18" charset="0"/>
                          </a:rPr>
                          <m:t>adv</m:t>
                        </m:r>
                      </m:sub>
                    </m:sSub>
                  </m:oMath>
                </a14:m>
                <a:r>
                  <a:rPr lang="zh-CN" altLang="en-US" sz="1600" dirty="0">
                    <a:solidFill>
                      <a:schemeClr val="tx1"/>
                    </a:solidFill>
                    <a:latin typeface="+mj-lt"/>
                  </a:rPr>
                  <a:t> </a:t>
                </a:r>
                <a:endParaRPr lang="en-US" altLang="zh-CN" sz="1600" dirty="0">
                  <a:solidFill>
                    <a:schemeClr val="tx1"/>
                  </a:solidFill>
                  <a:latin typeface="+mj-lt"/>
                </a:endParaRPr>
              </a:p>
              <a:p>
                <a:endParaRPr lang="zh-CN" altLang="en-US" sz="1600" dirty="0">
                  <a:solidFill>
                    <a:schemeClr val="tx1"/>
                  </a:solidFill>
                  <a:latin typeface="+mj-lt"/>
                </a:endParaRPr>
              </a:p>
              <a:p>
                <a:r>
                  <a:rPr lang="zh-CN" altLang="en-US" sz="1600" dirty="0">
                    <a:solidFill>
                      <a:schemeClr val="tx1"/>
                    </a:solidFill>
                    <a:latin typeface="+mj-lt"/>
                  </a:rPr>
                  <a:t># 初始化对抗样本为原始样本</a:t>
                </a:r>
                <a:endParaRPr lang="zh-CN" altLang="en-US" sz="1600" dirty="0">
                  <a:solidFill>
                    <a:schemeClr val="tx1"/>
                  </a:solidFill>
                  <a:latin typeface="+mj-lt"/>
                </a:endParaRPr>
              </a:p>
              <a:p>
                <a14:m>
                  <m:oMath xmlns:m="http://schemas.openxmlformats.org/officeDocument/2006/math">
                    <m:sSub>
                      <m:sSubPr>
                        <m:ctrlPr>
                          <a:rPr lang="en-US" altLang="zh-CN" sz="1600" i="1" smtClean="0">
                            <a:solidFill>
                              <a:schemeClr val="tx1"/>
                            </a:solidFill>
                            <a:latin typeface="Cambria Math" panose="02040503050406030204" pitchFamily="18" charset="0"/>
                          </a:rPr>
                        </m:ctrlPr>
                      </m:sSubPr>
                      <m:e>
                        <m:r>
                          <m:rPr>
                            <m:sty m:val="p"/>
                          </m:rPr>
                          <a:rPr lang="en-US" altLang="zh-CN" sz="1600" i="1">
                            <a:solidFill>
                              <a:schemeClr val="tx1"/>
                            </a:solidFill>
                            <a:latin typeface="Cambria Math" panose="02040503050406030204" pitchFamily="18" charset="0"/>
                          </a:rPr>
                          <m:t>x</m:t>
                        </m:r>
                      </m:e>
                      <m:sub>
                        <m:r>
                          <m:rPr>
                            <m:sty m:val="p"/>
                          </m:rPr>
                          <a:rPr lang="en-US" altLang="zh-CN" sz="1600" i="1">
                            <a:solidFill>
                              <a:schemeClr val="tx1"/>
                            </a:solidFill>
                            <a:latin typeface="Cambria Math" panose="02040503050406030204" pitchFamily="18" charset="0"/>
                          </a:rPr>
                          <m:t>adv</m:t>
                        </m:r>
                      </m:sub>
                    </m:sSub>
                  </m:oMath>
                </a14:m>
                <a:r>
                  <a:rPr lang="zh-CN" altLang="en-US" sz="1600" dirty="0">
                    <a:solidFill>
                      <a:schemeClr val="tx1"/>
                    </a:solidFill>
                    <a:latin typeface="+mj-lt"/>
                  </a:rPr>
                  <a:t> = x</a:t>
                </a:r>
                <a:endParaRPr lang="zh-CN" altLang="en-US" sz="1600" dirty="0">
                  <a:solidFill>
                    <a:schemeClr val="tx1"/>
                  </a:solidFill>
                  <a:latin typeface="+mj-lt"/>
                </a:endParaRPr>
              </a:p>
              <a:p>
                <a:endParaRPr lang="zh-CN" altLang="en-US" sz="1600" dirty="0">
                  <a:solidFill>
                    <a:schemeClr val="tx1"/>
                  </a:solidFill>
                  <a:latin typeface="+mj-lt"/>
                </a:endParaRPr>
              </a:p>
              <a:p>
                <a:r>
                  <a:rPr lang="zh-CN" altLang="en-US" sz="1600" dirty="0">
                    <a:solidFill>
                      <a:schemeClr val="tx1"/>
                    </a:solidFill>
                    <a:latin typeface="+mj-lt"/>
                  </a:rPr>
                  <a:t>for iter in range(max_iter):</a:t>
                </a:r>
                <a:endParaRPr lang="zh-CN" altLang="en-US" sz="1600" dirty="0">
                  <a:solidFill>
                    <a:schemeClr val="tx1"/>
                  </a:solidFill>
                  <a:latin typeface="+mj-lt"/>
                </a:endParaRPr>
              </a:p>
              <a:p>
                <a:r>
                  <a:rPr lang="zh-CN" altLang="en-US" sz="1600" dirty="0">
                    <a:solidFill>
                      <a:schemeClr val="tx1"/>
                    </a:solidFill>
                    <a:latin typeface="+mj-lt"/>
                  </a:rPr>
                  <a:t>    # 计算损失函数对 x_adv 的梯度 </a:t>
                </a:r>
                <a:endParaRPr lang="en-US" altLang="zh-CN" sz="1600" dirty="0">
                  <a:solidFill>
                    <a:schemeClr val="tx1"/>
                  </a:solidFill>
                  <a:latin typeface="+mj-lt"/>
                </a:endParaRPr>
              </a:p>
              <a:p>
                <a:r>
                  <a:rPr lang="en-US" altLang="zh-CN" sz="1600" dirty="0">
                    <a:solidFill>
                      <a:schemeClr val="tx1"/>
                    </a:solidFill>
                    <a:latin typeface="+mj-lt"/>
                  </a:rPr>
                  <a:t>    </a:t>
                </a:r>
                <a:r>
                  <a:rPr lang="zh-CN" altLang="en-US" sz="1600" dirty="0">
                    <a:solidFill>
                      <a:schemeClr val="tx1"/>
                    </a:solidFill>
                    <a:latin typeface="+mj-lt"/>
                  </a:rPr>
                  <a:t>grad = </a:t>
                </a:r>
                <a14:m>
                  <m:oMath xmlns:m="http://schemas.openxmlformats.org/officeDocument/2006/math">
                    <m:sSub>
                      <m:sSubPr>
                        <m:ctrlPr>
                          <a:rPr lang="en-US" altLang="zh-CN" sz="1600" i="1">
                            <a:solidFill>
                              <a:schemeClr val="tx1"/>
                            </a:solidFill>
                            <a:latin typeface="Cambria Math" panose="02040503050406030204" pitchFamily="18" charset="0"/>
                          </a:rPr>
                        </m:ctrlPr>
                      </m:sSubPr>
                      <m:e>
                        <m:r>
                          <m:rPr>
                            <m:nor/>
                          </m:rPr>
                          <a:rPr lang="zh-CN" altLang="en-US" sz="1600" dirty="0">
                            <a:solidFill>
                              <a:schemeClr val="tx1"/>
                            </a:solidFill>
                            <a:latin typeface="+mj-lt"/>
                          </a:rPr>
                          <m:t>∇</m:t>
                        </m:r>
                      </m:e>
                      <m:sub>
                        <m:r>
                          <m:rPr>
                            <m:sty m:val="p"/>
                          </m:rPr>
                          <a:rPr lang="en-US" altLang="zh-CN" sz="1600" i="1">
                            <a:solidFill>
                              <a:schemeClr val="tx1"/>
                            </a:solidFill>
                            <a:latin typeface="Cambria Math" panose="02040503050406030204" pitchFamily="18" charset="0"/>
                          </a:rPr>
                          <m:t>x</m:t>
                        </m:r>
                      </m:sub>
                    </m:sSub>
                  </m:oMath>
                </a14:m>
                <a:r>
                  <a:rPr lang="zh-CN" altLang="en-US" sz="1600" dirty="0">
                    <a:solidFill>
                      <a:schemeClr val="tx1"/>
                    </a:solidFill>
                    <a:latin typeface="+mj-lt"/>
                  </a:rPr>
                  <a:t> J(θ, </a:t>
                </a:r>
                <a14:m>
                  <m:oMath xmlns:m="http://schemas.openxmlformats.org/officeDocument/2006/math">
                    <m:sSub>
                      <m:sSubPr>
                        <m:ctrlPr>
                          <a:rPr lang="en-US" altLang="zh-CN" sz="1600" i="1" smtClean="0">
                            <a:solidFill>
                              <a:schemeClr val="tx1"/>
                            </a:solidFill>
                            <a:latin typeface="Cambria Math" panose="02040503050406030204" pitchFamily="18" charset="0"/>
                          </a:rPr>
                        </m:ctrlPr>
                      </m:sSubPr>
                      <m:e>
                        <m:r>
                          <m:rPr>
                            <m:sty m:val="p"/>
                          </m:rPr>
                          <a:rPr lang="en-US" altLang="zh-CN" sz="1600" i="1">
                            <a:solidFill>
                              <a:schemeClr val="tx1"/>
                            </a:solidFill>
                            <a:latin typeface="Cambria Math" panose="02040503050406030204" pitchFamily="18" charset="0"/>
                          </a:rPr>
                          <m:t>x</m:t>
                        </m:r>
                      </m:e>
                      <m:sub>
                        <m:r>
                          <m:rPr>
                            <m:sty m:val="p"/>
                          </m:rPr>
                          <a:rPr lang="en-US" altLang="zh-CN" sz="1600" i="1">
                            <a:solidFill>
                              <a:schemeClr val="tx1"/>
                            </a:solidFill>
                            <a:latin typeface="Cambria Math" panose="02040503050406030204" pitchFamily="18" charset="0"/>
                          </a:rPr>
                          <m:t>adv</m:t>
                        </m:r>
                      </m:sub>
                    </m:sSub>
                  </m:oMath>
                </a14:m>
                <a:r>
                  <a:rPr lang="zh-CN" altLang="en-US" sz="1600" dirty="0">
                    <a:solidFill>
                      <a:schemeClr val="tx1"/>
                    </a:solidFill>
                    <a:latin typeface="+mj-lt"/>
                  </a:rPr>
                  <a:t> , </a:t>
                </a:r>
                <a14:m>
                  <m:oMath xmlns:m="http://schemas.openxmlformats.org/officeDocument/2006/math">
                    <m:sSub>
                      <m:sSubPr>
                        <m:ctrlPr>
                          <a:rPr lang="en-US" altLang="zh-CN" sz="1600" i="1">
                            <a:solidFill>
                              <a:schemeClr val="tx1"/>
                            </a:solidFill>
                            <a:latin typeface="Cambria Math" panose="02040503050406030204" pitchFamily="18" charset="0"/>
                          </a:rPr>
                        </m:ctrlPr>
                      </m:sSubPr>
                      <m:e>
                        <m:r>
                          <a:rPr lang="en-US" altLang="zh-CN" sz="1600" i="1">
                            <a:solidFill>
                              <a:schemeClr val="tx1"/>
                            </a:solidFill>
                            <a:latin typeface="Cambria Math" panose="02040503050406030204" pitchFamily="18" charset="0"/>
                          </a:rPr>
                          <m:t>𝑦</m:t>
                        </m:r>
                      </m:e>
                      <m:sub>
                        <m:r>
                          <a:rPr lang="en-US" altLang="zh-CN" sz="1600" i="1">
                            <a:solidFill>
                              <a:schemeClr val="tx1"/>
                            </a:solidFill>
                            <a:latin typeface="Cambria Math" panose="02040503050406030204" pitchFamily="18" charset="0"/>
                          </a:rPr>
                          <m:t>𝑡𝑢𝑟𝑒</m:t>
                        </m:r>
                      </m:sub>
                    </m:sSub>
                  </m:oMath>
                </a14:m>
                <a:r>
                  <a:rPr lang="zh-CN" altLang="en-US" sz="1600" dirty="0">
                    <a:solidFill>
                      <a:schemeClr val="tx1"/>
                    </a:solidFill>
                    <a:latin typeface="+mj-lt"/>
                  </a:rPr>
                  <a:t>)</a:t>
                </a:r>
                <a:endParaRPr lang="zh-CN" altLang="en-US" sz="1600" dirty="0">
                  <a:solidFill>
                    <a:schemeClr val="tx1"/>
                  </a:solidFill>
                  <a:latin typeface="+mj-lt"/>
                </a:endParaRPr>
              </a:p>
              <a:p>
                <a:r>
                  <a:rPr lang="zh-CN" altLang="en-US" sz="1600" dirty="0">
                    <a:solidFill>
                      <a:schemeClr val="tx1"/>
                    </a:solidFill>
                    <a:latin typeface="+mj-lt"/>
                  </a:rPr>
                  <a:t>    </a:t>
                </a:r>
                <a:endParaRPr lang="zh-CN" altLang="en-US" sz="1600" dirty="0">
                  <a:solidFill>
                    <a:schemeClr val="tx1"/>
                  </a:solidFill>
                  <a:latin typeface="+mj-lt"/>
                </a:endParaRPr>
              </a:p>
              <a:p>
                <a:r>
                  <a:rPr lang="zh-CN" altLang="en-US" sz="1600" dirty="0">
                    <a:solidFill>
                      <a:schemeClr val="tx1"/>
                    </a:solidFill>
                    <a:latin typeface="+mj-lt"/>
                  </a:rPr>
                  <a:t>    # 生成新的对抗样本，逐步更新 x_adv，沿使模型输出更远离</a:t>
                </a:r>
                <a14:m>
                  <m:oMath xmlns:m="http://schemas.openxmlformats.org/officeDocument/2006/math">
                    <m:sSub>
                      <m:sSubPr>
                        <m:ctrlPr>
                          <a:rPr lang="en-US" altLang="zh-CN" sz="1600" i="1">
                            <a:solidFill>
                              <a:schemeClr val="tx1"/>
                            </a:solidFill>
                            <a:latin typeface="Cambria Math" panose="02040503050406030204" pitchFamily="18" charset="0"/>
                          </a:rPr>
                        </m:ctrlPr>
                      </m:sSubPr>
                      <m:e>
                        <m:r>
                          <a:rPr lang="en-US" altLang="zh-CN" sz="1600" i="1">
                            <a:solidFill>
                              <a:schemeClr val="tx1"/>
                            </a:solidFill>
                            <a:latin typeface="Cambria Math" panose="02040503050406030204" pitchFamily="18" charset="0"/>
                          </a:rPr>
                          <m:t>𝑦</m:t>
                        </m:r>
                      </m:e>
                      <m:sub>
                        <m:r>
                          <a:rPr lang="en-US" altLang="zh-CN" sz="1600" i="1">
                            <a:solidFill>
                              <a:schemeClr val="tx1"/>
                            </a:solidFill>
                            <a:latin typeface="Cambria Math" panose="02040503050406030204" pitchFamily="18" charset="0"/>
                          </a:rPr>
                          <m:t>𝑡𝑢𝑟𝑒</m:t>
                        </m:r>
                      </m:sub>
                    </m:sSub>
                  </m:oMath>
                </a14:m>
                <a:r>
                  <a:rPr lang="zh-CN" altLang="en-US" sz="1600" dirty="0">
                    <a:solidFill>
                      <a:schemeClr val="tx1"/>
                    </a:solidFill>
                    <a:latin typeface="+mj-lt"/>
                  </a:rPr>
                  <a:t>的方向</a:t>
                </a:r>
                <a:endParaRPr lang="zh-CN" altLang="en-US" sz="1600" dirty="0">
                  <a:solidFill>
                    <a:schemeClr val="tx1"/>
                  </a:solidFill>
                  <a:latin typeface="+mj-lt"/>
                </a:endParaRPr>
              </a:p>
              <a:p>
                <a:r>
                  <a:rPr lang="zh-CN" altLang="en-US" sz="1600" dirty="0">
                    <a:solidFill>
                      <a:schemeClr val="tx1"/>
                    </a:solidFill>
                    <a:latin typeface="+mj-lt"/>
                  </a:rPr>
                  <a:t>    </a:t>
                </a:r>
                <a14:m>
                  <m:oMath xmlns:m="http://schemas.openxmlformats.org/officeDocument/2006/math">
                    <m:sSub>
                      <m:sSubPr>
                        <m:ctrlPr>
                          <a:rPr lang="en-US" altLang="zh-CN" sz="1600" i="1" smtClean="0">
                            <a:solidFill>
                              <a:schemeClr val="tx1"/>
                            </a:solidFill>
                            <a:latin typeface="Cambria Math" panose="02040503050406030204" pitchFamily="18" charset="0"/>
                          </a:rPr>
                        </m:ctrlPr>
                      </m:sSubPr>
                      <m:e>
                        <m:r>
                          <m:rPr>
                            <m:sty m:val="p"/>
                          </m:rPr>
                          <a:rPr lang="en-US" altLang="zh-CN" sz="1600" i="1">
                            <a:solidFill>
                              <a:schemeClr val="tx1"/>
                            </a:solidFill>
                            <a:latin typeface="Cambria Math" panose="02040503050406030204" pitchFamily="18" charset="0"/>
                          </a:rPr>
                          <m:t>x</m:t>
                        </m:r>
                      </m:e>
                      <m:sub>
                        <m:r>
                          <m:rPr>
                            <m:sty m:val="p"/>
                          </m:rPr>
                          <a:rPr lang="en-US" altLang="zh-CN" sz="1600" i="1">
                            <a:solidFill>
                              <a:schemeClr val="tx1"/>
                            </a:solidFill>
                            <a:latin typeface="Cambria Math" panose="02040503050406030204" pitchFamily="18" charset="0"/>
                          </a:rPr>
                          <m:t>adv</m:t>
                        </m:r>
                      </m:sub>
                    </m:sSub>
                  </m:oMath>
                </a14:m>
                <a:r>
                  <a:rPr lang="zh-CN" altLang="en-US" sz="1600" dirty="0">
                    <a:solidFill>
                      <a:schemeClr val="tx1"/>
                    </a:solidFill>
                    <a:latin typeface="+mj-lt"/>
                  </a:rPr>
                  <a:t> = </a:t>
                </a:r>
                <a14:m>
                  <m:oMath xmlns:m="http://schemas.openxmlformats.org/officeDocument/2006/math">
                    <m:sSub>
                      <m:sSubPr>
                        <m:ctrlPr>
                          <a:rPr lang="en-US" altLang="zh-CN" sz="1600" i="1">
                            <a:solidFill>
                              <a:schemeClr val="tx1"/>
                            </a:solidFill>
                            <a:latin typeface="Cambria Math" panose="02040503050406030204" pitchFamily="18" charset="0"/>
                          </a:rPr>
                        </m:ctrlPr>
                      </m:sSubPr>
                      <m:e>
                        <m:r>
                          <m:rPr>
                            <m:sty m:val="p"/>
                          </m:rPr>
                          <a:rPr lang="en-US" altLang="zh-CN" sz="1600" i="1">
                            <a:solidFill>
                              <a:schemeClr val="tx1"/>
                            </a:solidFill>
                            <a:latin typeface="Cambria Math" panose="02040503050406030204" pitchFamily="18" charset="0"/>
                          </a:rPr>
                          <m:t>x</m:t>
                        </m:r>
                      </m:e>
                      <m:sub>
                        <m:r>
                          <m:rPr>
                            <m:sty m:val="p"/>
                          </m:rPr>
                          <a:rPr lang="en-US" altLang="zh-CN" sz="1600" i="1">
                            <a:solidFill>
                              <a:schemeClr val="tx1"/>
                            </a:solidFill>
                            <a:latin typeface="Cambria Math" panose="02040503050406030204" pitchFamily="18" charset="0"/>
                          </a:rPr>
                          <m:t>adv</m:t>
                        </m:r>
                      </m:sub>
                    </m:sSub>
                  </m:oMath>
                </a14:m>
                <a:r>
                  <a:rPr lang="zh-CN" altLang="en-US" sz="1600" dirty="0">
                    <a:solidFill>
                      <a:schemeClr val="tx1"/>
                    </a:solidFill>
                    <a:latin typeface="+mj-lt"/>
                  </a:rPr>
                  <a:t> </a:t>
                </a:r>
                <a:r>
                  <a:rPr lang="en-US" altLang="zh-CN" sz="1600" dirty="0">
                    <a:solidFill>
                      <a:schemeClr val="tx1"/>
                    </a:solidFill>
                    <a:latin typeface="+mj-lt"/>
                  </a:rPr>
                  <a:t>+</a:t>
                </a:r>
                <a:r>
                  <a:rPr lang="zh-CN" altLang="en-US" sz="1600" dirty="0">
                    <a:solidFill>
                      <a:schemeClr val="tx1"/>
                    </a:solidFill>
                    <a:latin typeface="+mj-lt"/>
                  </a:rPr>
                  <a:t> α * sign(grad)  # 加上 α * sign(grad) 实现无目标攻击</a:t>
                </a:r>
                <a:endParaRPr lang="zh-CN" altLang="en-US" sz="1600" dirty="0">
                  <a:solidFill>
                    <a:schemeClr val="tx1"/>
                  </a:solidFill>
                  <a:latin typeface="+mj-lt"/>
                </a:endParaRPr>
              </a:p>
              <a:p>
                <a:r>
                  <a:rPr lang="zh-CN" altLang="en-US" sz="1600" dirty="0">
                    <a:solidFill>
                      <a:schemeClr val="tx1"/>
                    </a:solidFill>
                    <a:latin typeface="+mj-lt"/>
                  </a:rPr>
                  <a:t>    </a:t>
                </a:r>
                <a:endParaRPr lang="zh-CN" altLang="en-US" sz="1600" dirty="0">
                  <a:solidFill>
                    <a:schemeClr val="tx1"/>
                  </a:solidFill>
                  <a:latin typeface="+mj-lt"/>
                </a:endParaRPr>
              </a:p>
              <a:p>
                <a:r>
                  <a:rPr lang="zh-CN" altLang="en-US" sz="1600" dirty="0">
                    <a:solidFill>
                      <a:schemeClr val="tx1"/>
                    </a:solidFill>
                    <a:latin typeface="+mj-lt"/>
                  </a:rPr>
                  <a:t>    # 将扰动限制在最大范围内，确保生成的对抗样本不超过 ε 范围</a:t>
                </a:r>
                <a:endParaRPr lang="zh-CN" altLang="en-US" sz="1600" dirty="0">
                  <a:solidFill>
                    <a:schemeClr val="tx1"/>
                  </a:solidFill>
                  <a:latin typeface="+mj-lt"/>
                </a:endParaRPr>
              </a:p>
              <a:p>
                <a:r>
                  <a:rPr lang="zh-CN" altLang="en-US" sz="1600" dirty="0">
                    <a:solidFill>
                      <a:schemeClr val="tx1"/>
                    </a:solidFill>
                    <a:latin typeface="+mj-lt"/>
                  </a:rPr>
                  <a:t>    </a:t>
                </a:r>
                <a14:m>
                  <m:oMath xmlns:m="http://schemas.openxmlformats.org/officeDocument/2006/math">
                    <m:sSub>
                      <m:sSubPr>
                        <m:ctrlPr>
                          <a:rPr lang="en-US" altLang="zh-CN" sz="1600" i="1" smtClean="0">
                            <a:solidFill>
                              <a:schemeClr val="tx1"/>
                            </a:solidFill>
                            <a:latin typeface="Cambria Math" panose="02040503050406030204" pitchFamily="18" charset="0"/>
                          </a:rPr>
                        </m:ctrlPr>
                      </m:sSubPr>
                      <m:e>
                        <m:r>
                          <m:rPr>
                            <m:sty m:val="p"/>
                          </m:rPr>
                          <a:rPr lang="en-US" altLang="zh-CN" sz="1600" i="1">
                            <a:solidFill>
                              <a:schemeClr val="tx1"/>
                            </a:solidFill>
                            <a:latin typeface="Cambria Math" panose="02040503050406030204" pitchFamily="18" charset="0"/>
                          </a:rPr>
                          <m:t>x</m:t>
                        </m:r>
                      </m:e>
                      <m:sub>
                        <m:r>
                          <m:rPr>
                            <m:sty m:val="p"/>
                          </m:rPr>
                          <a:rPr lang="en-US" altLang="zh-CN" sz="1600" i="1">
                            <a:solidFill>
                              <a:schemeClr val="tx1"/>
                            </a:solidFill>
                            <a:latin typeface="Cambria Math" panose="02040503050406030204" pitchFamily="18" charset="0"/>
                          </a:rPr>
                          <m:t>adv</m:t>
                        </m:r>
                      </m:sub>
                    </m:sSub>
                  </m:oMath>
                </a14:m>
                <a:r>
                  <a:rPr lang="zh-CN" altLang="en-US" sz="1600" dirty="0">
                    <a:solidFill>
                      <a:schemeClr val="tx1"/>
                    </a:solidFill>
                    <a:latin typeface="+mj-lt"/>
                  </a:rPr>
                  <a:t> = clip(</a:t>
                </a:r>
                <a14:m>
                  <m:oMath xmlns:m="http://schemas.openxmlformats.org/officeDocument/2006/math">
                    <m:sSub>
                      <m:sSubPr>
                        <m:ctrlPr>
                          <a:rPr lang="en-US" altLang="zh-CN" sz="1600" i="1">
                            <a:solidFill>
                              <a:schemeClr val="tx1"/>
                            </a:solidFill>
                            <a:latin typeface="Cambria Math" panose="02040503050406030204" pitchFamily="18" charset="0"/>
                          </a:rPr>
                        </m:ctrlPr>
                      </m:sSubPr>
                      <m:e>
                        <m:r>
                          <m:rPr>
                            <m:sty m:val="p"/>
                          </m:rPr>
                          <a:rPr lang="en-US" altLang="zh-CN" sz="1600" i="1">
                            <a:solidFill>
                              <a:schemeClr val="tx1"/>
                            </a:solidFill>
                            <a:latin typeface="Cambria Math" panose="02040503050406030204" pitchFamily="18" charset="0"/>
                          </a:rPr>
                          <m:t>x</m:t>
                        </m:r>
                      </m:e>
                      <m:sub>
                        <m:r>
                          <m:rPr>
                            <m:sty m:val="p"/>
                          </m:rPr>
                          <a:rPr lang="en-US" altLang="zh-CN" sz="1600" i="1">
                            <a:solidFill>
                              <a:schemeClr val="tx1"/>
                            </a:solidFill>
                            <a:latin typeface="Cambria Math" panose="02040503050406030204" pitchFamily="18" charset="0"/>
                          </a:rPr>
                          <m:t>adv</m:t>
                        </m:r>
                      </m:sub>
                    </m:sSub>
                  </m:oMath>
                </a14:m>
                <a:r>
                  <a:rPr lang="zh-CN" altLang="en-US" sz="1600" dirty="0">
                    <a:solidFill>
                      <a:schemeClr val="tx1"/>
                    </a:solidFill>
                    <a:latin typeface="+mj-lt"/>
                  </a:rPr>
                  <a:t> , x - ε, x + ε)</a:t>
                </a:r>
                <a:endParaRPr lang="zh-CN" altLang="en-US" sz="1600" dirty="0">
                  <a:solidFill>
                    <a:schemeClr val="tx1"/>
                  </a:solidFill>
                  <a:latin typeface="+mj-lt"/>
                </a:endParaRPr>
              </a:p>
              <a:p>
                <a:r>
                  <a:rPr lang="zh-CN" altLang="en-US" sz="1600" dirty="0">
                    <a:solidFill>
                      <a:schemeClr val="tx1"/>
                    </a:solidFill>
                    <a:latin typeface="+mj-lt"/>
                  </a:rPr>
                  <a:t>    </a:t>
                </a:r>
                <a:endParaRPr lang="zh-CN" altLang="en-US" sz="1600" dirty="0">
                  <a:solidFill>
                    <a:schemeClr val="tx1"/>
                  </a:solidFill>
                  <a:latin typeface="+mj-lt"/>
                </a:endParaRPr>
              </a:p>
              <a:p>
                <a:r>
                  <a:rPr lang="zh-CN" altLang="en-US" sz="1600" dirty="0">
                    <a:solidFill>
                      <a:schemeClr val="tx1"/>
                    </a:solidFill>
                    <a:latin typeface="+mj-lt"/>
                  </a:rPr>
                  <a:t>    # 投影操作，确保 x_adv 在合法的输入空间内（如[0, 1]区间）</a:t>
                </a:r>
                <a:endParaRPr lang="zh-CN" altLang="en-US" sz="1600" dirty="0">
                  <a:solidFill>
                    <a:schemeClr val="tx1"/>
                  </a:solidFill>
                  <a:latin typeface="+mj-lt"/>
                </a:endParaRPr>
              </a:p>
              <a:p>
                <a:r>
                  <a:rPr lang="zh-CN" altLang="en-US" sz="1600" dirty="0">
                    <a:solidFill>
                      <a:schemeClr val="tx1"/>
                    </a:solidFill>
                    <a:latin typeface="+mj-lt"/>
                  </a:rPr>
                  <a:t>    </a:t>
                </a:r>
                <a14:m>
                  <m:oMath xmlns:m="http://schemas.openxmlformats.org/officeDocument/2006/math">
                    <m:sSub>
                      <m:sSubPr>
                        <m:ctrlPr>
                          <a:rPr lang="en-US" altLang="zh-CN" sz="1600" i="1" smtClean="0">
                            <a:solidFill>
                              <a:schemeClr val="tx1"/>
                            </a:solidFill>
                            <a:latin typeface="Cambria Math" panose="02040503050406030204" pitchFamily="18" charset="0"/>
                          </a:rPr>
                        </m:ctrlPr>
                      </m:sSubPr>
                      <m:e>
                        <m:r>
                          <m:rPr>
                            <m:sty m:val="p"/>
                          </m:rPr>
                          <a:rPr lang="en-US" altLang="zh-CN" sz="1600" i="1">
                            <a:solidFill>
                              <a:schemeClr val="tx1"/>
                            </a:solidFill>
                            <a:latin typeface="Cambria Math" panose="02040503050406030204" pitchFamily="18" charset="0"/>
                          </a:rPr>
                          <m:t>x</m:t>
                        </m:r>
                      </m:e>
                      <m:sub>
                        <m:r>
                          <m:rPr>
                            <m:sty m:val="p"/>
                          </m:rPr>
                          <a:rPr lang="en-US" altLang="zh-CN" sz="1600" i="1">
                            <a:solidFill>
                              <a:schemeClr val="tx1"/>
                            </a:solidFill>
                            <a:latin typeface="Cambria Math" panose="02040503050406030204" pitchFamily="18" charset="0"/>
                          </a:rPr>
                          <m:t>adv</m:t>
                        </m:r>
                      </m:sub>
                    </m:sSub>
                  </m:oMath>
                </a14:m>
                <a:r>
                  <a:rPr lang="zh-CN" altLang="en-US" sz="1600" dirty="0">
                    <a:solidFill>
                      <a:schemeClr val="tx1"/>
                    </a:solidFill>
                    <a:latin typeface="+mj-lt"/>
                  </a:rPr>
                  <a:t> = clip(</a:t>
                </a:r>
                <a14:m>
                  <m:oMath xmlns:m="http://schemas.openxmlformats.org/officeDocument/2006/math">
                    <m:sSub>
                      <m:sSubPr>
                        <m:ctrlPr>
                          <a:rPr lang="en-US" altLang="zh-CN" sz="1600" i="1">
                            <a:solidFill>
                              <a:schemeClr val="tx1"/>
                            </a:solidFill>
                            <a:latin typeface="Cambria Math" panose="02040503050406030204" pitchFamily="18" charset="0"/>
                          </a:rPr>
                        </m:ctrlPr>
                      </m:sSubPr>
                      <m:e>
                        <m:r>
                          <m:rPr>
                            <m:sty m:val="p"/>
                          </m:rPr>
                          <a:rPr lang="en-US" altLang="zh-CN" sz="1600" i="1">
                            <a:solidFill>
                              <a:schemeClr val="tx1"/>
                            </a:solidFill>
                            <a:latin typeface="Cambria Math" panose="02040503050406030204" pitchFamily="18" charset="0"/>
                          </a:rPr>
                          <m:t>x</m:t>
                        </m:r>
                      </m:e>
                      <m:sub>
                        <m:r>
                          <m:rPr>
                            <m:sty m:val="p"/>
                          </m:rPr>
                          <a:rPr lang="en-US" altLang="zh-CN" sz="1600" i="1">
                            <a:solidFill>
                              <a:schemeClr val="tx1"/>
                            </a:solidFill>
                            <a:latin typeface="Cambria Math" panose="02040503050406030204" pitchFamily="18" charset="0"/>
                          </a:rPr>
                          <m:t>adv</m:t>
                        </m:r>
                      </m:sub>
                    </m:sSub>
                  </m:oMath>
                </a14:m>
                <a:r>
                  <a:rPr lang="zh-CN" altLang="en-US" sz="1600" dirty="0">
                    <a:solidFill>
                      <a:schemeClr val="tx1"/>
                    </a:solidFill>
                    <a:latin typeface="+mj-lt"/>
                  </a:rPr>
                  <a:t> , 0, 1)</a:t>
                </a:r>
                <a:endParaRPr lang="zh-CN" altLang="en-US" sz="1600" dirty="0">
                  <a:solidFill>
                    <a:schemeClr val="tx1"/>
                  </a:solidFill>
                  <a:latin typeface="+mj-lt"/>
                </a:endParaRPr>
              </a:p>
              <a:p>
                <a:endParaRPr lang="zh-CN" altLang="en-US" sz="1600" dirty="0">
                  <a:solidFill>
                    <a:schemeClr val="tx1"/>
                  </a:solidFill>
                  <a:latin typeface="+mj-lt"/>
                </a:endParaRPr>
              </a:p>
              <a:p>
                <a:r>
                  <a:rPr lang="zh-CN" altLang="en-US" sz="1600" dirty="0">
                    <a:solidFill>
                      <a:schemeClr val="tx1"/>
                    </a:solidFill>
                    <a:latin typeface="+mj-lt"/>
                  </a:rPr>
                  <a:t>return </a:t>
                </a:r>
                <a14:m>
                  <m:oMath xmlns:m="http://schemas.openxmlformats.org/officeDocument/2006/math">
                    <m:sSub>
                      <m:sSubPr>
                        <m:ctrlPr>
                          <a:rPr lang="en-US" altLang="zh-CN" sz="1600" i="1" smtClean="0">
                            <a:solidFill>
                              <a:schemeClr val="tx1"/>
                            </a:solidFill>
                            <a:latin typeface="Cambria Math" panose="02040503050406030204" pitchFamily="18" charset="0"/>
                          </a:rPr>
                        </m:ctrlPr>
                      </m:sSubPr>
                      <m:e>
                        <m:r>
                          <m:rPr>
                            <m:sty m:val="p"/>
                          </m:rPr>
                          <a:rPr lang="en-US" altLang="zh-CN" sz="1600" i="1">
                            <a:solidFill>
                              <a:schemeClr val="tx1"/>
                            </a:solidFill>
                            <a:latin typeface="Cambria Math" panose="02040503050406030204" pitchFamily="18" charset="0"/>
                          </a:rPr>
                          <m:t>x</m:t>
                        </m:r>
                      </m:e>
                      <m:sub>
                        <m:r>
                          <m:rPr>
                            <m:sty m:val="p"/>
                          </m:rPr>
                          <a:rPr lang="en-US" altLang="zh-CN" sz="1600" i="1">
                            <a:solidFill>
                              <a:schemeClr val="tx1"/>
                            </a:solidFill>
                            <a:latin typeface="Cambria Math" panose="02040503050406030204" pitchFamily="18" charset="0"/>
                          </a:rPr>
                          <m:t>adv</m:t>
                        </m:r>
                      </m:sub>
                    </m:sSub>
                  </m:oMath>
                </a14:m>
                <a:r>
                  <a:rPr lang="zh-CN" altLang="en-US" sz="1600" dirty="0">
                    <a:solidFill>
                      <a:schemeClr val="tx1"/>
                    </a:solidFill>
                    <a:latin typeface="+mj-lt"/>
                  </a:rPr>
                  <a:t> </a:t>
                </a:r>
                <a:endParaRPr lang="zh-CN" altLang="en-US" sz="1600" dirty="0">
                  <a:solidFill>
                    <a:schemeClr val="tx1"/>
                  </a:solidFill>
                  <a:latin typeface="+mj-lt"/>
                </a:endParaRPr>
              </a:p>
            </p:txBody>
          </p:sp>
        </mc:Choice>
        <mc:Fallback>
          <p:sp>
            <p:nvSpPr>
              <p:cNvPr id="3" name="文本框 2"/>
              <p:cNvSpPr txBox="1">
                <a:spLocks noRot="1" noChangeAspect="1" noMove="1" noResize="1" noEditPoints="1" noAdjustHandles="1" noChangeArrowheads="1" noChangeShapeType="1" noTextEdit="1"/>
              </p:cNvSpPr>
              <p:nvPr/>
            </p:nvSpPr>
            <p:spPr>
              <a:xfrm>
                <a:off x="1415350" y="1338421"/>
                <a:ext cx="9361300" cy="5016758"/>
              </a:xfrm>
              <a:prstGeom prst="rect">
                <a:avLst/>
              </a:prstGeom>
              <a:blipFill rotWithShape="1">
                <a:blip r:embed="rId1"/>
                <a:stretch>
                  <a:fillRect l="-54" t="-98" r="-47" b="-87"/>
                </a:stretch>
              </a:blipFill>
              <a:ln>
                <a:solidFill>
                  <a:schemeClr val="tx1"/>
                </a:solidFill>
              </a:ln>
            </p:spPr>
            <p:txBody>
              <a:bodyPr/>
              <a:lstStyle/>
              <a:p>
                <a:r>
                  <a:rPr lang="zh-CN" altLang="en-US">
                    <a:noFill/>
                  </a:rPr>
                  <a:t> </a:t>
                </a:r>
              </a:p>
            </p:txBody>
          </p:sp>
        </mc:Fallback>
      </mc:AlternateContent>
      <p:sp>
        <p:nvSpPr>
          <p:cNvPr id="8" name="文本框 7"/>
          <p:cNvSpPr txBox="1"/>
          <p:nvPr/>
        </p:nvSpPr>
        <p:spPr>
          <a:xfrm>
            <a:off x="8616350" y="5519579"/>
            <a:ext cx="2065680" cy="707886"/>
          </a:xfrm>
          <a:prstGeom prst="rect">
            <a:avLst/>
          </a:prstGeom>
          <a:noFill/>
        </p:spPr>
        <p:txBody>
          <a:bodyPr wrap="square">
            <a:spAutoFit/>
          </a:bodyPr>
          <a:lstStyle/>
          <a:p>
            <a:pPr algn="ctr"/>
            <a:r>
              <a:rPr lang="en-US" altLang="zh-CN" sz="2000" b="1" dirty="0">
                <a:solidFill>
                  <a:srgbClr val="0000CC"/>
                </a:solidFill>
                <a:latin typeface="微软雅黑" panose="020B0503020204020204" charset="-122"/>
                <a:ea typeface="微软雅黑" panose="020B0503020204020204" charset="-122"/>
              </a:rPr>
              <a:t>BIM</a:t>
            </a:r>
            <a:r>
              <a:rPr lang="zh-CN" altLang="en-US" sz="2000" b="1" dirty="0">
                <a:solidFill>
                  <a:srgbClr val="0000CC"/>
                </a:solidFill>
                <a:latin typeface="微软雅黑" panose="020B0503020204020204" charset="-122"/>
                <a:ea typeface="微软雅黑" panose="020B0503020204020204" charset="-122"/>
              </a:rPr>
              <a:t>无目标攻击的伪代码</a:t>
            </a:r>
            <a:endParaRPr lang="zh-CN" altLang="en-US" sz="2000" b="1" dirty="0">
              <a:solidFill>
                <a:srgbClr val="0000CC"/>
              </a:solidFill>
              <a:latin typeface="微软雅黑" panose="020B0503020204020204" charset="-122"/>
              <a:ea typeface="微软雅黑" panose="020B0503020204020204" charset="-122"/>
            </a:endParaRPr>
          </a:p>
        </p:txBody>
      </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80"/>
            <a:ext cx="11573933" cy="1488096"/>
          </a:xfrm>
        </p:spPr>
        <p:txBody>
          <a:bodyPr/>
          <a:lstStyle/>
          <a:p>
            <a:r>
              <a:rPr lang="zh-CN" altLang="en-US" dirty="0"/>
              <a:t>指定目标类别，迭代更新方向发生变化</a:t>
            </a:r>
            <a:endParaRPr lang="en-US" altLang="zh-CN" dirty="0"/>
          </a:p>
          <a:p>
            <a:r>
              <a:rPr lang="zh-CN" altLang="en-US" dirty="0"/>
              <a:t>思路：沿目标类别分类损失下降的方向更新</a:t>
            </a:r>
            <a:endParaRPr lang="en-US" altLang="zh-CN" dirty="0"/>
          </a:p>
        </p:txBody>
      </p:sp>
      <p:sp>
        <p:nvSpPr>
          <p:cNvPr id="4" name="标题 1"/>
          <p:cNvSpPr>
            <a:spLocks noGrp="1"/>
          </p:cNvSpPr>
          <p:nvPr>
            <p:ph type="title"/>
          </p:nvPr>
        </p:nvSpPr>
        <p:spPr>
          <a:xfrm>
            <a:off x="304800" y="225425"/>
            <a:ext cx="10660063" cy="827088"/>
          </a:xfrm>
        </p:spPr>
        <p:txBody>
          <a:bodyPr/>
          <a:lstStyle/>
          <a:p>
            <a:r>
              <a:rPr lang="zh-CN" altLang="en-US" dirty="0"/>
              <a:t>有目标攻击</a:t>
            </a:r>
            <a:endParaRPr lang="zh-CN" altLang="en-US" dirty="0"/>
          </a:p>
        </p:txBody>
      </p:sp>
      <mc:AlternateContent xmlns:mc="http://schemas.openxmlformats.org/markup-compatibility/2006">
        <mc:Choice xmlns:a14="http://schemas.microsoft.com/office/drawing/2010/main" Requires="a14">
          <p:sp>
            <p:nvSpPr>
              <p:cNvPr id="10" name="文本框 9"/>
              <p:cNvSpPr txBox="1"/>
              <p:nvPr/>
            </p:nvSpPr>
            <p:spPr>
              <a:xfrm>
                <a:off x="983290" y="2684943"/>
                <a:ext cx="10225420" cy="3188180"/>
              </a:xfrm>
              <a:prstGeom prst="rect">
                <a:avLst/>
              </a:prstGeom>
              <a:noFill/>
            </p:spPr>
            <p:txBody>
              <a:bodyPr wrap="square">
                <a:spAutoFit/>
              </a:bodyPr>
              <a:lstStyle/>
              <a:p>
                <a:pPr>
                  <a:lnSpc>
                    <a:spcPct val="150000"/>
                  </a:lnSpc>
                </a:pPr>
                <a14:m>
                  <m:oMathPara xmlns:m="http://schemas.openxmlformats.org/officeDocument/2006/math">
                    <m:oMathParaPr>
                      <m:jc m:val="centerGroup"/>
                    </m:oMathParaPr>
                    <m:oMath xmlns:m="http://schemas.openxmlformats.org/officeDocument/2006/math">
                      <m:sSubSup>
                        <m:sSubSupPr>
                          <m:ctrlPr>
                            <a:rPr lang="zh-CN" altLang="zh-CN" sz="2400" b="1" i="1" smtClean="0">
                              <a:solidFill>
                                <a:srgbClr val="C00000"/>
                              </a:solidFill>
                              <a:latin typeface="Cambria Math" panose="02040503050406030204" pitchFamily="18" charset="0"/>
                            </a:rPr>
                          </m:ctrlPr>
                        </m:sSubSupPr>
                        <m:e>
                          <m:r>
                            <a:rPr lang="en-US" altLang="zh-CN" sz="2400" b="1" i="1">
                              <a:solidFill>
                                <a:srgbClr val="C00000"/>
                              </a:solidFill>
                              <a:latin typeface="Cambria Math" panose="02040503050406030204" pitchFamily="18" charset="0"/>
                            </a:rPr>
                            <m:t>𝑿</m:t>
                          </m:r>
                        </m:e>
                        <m:sub>
                          <m:r>
                            <a:rPr lang="en-US" altLang="zh-CN" sz="2400" b="1" i="1">
                              <a:solidFill>
                                <a:srgbClr val="C00000"/>
                              </a:solidFill>
                              <a:latin typeface="Cambria Math" panose="02040503050406030204" pitchFamily="18" charset="0"/>
                            </a:rPr>
                            <m:t>𝑵</m:t>
                          </m:r>
                          <m:r>
                            <a:rPr lang="en-US" altLang="zh-CN" sz="2400" b="1">
                              <a:solidFill>
                                <a:srgbClr val="C00000"/>
                              </a:solidFill>
                              <a:latin typeface="Cambria Math" panose="02040503050406030204" pitchFamily="18" charset="0"/>
                            </a:rPr>
                            <m:t>+</m:t>
                          </m:r>
                          <m:r>
                            <a:rPr lang="en-US" altLang="zh-CN" sz="2400" b="1" i="1">
                              <a:solidFill>
                                <a:srgbClr val="C00000"/>
                              </a:solidFill>
                              <a:latin typeface="Cambria Math" panose="02040503050406030204" pitchFamily="18" charset="0"/>
                            </a:rPr>
                            <m:t>𝟏</m:t>
                          </m:r>
                        </m:sub>
                        <m:sup>
                          <m:r>
                            <a:rPr lang="en-US" altLang="zh-CN" sz="2400" b="1" i="1">
                              <a:solidFill>
                                <a:srgbClr val="C00000"/>
                              </a:solidFill>
                              <a:latin typeface="Cambria Math" panose="02040503050406030204" pitchFamily="18" charset="0"/>
                            </a:rPr>
                            <m:t>𝒂𝒅𝒗</m:t>
                          </m:r>
                        </m:sup>
                      </m:sSubSup>
                      <m:r>
                        <a:rPr lang="en-US" altLang="zh-CN" sz="2400" b="1" i="1" smtClean="0">
                          <a:solidFill>
                            <a:srgbClr val="C00000"/>
                          </a:solidFill>
                          <a:latin typeface="Cambria Math" panose="02040503050406030204" pitchFamily="18" charset="0"/>
                        </a:rPr>
                        <m:t>=</m:t>
                      </m:r>
                      <m:sSub>
                        <m:sSubPr>
                          <m:ctrlPr>
                            <a:rPr lang="zh-CN" altLang="zh-CN" sz="2400" b="1" i="1">
                              <a:solidFill>
                                <a:srgbClr val="C00000"/>
                              </a:solidFill>
                              <a:latin typeface="Cambria Math" panose="02040503050406030204" pitchFamily="18" charset="0"/>
                            </a:rPr>
                          </m:ctrlPr>
                        </m:sSubPr>
                        <m:e>
                          <m:r>
                            <a:rPr lang="en-US" altLang="zh-CN" sz="2400" b="1" i="1">
                              <a:solidFill>
                                <a:srgbClr val="C00000"/>
                              </a:solidFill>
                              <a:latin typeface="Cambria Math" panose="02040503050406030204" pitchFamily="18" charset="0"/>
                            </a:rPr>
                            <m:t>𝑪𝒍𝒊𝒑</m:t>
                          </m:r>
                        </m:e>
                        <m:sub>
                          <m:r>
                            <a:rPr lang="en-US" altLang="zh-CN" sz="2400" b="1" i="1">
                              <a:solidFill>
                                <a:srgbClr val="C00000"/>
                              </a:solidFill>
                              <a:latin typeface="Cambria Math" panose="02040503050406030204" pitchFamily="18" charset="0"/>
                            </a:rPr>
                            <m:t>𝐗</m:t>
                          </m:r>
                          <m:r>
                            <a:rPr lang="en-US" altLang="zh-CN" sz="2400" b="1">
                              <a:solidFill>
                                <a:srgbClr val="C00000"/>
                              </a:solidFill>
                              <a:latin typeface="Cambria Math" panose="02040503050406030204" pitchFamily="18" charset="0"/>
                            </a:rPr>
                            <m:t>,</m:t>
                          </m:r>
                          <m:r>
                            <a:rPr lang="en-US" altLang="zh-CN" sz="2400" b="1" i="1">
                              <a:solidFill>
                                <a:srgbClr val="C00000"/>
                              </a:solidFill>
                              <a:latin typeface="Cambria Math" panose="02040503050406030204" pitchFamily="18" charset="0"/>
                            </a:rPr>
                            <m:t>𝝐</m:t>
                          </m:r>
                        </m:sub>
                      </m:sSub>
                      <m:d>
                        <m:dPr>
                          <m:begChr m:val="{"/>
                          <m:endChr m:val="}"/>
                          <m:ctrlPr>
                            <a:rPr lang="zh-CN" altLang="zh-CN" sz="2400" b="1" i="1">
                              <a:solidFill>
                                <a:srgbClr val="C00000"/>
                              </a:solidFill>
                              <a:latin typeface="Cambria Math" panose="02040503050406030204" pitchFamily="18" charset="0"/>
                            </a:rPr>
                          </m:ctrlPr>
                        </m:dPr>
                        <m:e>
                          <m:sSubSup>
                            <m:sSubSupPr>
                              <m:ctrlPr>
                                <a:rPr lang="zh-CN" altLang="zh-CN" sz="2400" b="1" i="1">
                                  <a:solidFill>
                                    <a:srgbClr val="C00000"/>
                                  </a:solidFill>
                                  <a:latin typeface="Cambria Math" panose="02040503050406030204" pitchFamily="18" charset="0"/>
                                </a:rPr>
                              </m:ctrlPr>
                            </m:sSubSupPr>
                            <m:e>
                              <m:r>
                                <a:rPr lang="en-US" altLang="zh-CN" sz="2400" b="1" i="1">
                                  <a:solidFill>
                                    <a:srgbClr val="C00000"/>
                                  </a:solidFill>
                                  <a:latin typeface="Cambria Math" panose="02040503050406030204" pitchFamily="18" charset="0"/>
                                </a:rPr>
                                <m:t>𝑿</m:t>
                              </m:r>
                            </m:e>
                            <m:sub>
                              <m:r>
                                <a:rPr lang="en-US" altLang="zh-CN" sz="2400" b="1" i="1">
                                  <a:solidFill>
                                    <a:srgbClr val="C00000"/>
                                  </a:solidFill>
                                  <a:latin typeface="Cambria Math" panose="02040503050406030204" pitchFamily="18" charset="0"/>
                                </a:rPr>
                                <m:t>𝑵</m:t>
                              </m:r>
                            </m:sub>
                            <m:sup>
                              <m:r>
                                <a:rPr lang="en-US" altLang="zh-CN" sz="2400" b="1" i="1">
                                  <a:solidFill>
                                    <a:srgbClr val="C00000"/>
                                  </a:solidFill>
                                  <a:latin typeface="Cambria Math" panose="02040503050406030204" pitchFamily="18" charset="0"/>
                                </a:rPr>
                                <m:t>𝒂𝒅𝒗</m:t>
                              </m:r>
                            </m:sup>
                          </m:sSubSup>
                          <m:r>
                            <a:rPr lang="en-US" altLang="zh-CN" sz="2400" b="1">
                              <a:solidFill>
                                <a:srgbClr val="C00000"/>
                              </a:solidFill>
                              <a:latin typeface="Cambria Math" panose="02040503050406030204" pitchFamily="18" charset="0"/>
                            </a:rPr>
                            <m:t>−</m:t>
                          </m:r>
                          <m:r>
                            <a:rPr lang="en-US" altLang="zh-CN" sz="2400" b="1" i="1">
                              <a:solidFill>
                                <a:srgbClr val="C00000"/>
                              </a:solidFill>
                              <a:latin typeface="Cambria Math" panose="02040503050406030204" pitchFamily="18" charset="0"/>
                            </a:rPr>
                            <m:t>𝛂</m:t>
                          </m:r>
                          <m:r>
                            <a:rPr lang="en-US" altLang="zh-CN" sz="2400" b="1">
                              <a:solidFill>
                                <a:srgbClr val="C00000"/>
                              </a:solidFill>
                              <a:latin typeface="Cambria Math" panose="02040503050406030204" pitchFamily="18" charset="0"/>
                            </a:rPr>
                            <m:t>·</m:t>
                          </m:r>
                          <m:r>
                            <a:rPr lang="en-US" altLang="zh-CN" sz="2400" b="1" i="1">
                              <a:solidFill>
                                <a:srgbClr val="C00000"/>
                              </a:solidFill>
                              <a:latin typeface="Cambria Math" panose="02040503050406030204" pitchFamily="18" charset="0"/>
                            </a:rPr>
                            <m:t>𝐬𝐢𝐠𝐧</m:t>
                          </m:r>
                          <m:d>
                            <m:dPr>
                              <m:ctrlPr>
                                <a:rPr lang="zh-CN" altLang="zh-CN" sz="2400" b="1" i="1">
                                  <a:solidFill>
                                    <a:srgbClr val="C00000"/>
                                  </a:solidFill>
                                  <a:latin typeface="Cambria Math" panose="02040503050406030204" pitchFamily="18" charset="0"/>
                                </a:rPr>
                              </m:ctrlPr>
                            </m:dPr>
                            <m:e>
                              <m:sSub>
                                <m:sSubPr>
                                  <m:ctrlPr>
                                    <a:rPr lang="zh-CN" altLang="zh-CN" sz="2400" b="1" i="1">
                                      <a:solidFill>
                                        <a:srgbClr val="C00000"/>
                                      </a:solidFill>
                                      <a:latin typeface="Cambria Math" panose="02040503050406030204" pitchFamily="18" charset="0"/>
                                    </a:rPr>
                                  </m:ctrlPr>
                                </m:sSubPr>
                                <m:e>
                                  <m:r>
                                    <a:rPr lang="en-US" altLang="zh-CN" sz="2400" b="1" i="1">
                                      <a:solidFill>
                                        <a:srgbClr val="C00000"/>
                                      </a:solidFill>
                                      <a:latin typeface="Cambria Math" panose="02040503050406030204" pitchFamily="18" charset="0"/>
                                    </a:rPr>
                                    <m:t>𝜵</m:t>
                                  </m:r>
                                </m:e>
                                <m:sub>
                                  <m:r>
                                    <a:rPr lang="en-US" altLang="zh-CN" sz="2400" b="1" i="1">
                                      <a:solidFill>
                                        <a:srgbClr val="C00000"/>
                                      </a:solidFill>
                                      <a:latin typeface="Cambria Math" panose="02040503050406030204" pitchFamily="18" charset="0"/>
                                    </a:rPr>
                                    <m:t>𝑿</m:t>
                                  </m:r>
                                </m:sub>
                              </m:sSub>
                              <m:r>
                                <a:rPr lang="en-US" altLang="zh-CN" sz="2400" b="1" i="1">
                                  <a:solidFill>
                                    <a:srgbClr val="C00000"/>
                                  </a:solidFill>
                                  <a:latin typeface="Cambria Math" panose="02040503050406030204" pitchFamily="18" charset="0"/>
                                </a:rPr>
                                <m:t>𝐉</m:t>
                              </m:r>
                              <m:d>
                                <m:dPr>
                                  <m:ctrlPr>
                                    <a:rPr lang="zh-CN" altLang="zh-CN" sz="2400" b="1" i="1">
                                      <a:solidFill>
                                        <a:srgbClr val="C00000"/>
                                      </a:solidFill>
                                      <a:latin typeface="Cambria Math" panose="02040503050406030204" pitchFamily="18" charset="0"/>
                                    </a:rPr>
                                  </m:ctrlPr>
                                </m:dPr>
                                <m:e>
                                  <m:sSubSup>
                                    <m:sSubSupPr>
                                      <m:ctrlPr>
                                        <a:rPr lang="zh-CN" altLang="zh-CN" sz="2400" b="1" i="1">
                                          <a:solidFill>
                                            <a:srgbClr val="C00000"/>
                                          </a:solidFill>
                                          <a:latin typeface="Cambria Math" panose="02040503050406030204" pitchFamily="18" charset="0"/>
                                        </a:rPr>
                                      </m:ctrlPr>
                                    </m:sSubSupPr>
                                    <m:e>
                                      <m:r>
                                        <a:rPr lang="en-US" altLang="zh-CN" sz="2400" b="1" i="1">
                                          <a:solidFill>
                                            <a:srgbClr val="C00000"/>
                                          </a:solidFill>
                                          <a:latin typeface="Cambria Math" panose="02040503050406030204" pitchFamily="18" charset="0"/>
                                        </a:rPr>
                                        <m:t>𝑿</m:t>
                                      </m:r>
                                    </m:e>
                                    <m:sub>
                                      <m:r>
                                        <a:rPr lang="en-US" altLang="zh-CN" sz="2400" b="1" i="1">
                                          <a:solidFill>
                                            <a:srgbClr val="C00000"/>
                                          </a:solidFill>
                                          <a:latin typeface="Cambria Math" panose="02040503050406030204" pitchFamily="18" charset="0"/>
                                        </a:rPr>
                                        <m:t>𝑵</m:t>
                                      </m:r>
                                    </m:sub>
                                    <m:sup>
                                      <m:r>
                                        <a:rPr lang="en-US" altLang="zh-CN" sz="2400" b="1" i="1">
                                          <a:solidFill>
                                            <a:srgbClr val="C00000"/>
                                          </a:solidFill>
                                          <a:latin typeface="Cambria Math" panose="02040503050406030204" pitchFamily="18" charset="0"/>
                                        </a:rPr>
                                        <m:t>𝒂𝒅𝒗</m:t>
                                      </m:r>
                                    </m:sup>
                                  </m:sSubSup>
                                  <m:r>
                                    <a:rPr lang="en-US" altLang="zh-CN" sz="2400" b="1">
                                      <a:solidFill>
                                        <a:srgbClr val="C00000"/>
                                      </a:solidFill>
                                      <a:latin typeface="Cambria Math" panose="02040503050406030204" pitchFamily="18" charset="0"/>
                                    </a:rPr>
                                    <m:t>,</m:t>
                                  </m:r>
                                  <m:sSub>
                                    <m:sSubPr>
                                      <m:ctrlPr>
                                        <a:rPr lang="zh-CN" altLang="zh-CN" sz="2400" b="1" i="1">
                                          <a:solidFill>
                                            <a:srgbClr val="C00000"/>
                                          </a:solidFill>
                                          <a:latin typeface="Cambria Math" panose="02040503050406030204" pitchFamily="18" charset="0"/>
                                        </a:rPr>
                                      </m:ctrlPr>
                                    </m:sSubPr>
                                    <m:e>
                                      <m:r>
                                        <a:rPr lang="en-US" altLang="zh-CN" sz="2400" b="1">
                                          <a:solidFill>
                                            <a:srgbClr val="C00000"/>
                                          </a:solidFill>
                                          <a:latin typeface="Cambria Math" panose="02040503050406030204" pitchFamily="18" charset="0"/>
                                        </a:rPr>
                                        <m:t> </m:t>
                                      </m:r>
                                      <m:r>
                                        <a:rPr lang="en-US" altLang="zh-CN" sz="2400" b="1" i="1">
                                          <a:solidFill>
                                            <a:srgbClr val="C00000"/>
                                          </a:solidFill>
                                          <a:latin typeface="Cambria Math" panose="02040503050406030204" pitchFamily="18" charset="0"/>
                                        </a:rPr>
                                        <m:t>𝒚</m:t>
                                      </m:r>
                                    </m:e>
                                    <m:sub>
                                      <m:r>
                                        <a:rPr lang="en-US" altLang="zh-CN" sz="2400" b="1" i="1">
                                          <a:solidFill>
                                            <a:srgbClr val="C00000"/>
                                          </a:solidFill>
                                          <a:latin typeface="Cambria Math" panose="02040503050406030204" pitchFamily="18" charset="0"/>
                                        </a:rPr>
                                        <m:t>𝑳𝑳</m:t>
                                      </m:r>
                                    </m:sub>
                                  </m:sSub>
                                </m:e>
                              </m:d>
                            </m:e>
                          </m:d>
                        </m:e>
                      </m:d>
                    </m:oMath>
                  </m:oMathPara>
                </a14:m>
                <a:endParaRPr lang="en-US" altLang="zh-CN" sz="2400" dirty="0"/>
              </a:p>
              <a:p>
                <a:pPr>
                  <a:lnSpc>
                    <a:spcPct val="150000"/>
                  </a:lnSpc>
                </a:pPr>
                <a:endParaRPr lang="en-US" altLang="zh-CN" sz="2400" dirty="0"/>
              </a:p>
              <a:p>
                <a:pPr>
                  <a:lnSpc>
                    <a:spcPct val="150000"/>
                  </a:lnSpc>
                </a:pPr>
                <a14:m>
                  <m:oMath xmlns:m="http://schemas.openxmlformats.org/officeDocument/2006/math">
                    <m:sSub>
                      <m:sSubPr>
                        <m:ctrlPr>
                          <a:rPr lang="zh-CN" altLang="zh-CN" sz="2400" b="1" i="1" smtClean="0">
                            <a:latin typeface="Cambria Math" panose="02040503050406030204" pitchFamily="18" charset="0"/>
                            <a:ea typeface="+mn-ea"/>
                          </a:rPr>
                        </m:ctrlPr>
                      </m:sSubPr>
                      <m:e>
                        <m:r>
                          <a:rPr lang="en-US" altLang="zh-CN" sz="2400" b="1" i="1">
                            <a:latin typeface="Cambria Math" panose="02040503050406030204" pitchFamily="18" charset="0"/>
                            <a:ea typeface="+mn-ea"/>
                          </a:rPr>
                          <m:t>𝒚</m:t>
                        </m:r>
                      </m:e>
                      <m:sub>
                        <m:r>
                          <a:rPr lang="en-US" altLang="zh-CN" sz="2400" b="1" i="1">
                            <a:latin typeface="Cambria Math" panose="02040503050406030204" pitchFamily="18" charset="0"/>
                            <a:ea typeface="+mn-ea"/>
                          </a:rPr>
                          <m:t>𝑳𝑳</m:t>
                        </m:r>
                      </m:sub>
                    </m:sSub>
                  </m:oMath>
                </a14:m>
                <a:r>
                  <a:rPr lang="zh-CN" altLang="en-US" sz="2400" dirty="0">
                    <a:latin typeface="+mn-lt"/>
                    <a:ea typeface="楷体_GB2312"/>
                  </a:rPr>
                  <a:t>为</a:t>
                </a:r>
                <a:r>
                  <a:rPr lang="zh-CN" altLang="zh-CN" sz="2400" dirty="0">
                    <a:latin typeface="+mn-lt"/>
                    <a:ea typeface="楷体_GB2312"/>
                  </a:rPr>
                  <a:t>最小可能类，即</a:t>
                </a:r>
                <a:r>
                  <a:rPr lang="zh-CN" altLang="en-US" sz="2400" dirty="0">
                    <a:latin typeface="+mn-lt"/>
                    <a:ea typeface="楷体_GB2312"/>
                  </a:rPr>
                  <a:t>原始样本被模型预测的对应</a:t>
                </a:r>
                <a:r>
                  <a:rPr lang="zh-CN" altLang="zh-CN" sz="2400" dirty="0">
                    <a:latin typeface="+mn-lt"/>
                    <a:ea typeface="楷体_GB2312"/>
                  </a:rPr>
                  <a:t>概率最小的</a:t>
                </a:r>
                <a:r>
                  <a:rPr lang="zh-CN" altLang="en-US" sz="2400" dirty="0">
                    <a:latin typeface="+mn-lt"/>
                    <a:ea typeface="楷体_GB2312"/>
                  </a:rPr>
                  <a:t>类别</a:t>
                </a:r>
                <a:r>
                  <a:rPr lang="zh-CN" altLang="zh-CN" sz="2400" dirty="0">
                    <a:latin typeface="+mn-lt"/>
                    <a:ea typeface="楷体_GB2312"/>
                  </a:rPr>
                  <a:t>：</a:t>
                </a:r>
                <a:endParaRPr lang="en-US" altLang="zh-CN" sz="2400" dirty="0">
                  <a:latin typeface="+mn-lt"/>
                  <a:ea typeface="楷体_GB2312"/>
                </a:endParaRPr>
              </a:p>
              <a:p>
                <a:pPr>
                  <a:lnSpc>
                    <a:spcPct val="150000"/>
                  </a:lnSpc>
                </a:pPr>
                <a:endParaRPr lang="zh-CN" altLang="zh-CN" sz="2400" dirty="0">
                  <a:latin typeface="+mn-lt"/>
                  <a:ea typeface="楷体_GB2312"/>
                </a:endParaRPr>
              </a:p>
              <a:p>
                <a:pPr>
                  <a:lnSpc>
                    <a:spcPct val="150000"/>
                  </a:lnSpc>
                </a:pPr>
                <a14:m>
                  <m:oMathPara xmlns:m="http://schemas.openxmlformats.org/officeDocument/2006/math">
                    <m:oMathParaPr>
                      <m:jc m:val="centerGroup"/>
                    </m:oMathParaPr>
                    <m:oMath xmlns:m="http://schemas.openxmlformats.org/officeDocument/2006/math">
                      <m:sSub>
                        <m:sSubPr>
                          <m:ctrlPr>
                            <a:rPr lang="zh-CN" altLang="zh-CN" sz="2400" b="1" i="1">
                              <a:latin typeface="Cambria Math" panose="02040503050406030204" pitchFamily="18" charset="0"/>
                              <a:ea typeface="+mn-ea"/>
                            </a:rPr>
                          </m:ctrlPr>
                        </m:sSubPr>
                        <m:e>
                          <m:r>
                            <a:rPr lang="en-US" altLang="zh-CN" sz="2400" b="1" i="1">
                              <a:latin typeface="Cambria Math" panose="02040503050406030204" pitchFamily="18" charset="0"/>
                              <a:ea typeface="+mn-ea"/>
                            </a:rPr>
                            <m:t>𝒚</m:t>
                          </m:r>
                        </m:e>
                        <m:sub>
                          <m:r>
                            <a:rPr lang="en-US" altLang="zh-CN" sz="2400" b="1" i="1">
                              <a:latin typeface="Cambria Math" panose="02040503050406030204" pitchFamily="18" charset="0"/>
                              <a:ea typeface="+mn-ea"/>
                            </a:rPr>
                            <m:t>𝑳𝑳</m:t>
                          </m:r>
                        </m:sub>
                      </m:sSub>
                      <m:r>
                        <a:rPr lang="en-US" altLang="zh-CN" sz="2400" b="1">
                          <a:latin typeface="Cambria Math" panose="02040503050406030204" pitchFamily="18" charset="0"/>
                          <a:ea typeface="+mn-ea"/>
                        </a:rPr>
                        <m:t>=</m:t>
                      </m:r>
                      <m:sSub>
                        <m:sSubPr>
                          <m:ctrlPr>
                            <a:rPr lang="zh-CN" altLang="zh-CN" sz="2400" b="1" i="1">
                              <a:latin typeface="Cambria Math" panose="02040503050406030204" pitchFamily="18" charset="0"/>
                              <a:ea typeface="+mn-ea"/>
                            </a:rPr>
                          </m:ctrlPr>
                        </m:sSubPr>
                        <m:e>
                          <m:r>
                            <a:rPr lang="en-US" altLang="zh-CN" sz="2400" b="1" i="1">
                              <a:latin typeface="Cambria Math" panose="02040503050406030204" pitchFamily="18" charset="0"/>
                              <a:ea typeface="+mn-ea"/>
                            </a:rPr>
                            <m:t>𝐚𝐫𝐠</m:t>
                          </m:r>
                          <m:r>
                            <a:rPr lang="en-US" altLang="zh-CN" sz="2400" b="1">
                              <a:latin typeface="Cambria Math" panose="02040503050406030204" pitchFamily="18" charset="0"/>
                              <a:ea typeface="+mn-ea"/>
                            </a:rPr>
                            <m:t> </m:t>
                          </m:r>
                          <m:r>
                            <a:rPr lang="en-US" altLang="zh-CN" sz="2400" b="1" i="1">
                              <a:latin typeface="Cambria Math" panose="02040503050406030204" pitchFamily="18" charset="0"/>
                              <a:ea typeface="+mn-ea"/>
                            </a:rPr>
                            <m:t>𝒎𝒊𝒏</m:t>
                          </m:r>
                        </m:e>
                        <m:sub>
                          <m:r>
                            <a:rPr lang="en-US" altLang="zh-CN" sz="2400" b="1" i="1">
                              <a:latin typeface="Cambria Math" panose="02040503050406030204" pitchFamily="18" charset="0"/>
                              <a:ea typeface="+mn-ea"/>
                            </a:rPr>
                            <m:t>𝒚</m:t>
                          </m:r>
                        </m:sub>
                      </m:sSub>
                      <m:func>
                        <m:funcPr>
                          <m:ctrlPr>
                            <a:rPr lang="zh-CN" altLang="zh-CN" sz="2400" b="1" i="1">
                              <a:latin typeface="Cambria Math" panose="02040503050406030204" pitchFamily="18" charset="0"/>
                              <a:ea typeface="+mn-ea"/>
                            </a:rPr>
                          </m:ctrlPr>
                        </m:funcPr>
                        <m:fName>
                          <m:r>
                            <a:rPr lang="en-US" altLang="zh-CN" sz="2400" b="1">
                              <a:latin typeface="Cambria Math" panose="02040503050406030204" pitchFamily="18" charset="0"/>
                              <a:ea typeface="+mn-ea"/>
                            </a:rPr>
                            <m:t> </m:t>
                          </m:r>
                        </m:fName>
                        <m:e>
                          <m:d>
                            <m:dPr>
                              <m:begChr m:val="{"/>
                              <m:endChr m:val="}"/>
                              <m:ctrlPr>
                                <a:rPr lang="zh-CN" altLang="zh-CN" sz="2400" b="1" i="1">
                                  <a:latin typeface="Cambria Math" panose="02040503050406030204" pitchFamily="18" charset="0"/>
                                  <a:ea typeface="+mn-ea"/>
                                </a:rPr>
                              </m:ctrlPr>
                            </m:dPr>
                            <m:e>
                              <m:r>
                                <a:rPr lang="en-US" altLang="zh-CN" sz="2400" b="1" i="1">
                                  <a:latin typeface="Cambria Math" panose="02040503050406030204" pitchFamily="18" charset="0"/>
                                  <a:ea typeface="+mn-ea"/>
                                </a:rPr>
                                <m:t>𝐩</m:t>
                              </m:r>
                              <m:d>
                                <m:dPr>
                                  <m:ctrlPr>
                                    <a:rPr lang="zh-CN" altLang="zh-CN" sz="2400" b="1" i="1">
                                      <a:latin typeface="Cambria Math" panose="02040503050406030204" pitchFamily="18" charset="0"/>
                                      <a:ea typeface="+mn-ea"/>
                                    </a:rPr>
                                  </m:ctrlPr>
                                </m:dPr>
                                <m:e>
                                  <m:r>
                                    <a:rPr lang="en-US" altLang="zh-CN" sz="2400" b="1" i="1">
                                      <a:latin typeface="Cambria Math" panose="02040503050406030204" pitchFamily="18" charset="0"/>
                                      <a:ea typeface="+mn-ea"/>
                                    </a:rPr>
                                    <m:t>𝒚</m:t>
                                  </m:r>
                                </m:e>
                                <m:e>
                                  <m:r>
                                    <a:rPr lang="en-US" altLang="zh-CN" sz="2400" b="1" i="1">
                                      <a:latin typeface="Cambria Math" panose="02040503050406030204" pitchFamily="18" charset="0"/>
                                      <a:ea typeface="+mn-ea"/>
                                    </a:rPr>
                                    <m:t>𝑿</m:t>
                                  </m:r>
                                </m:e>
                              </m:d>
                            </m:e>
                          </m:d>
                        </m:e>
                      </m:func>
                    </m:oMath>
                  </m:oMathPara>
                </a14:m>
                <a:endParaRPr lang="zh-CN" altLang="en-US" sz="2400" dirty="0"/>
              </a:p>
            </p:txBody>
          </p:sp>
        </mc:Choice>
        <mc:Fallback>
          <p:sp>
            <p:nvSpPr>
              <p:cNvPr id="10" name="文本框 9"/>
              <p:cNvSpPr txBox="1">
                <a:spLocks noRot="1" noChangeAspect="1" noMove="1" noResize="1" noEditPoints="1" noAdjustHandles="1" noChangeArrowheads="1" noChangeShapeType="1" noTextEdit="1"/>
              </p:cNvSpPr>
              <p:nvPr/>
            </p:nvSpPr>
            <p:spPr>
              <a:xfrm>
                <a:off x="983290" y="2684943"/>
                <a:ext cx="10225420" cy="3188180"/>
              </a:xfrm>
              <a:prstGeom prst="rect">
                <a:avLst/>
              </a:prstGeom>
              <a:blipFill rotWithShape="1">
                <a:blip r:embed="rId1"/>
                <a:stretch>
                  <a:fillRect l="-3" t="-5" r="3"/>
                </a:stretch>
              </a:blipFill>
            </p:spPr>
            <p:txBody>
              <a:bodyPr/>
              <a:lstStyle/>
              <a:p>
                <a:r>
                  <a:rPr lang="zh-CN" altLang="en-US">
                    <a:noFill/>
                  </a:rPr>
                  <a:t> </a:t>
                </a:r>
              </a:p>
            </p:txBody>
          </p:sp>
        </mc:Fallback>
      </mc:AlternateContent>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3600" b="1" dirty="0">
                <a:latin typeface="微软雅黑" panose="020B0503020204020204" charset="-122"/>
                <a:ea typeface="微软雅黑" panose="020B0503020204020204" charset="-122"/>
              </a:rPr>
              <a:t>有目标攻击</a:t>
            </a:r>
            <a:endParaRPr lang="zh-CN" altLang="en-US" dirty="0"/>
          </a:p>
        </p:txBody>
      </p:sp>
      <mc:AlternateContent xmlns:mc="http://schemas.openxmlformats.org/markup-compatibility/2006">
        <mc:Choice xmlns:a14="http://schemas.microsoft.com/office/drawing/2010/main" Requires="a14">
          <p:sp>
            <p:nvSpPr>
              <p:cNvPr id="6" name="文本框 5"/>
              <p:cNvSpPr txBox="1"/>
              <p:nvPr/>
            </p:nvSpPr>
            <p:spPr>
              <a:xfrm>
                <a:off x="1343340" y="1340710"/>
                <a:ext cx="9505320" cy="5016758"/>
              </a:xfrm>
              <a:prstGeom prst="rect">
                <a:avLst/>
              </a:prstGeom>
              <a:noFill/>
              <a:ln>
                <a:solidFill>
                  <a:schemeClr val="tx1"/>
                </a:solidFill>
              </a:ln>
            </p:spPr>
            <p:txBody>
              <a:bodyPr wrap="square">
                <a:spAutoFit/>
              </a:bodyPr>
              <a:lstStyle/>
              <a:p>
                <a:r>
                  <a:rPr lang="zh-CN" altLang="en-US" sz="1600" dirty="0">
                    <a:solidFill>
                      <a:schemeClr val="tx1"/>
                    </a:solidFill>
                    <a:latin typeface="+mj-lt"/>
                  </a:rPr>
                  <a:t># 输入：模型 f(θ), 输入样本 x, 最小可能类 </a:t>
                </a:r>
                <a14:m>
                  <m:oMath xmlns:m="http://schemas.openxmlformats.org/officeDocument/2006/math">
                    <m:sSub>
                      <m:sSubPr>
                        <m:ctrlPr>
                          <a:rPr lang="en-US" altLang="zh-CN" sz="1600" i="1" smtClean="0">
                            <a:solidFill>
                              <a:schemeClr val="tx1"/>
                            </a:solidFill>
                            <a:latin typeface="Cambria Math" panose="02040503050406030204" pitchFamily="18" charset="0"/>
                          </a:rPr>
                        </m:ctrlPr>
                      </m:sSubPr>
                      <m:e>
                        <m:r>
                          <a:rPr lang="en-US" altLang="zh-CN" sz="1600" b="0" i="1" smtClean="0">
                            <a:solidFill>
                              <a:schemeClr val="tx1"/>
                            </a:solidFill>
                            <a:latin typeface="Cambria Math" panose="02040503050406030204" pitchFamily="18" charset="0"/>
                          </a:rPr>
                          <m:t>𝑦</m:t>
                        </m:r>
                      </m:e>
                      <m:sub>
                        <m:r>
                          <a:rPr lang="en-US" altLang="zh-CN" sz="1600" b="0" i="1" dirty="0" smtClean="0">
                            <a:solidFill>
                              <a:schemeClr val="tx1"/>
                            </a:solidFill>
                            <a:latin typeface="Cambria Math" panose="02040503050406030204" pitchFamily="18" charset="0"/>
                          </a:rPr>
                          <m:t>𝐿𝐿</m:t>
                        </m:r>
                      </m:sub>
                    </m:sSub>
                  </m:oMath>
                </a14:m>
                <a:r>
                  <a:rPr lang="zh-CN" altLang="en-US" sz="1600" dirty="0">
                    <a:solidFill>
                      <a:schemeClr val="tx1"/>
                    </a:solidFill>
                    <a:latin typeface="+mj-lt"/>
                  </a:rPr>
                  <a:t> , 损失函数 J, 扰动强度 ε, 步长 α, 最大迭代次数 max_iter</a:t>
                </a:r>
                <a:endParaRPr lang="zh-CN" altLang="en-US" sz="1600" dirty="0">
                  <a:solidFill>
                    <a:schemeClr val="tx1"/>
                  </a:solidFill>
                  <a:latin typeface="+mj-lt"/>
                </a:endParaRPr>
              </a:p>
              <a:p>
                <a:r>
                  <a:rPr lang="zh-CN" altLang="en-US" sz="1600" dirty="0">
                    <a:solidFill>
                      <a:schemeClr val="tx1"/>
                    </a:solidFill>
                    <a:latin typeface="+mj-lt"/>
                  </a:rPr>
                  <a:t># 输出：对抗样本 </a:t>
                </a:r>
                <a14:m>
                  <m:oMath xmlns:m="http://schemas.openxmlformats.org/officeDocument/2006/math">
                    <m:sSub>
                      <m:sSubPr>
                        <m:ctrlPr>
                          <a:rPr lang="en-US" altLang="zh-CN" sz="1600" i="1" smtClean="0">
                            <a:solidFill>
                              <a:schemeClr val="tx1"/>
                            </a:solidFill>
                            <a:latin typeface="Cambria Math" panose="02040503050406030204" pitchFamily="18" charset="0"/>
                          </a:rPr>
                        </m:ctrlPr>
                      </m:sSubPr>
                      <m:e>
                        <m:r>
                          <m:rPr>
                            <m:sty m:val="p"/>
                          </m:rPr>
                          <a:rPr lang="en-US" altLang="zh-CN" sz="1600" i="1">
                            <a:solidFill>
                              <a:schemeClr val="tx1"/>
                            </a:solidFill>
                            <a:latin typeface="Cambria Math" panose="02040503050406030204" pitchFamily="18" charset="0"/>
                          </a:rPr>
                          <m:t>x</m:t>
                        </m:r>
                      </m:e>
                      <m:sub>
                        <m:r>
                          <m:rPr>
                            <m:sty m:val="p"/>
                          </m:rPr>
                          <a:rPr lang="en-US" altLang="zh-CN" sz="1600" i="1">
                            <a:solidFill>
                              <a:schemeClr val="tx1"/>
                            </a:solidFill>
                            <a:latin typeface="Cambria Math" panose="02040503050406030204" pitchFamily="18" charset="0"/>
                          </a:rPr>
                          <m:t>adv</m:t>
                        </m:r>
                      </m:sub>
                    </m:sSub>
                  </m:oMath>
                </a14:m>
                <a:r>
                  <a:rPr lang="zh-CN" altLang="en-US" sz="1600" dirty="0">
                    <a:solidFill>
                      <a:schemeClr val="tx1"/>
                    </a:solidFill>
                    <a:latin typeface="+mj-lt"/>
                  </a:rPr>
                  <a:t> </a:t>
                </a:r>
                <a:endParaRPr lang="en-US" altLang="zh-CN" sz="1600" dirty="0">
                  <a:solidFill>
                    <a:schemeClr val="tx1"/>
                  </a:solidFill>
                  <a:latin typeface="+mj-lt"/>
                </a:endParaRPr>
              </a:p>
              <a:p>
                <a:endParaRPr lang="zh-CN" altLang="en-US" sz="1600" dirty="0">
                  <a:solidFill>
                    <a:schemeClr val="tx1"/>
                  </a:solidFill>
                  <a:latin typeface="+mj-lt"/>
                </a:endParaRPr>
              </a:p>
              <a:p>
                <a:r>
                  <a:rPr lang="zh-CN" altLang="en-US" sz="1600" dirty="0">
                    <a:solidFill>
                      <a:schemeClr val="tx1"/>
                    </a:solidFill>
                    <a:latin typeface="+mj-lt"/>
                  </a:rPr>
                  <a:t># 初始化对抗样本为原始样本</a:t>
                </a:r>
                <a:endParaRPr lang="zh-CN" altLang="en-US" sz="1600" dirty="0">
                  <a:solidFill>
                    <a:schemeClr val="tx1"/>
                  </a:solidFill>
                  <a:latin typeface="+mj-lt"/>
                </a:endParaRPr>
              </a:p>
              <a:p>
                <a14:m>
                  <m:oMath xmlns:m="http://schemas.openxmlformats.org/officeDocument/2006/math">
                    <m:sSub>
                      <m:sSubPr>
                        <m:ctrlPr>
                          <a:rPr lang="en-US" altLang="zh-CN" sz="1600" i="1" smtClean="0">
                            <a:solidFill>
                              <a:schemeClr val="tx1"/>
                            </a:solidFill>
                            <a:latin typeface="Cambria Math" panose="02040503050406030204" pitchFamily="18" charset="0"/>
                          </a:rPr>
                        </m:ctrlPr>
                      </m:sSubPr>
                      <m:e>
                        <m:r>
                          <m:rPr>
                            <m:sty m:val="p"/>
                          </m:rPr>
                          <a:rPr lang="en-US" altLang="zh-CN" sz="1600" i="1">
                            <a:solidFill>
                              <a:schemeClr val="tx1"/>
                            </a:solidFill>
                            <a:latin typeface="Cambria Math" panose="02040503050406030204" pitchFamily="18" charset="0"/>
                          </a:rPr>
                          <m:t>x</m:t>
                        </m:r>
                      </m:e>
                      <m:sub>
                        <m:r>
                          <m:rPr>
                            <m:sty m:val="p"/>
                          </m:rPr>
                          <a:rPr lang="en-US" altLang="zh-CN" sz="1600" i="1">
                            <a:solidFill>
                              <a:schemeClr val="tx1"/>
                            </a:solidFill>
                            <a:latin typeface="Cambria Math" panose="02040503050406030204" pitchFamily="18" charset="0"/>
                          </a:rPr>
                          <m:t>adv</m:t>
                        </m:r>
                      </m:sub>
                    </m:sSub>
                  </m:oMath>
                </a14:m>
                <a:r>
                  <a:rPr lang="zh-CN" altLang="en-US" sz="1600" dirty="0">
                    <a:solidFill>
                      <a:schemeClr val="tx1"/>
                    </a:solidFill>
                    <a:latin typeface="+mj-lt"/>
                  </a:rPr>
                  <a:t> = x</a:t>
                </a:r>
                <a:endParaRPr lang="zh-CN" altLang="en-US" sz="1600" dirty="0">
                  <a:solidFill>
                    <a:schemeClr val="tx1"/>
                  </a:solidFill>
                  <a:latin typeface="+mj-lt"/>
                </a:endParaRPr>
              </a:p>
              <a:p>
                <a:endParaRPr lang="zh-CN" altLang="en-US" sz="1600" dirty="0">
                  <a:solidFill>
                    <a:schemeClr val="tx1"/>
                  </a:solidFill>
                  <a:latin typeface="+mj-lt"/>
                </a:endParaRPr>
              </a:p>
              <a:p>
                <a:r>
                  <a:rPr lang="zh-CN" altLang="en-US" sz="1600" dirty="0">
                    <a:solidFill>
                      <a:schemeClr val="tx1"/>
                    </a:solidFill>
                    <a:latin typeface="+mj-lt"/>
                  </a:rPr>
                  <a:t>for iter in range(max_iter):</a:t>
                </a:r>
                <a:endParaRPr lang="zh-CN" altLang="en-US" sz="1600" dirty="0">
                  <a:solidFill>
                    <a:schemeClr val="tx1"/>
                  </a:solidFill>
                  <a:latin typeface="+mj-lt"/>
                </a:endParaRPr>
              </a:p>
              <a:p>
                <a:r>
                  <a:rPr lang="zh-CN" altLang="en-US" sz="1600" dirty="0">
                    <a:solidFill>
                      <a:schemeClr val="tx1"/>
                    </a:solidFill>
                    <a:latin typeface="+mj-lt"/>
                  </a:rPr>
                  <a:t>    # 计算损失函数对 x_adv 的梯度 (目标类别为</a:t>
                </a:r>
                <a14:m>
                  <m:oMath xmlns:m="http://schemas.openxmlformats.org/officeDocument/2006/math">
                    <m:sSub>
                      <m:sSubPr>
                        <m:ctrlPr>
                          <a:rPr lang="en-US" altLang="zh-CN" sz="1600" i="1" smtClean="0">
                            <a:solidFill>
                              <a:schemeClr val="tx1"/>
                            </a:solidFill>
                            <a:latin typeface="Cambria Math" panose="02040503050406030204" pitchFamily="18" charset="0"/>
                          </a:rPr>
                        </m:ctrlPr>
                      </m:sSubPr>
                      <m:e>
                        <m:r>
                          <a:rPr lang="en-US" altLang="zh-CN" sz="1600" b="0" i="1" smtClean="0">
                            <a:solidFill>
                              <a:schemeClr val="tx1"/>
                            </a:solidFill>
                            <a:latin typeface="Cambria Math" panose="02040503050406030204" pitchFamily="18" charset="0"/>
                          </a:rPr>
                          <m:t>𝑦</m:t>
                        </m:r>
                      </m:e>
                      <m:sub>
                        <m:r>
                          <a:rPr lang="en-US" altLang="zh-CN" sz="1600" b="0" i="1" dirty="0" smtClean="0">
                            <a:solidFill>
                              <a:schemeClr val="tx1"/>
                            </a:solidFill>
                            <a:latin typeface="Cambria Math" panose="02040503050406030204" pitchFamily="18" charset="0"/>
                          </a:rPr>
                          <m:t>𝐿𝐿</m:t>
                        </m:r>
                      </m:sub>
                    </m:sSub>
                  </m:oMath>
                </a14:m>
                <a:r>
                  <a:rPr lang="zh-CN" altLang="en-US" sz="1600" dirty="0">
                    <a:solidFill>
                      <a:schemeClr val="tx1"/>
                    </a:solidFill>
                    <a:latin typeface="+mj-lt"/>
                  </a:rPr>
                  <a:t>)</a:t>
                </a:r>
                <a:endParaRPr lang="zh-CN" altLang="en-US" sz="1600" dirty="0">
                  <a:solidFill>
                    <a:schemeClr val="tx1"/>
                  </a:solidFill>
                  <a:latin typeface="+mj-lt"/>
                </a:endParaRPr>
              </a:p>
              <a:p>
                <a:r>
                  <a:rPr lang="zh-CN" altLang="en-US" sz="1600" dirty="0">
                    <a:solidFill>
                      <a:schemeClr val="tx1"/>
                    </a:solidFill>
                    <a:latin typeface="+mj-lt"/>
                  </a:rPr>
                  <a:t>    grad = </a:t>
                </a:r>
                <a14:m>
                  <m:oMath xmlns:m="http://schemas.openxmlformats.org/officeDocument/2006/math">
                    <m:sSub>
                      <m:sSubPr>
                        <m:ctrlPr>
                          <a:rPr lang="en-US" altLang="zh-CN" sz="1600" i="1">
                            <a:solidFill>
                              <a:schemeClr val="tx1"/>
                            </a:solidFill>
                            <a:latin typeface="Cambria Math" panose="02040503050406030204" pitchFamily="18" charset="0"/>
                          </a:rPr>
                        </m:ctrlPr>
                      </m:sSubPr>
                      <m:e>
                        <m:r>
                          <m:rPr>
                            <m:nor/>
                          </m:rPr>
                          <a:rPr lang="zh-CN" altLang="en-US" sz="1600" dirty="0">
                            <a:solidFill>
                              <a:schemeClr val="tx1"/>
                            </a:solidFill>
                            <a:latin typeface="+mj-lt"/>
                          </a:rPr>
                          <m:t>∇</m:t>
                        </m:r>
                      </m:e>
                      <m:sub>
                        <m:r>
                          <m:rPr>
                            <m:sty m:val="p"/>
                          </m:rPr>
                          <a:rPr lang="en-US" altLang="zh-CN" sz="1600" i="1">
                            <a:solidFill>
                              <a:schemeClr val="tx1"/>
                            </a:solidFill>
                            <a:latin typeface="Cambria Math" panose="02040503050406030204" pitchFamily="18" charset="0"/>
                          </a:rPr>
                          <m:t>x</m:t>
                        </m:r>
                      </m:sub>
                    </m:sSub>
                  </m:oMath>
                </a14:m>
                <a:r>
                  <a:rPr lang="zh-CN" altLang="en-US" sz="1600" dirty="0">
                    <a:solidFill>
                      <a:schemeClr val="tx1"/>
                    </a:solidFill>
                    <a:latin typeface="+mj-lt"/>
                  </a:rPr>
                  <a:t> J(θ, </a:t>
                </a:r>
                <a14:m>
                  <m:oMath xmlns:m="http://schemas.openxmlformats.org/officeDocument/2006/math">
                    <m:sSub>
                      <m:sSubPr>
                        <m:ctrlPr>
                          <a:rPr lang="en-US" altLang="zh-CN" sz="1600" i="1" smtClean="0">
                            <a:solidFill>
                              <a:schemeClr val="tx1"/>
                            </a:solidFill>
                            <a:latin typeface="Cambria Math" panose="02040503050406030204" pitchFamily="18" charset="0"/>
                          </a:rPr>
                        </m:ctrlPr>
                      </m:sSubPr>
                      <m:e>
                        <m:r>
                          <m:rPr>
                            <m:sty m:val="p"/>
                          </m:rPr>
                          <a:rPr lang="en-US" altLang="zh-CN" sz="1600" i="1">
                            <a:solidFill>
                              <a:schemeClr val="tx1"/>
                            </a:solidFill>
                            <a:latin typeface="Cambria Math" panose="02040503050406030204" pitchFamily="18" charset="0"/>
                          </a:rPr>
                          <m:t>x</m:t>
                        </m:r>
                      </m:e>
                      <m:sub>
                        <m:r>
                          <m:rPr>
                            <m:sty m:val="p"/>
                          </m:rPr>
                          <a:rPr lang="en-US" altLang="zh-CN" sz="1600" i="1">
                            <a:solidFill>
                              <a:schemeClr val="tx1"/>
                            </a:solidFill>
                            <a:latin typeface="Cambria Math" panose="02040503050406030204" pitchFamily="18" charset="0"/>
                          </a:rPr>
                          <m:t>adv</m:t>
                        </m:r>
                      </m:sub>
                    </m:sSub>
                  </m:oMath>
                </a14:m>
                <a:r>
                  <a:rPr lang="zh-CN" altLang="en-US" sz="1600" dirty="0">
                    <a:solidFill>
                      <a:schemeClr val="tx1"/>
                    </a:solidFill>
                    <a:latin typeface="+mj-lt"/>
                  </a:rPr>
                  <a:t> , </a:t>
                </a:r>
                <a14:m>
                  <m:oMath xmlns:m="http://schemas.openxmlformats.org/officeDocument/2006/math">
                    <m:sSub>
                      <m:sSubPr>
                        <m:ctrlPr>
                          <a:rPr lang="en-US" altLang="zh-CN" sz="1600" i="1">
                            <a:solidFill>
                              <a:schemeClr val="tx1"/>
                            </a:solidFill>
                            <a:latin typeface="Cambria Math" panose="02040503050406030204" pitchFamily="18" charset="0"/>
                          </a:rPr>
                        </m:ctrlPr>
                      </m:sSubPr>
                      <m:e>
                        <m:r>
                          <a:rPr lang="en-US" altLang="zh-CN" sz="1600" b="0" i="1" smtClean="0">
                            <a:solidFill>
                              <a:schemeClr val="tx1"/>
                            </a:solidFill>
                            <a:latin typeface="Cambria Math" panose="02040503050406030204" pitchFamily="18" charset="0"/>
                          </a:rPr>
                          <m:t>𝑦</m:t>
                        </m:r>
                      </m:e>
                      <m:sub>
                        <m:r>
                          <a:rPr lang="en-US" altLang="zh-CN" sz="1600" b="0" i="1" dirty="0" smtClean="0">
                            <a:solidFill>
                              <a:schemeClr val="tx1"/>
                            </a:solidFill>
                            <a:latin typeface="Cambria Math" panose="02040503050406030204" pitchFamily="18" charset="0"/>
                          </a:rPr>
                          <m:t>𝐿𝐿</m:t>
                        </m:r>
                      </m:sub>
                    </m:sSub>
                  </m:oMath>
                </a14:m>
                <a:r>
                  <a:rPr lang="zh-CN" altLang="en-US" sz="1600" dirty="0">
                    <a:solidFill>
                      <a:schemeClr val="tx1"/>
                    </a:solidFill>
                    <a:latin typeface="+mj-lt"/>
                  </a:rPr>
                  <a:t> )</a:t>
                </a:r>
                <a:endParaRPr lang="zh-CN" altLang="en-US" sz="1600" dirty="0">
                  <a:solidFill>
                    <a:schemeClr val="tx1"/>
                  </a:solidFill>
                  <a:latin typeface="+mj-lt"/>
                </a:endParaRPr>
              </a:p>
              <a:p>
                <a:r>
                  <a:rPr lang="zh-CN" altLang="en-US" sz="1600" dirty="0">
                    <a:solidFill>
                      <a:schemeClr val="tx1"/>
                    </a:solidFill>
                    <a:latin typeface="+mj-lt"/>
                  </a:rPr>
                  <a:t>    </a:t>
                </a:r>
                <a:endParaRPr lang="zh-CN" altLang="en-US" sz="1600" dirty="0">
                  <a:solidFill>
                    <a:schemeClr val="tx1"/>
                  </a:solidFill>
                  <a:latin typeface="+mj-lt"/>
                </a:endParaRPr>
              </a:p>
              <a:p>
                <a:r>
                  <a:rPr lang="zh-CN" altLang="en-US" sz="1600" dirty="0">
                    <a:solidFill>
                      <a:schemeClr val="tx1"/>
                    </a:solidFill>
                    <a:latin typeface="+mj-lt"/>
                  </a:rPr>
                  <a:t>    # 生成新的对抗样本，逐步更新 x_adv，沿使模型输出更接近 </a:t>
                </a:r>
                <a14:m>
                  <m:oMath xmlns:m="http://schemas.openxmlformats.org/officeDocument/2006/math">
                    <m:sSub>
                      <m:sSubPr>
                        <m:ctrlPr>
                          <a:rPr lang="en-US" altLang="zh-CN" sz="1600" i="1" smtClean="0">
                            <a:solidFill>
                              <a:schemeClr val="tx1"/>
                            </a:solidFill>
                            <a:latin typeface="Cambria Math" panose="02040503050406030204" pitchFamily="18" charset="0"/>
                          </a:rPr>
                        </m:ctrlPr>
                      </m:sSubPr>
                      <m:e>
                        <m:r>
                          <a:rPr lang="en-US" altLang="zh-CN" sz="1600" b="0" i="1" smtClean="0">
                            <a:solidFill>
                              <a:schemeClr val="tx1"/>
                            </a:solidFill>
                            <a:latin typeface="Cambria Math" panose="02040503050406030204" pitchFamily="18" charset="0"/>
                          </a:rPr>
                          <m:t>𝑦</m:t>
                        </m:r>
                      </m:e>
                      <m:sub>
                        <m:r>
                          <a:rPr lang="en-US" altLang="zh-CN" sz="1600" b="0" i="1" dirty="0" smtClean="0">
                            <a:solidFill>
                              <a:schemeClr val="tx1"/>
                            </a:solidFill>
                            <a:latin typeface="Cambria Math" panose="02040503050406030204" pitchFamily="18" charset="0"/>
                          </a:rPr>
                          <m:t>𝐿𝐿</m:t>
                        </m:r>
                      </m:sub>
                    </m:sSub>
                  </m:oMath>
                </a14:m>
                <a:r>
                  <a:rPr lang="zh-CN" altLang="en-US" sz="1600" dirty="0">
                    <a:solidFill>
                      <a:schemeClr val="tx1"/>
                    </a:solidFill>
                    <a:latin typeface="+mj-lt"/>
                  </a:rPr>
                  <a:t>的方向</a:t>
                </a:r>
                <a:endParaRPr lang="zh-CN" altLang="en-US" sz="1600" dirty="0">
                  <a:solidFill>
                    <a:schemeClr val="tx1"/>
                  </a:solidFill>
                  <a:latin typeface="+mj-lt"/>
                </a:endParaRPr>
              </a:p>
              <a:p>
                <a:r>
                  <a:rPr lang="zh-CN" altLang="en-US" sz="1600" dirty="0">
                    <a:solidFill>
                      <a:schemeClr val="tx1"/>
                    </a:solidFill>
                    <a:latin typeface="+mj-lt"/>
                  </a:rPr>
                  <a:t>    </a:t>
                </a:r>
                <a14:m>
                  <m:oMath xmlns:m="http://schemas.openxmlformats.org/officeDocument/2006/math">
                    <m:sSub>
                      <m:sSubPr>
                        <m:ctrlPr>
                          <a:rPr lang="en-US" altLang="zh-CN" sz="1600" i="1" smtClean="0">
                            <a:solidFill>
                              <a:schemeClr val="tx1"/>
                            </a:solidFill>
                            <a:latin typeface="Cambria Math" panose="02040503050406030204" pitchFamily="18" charset="0"/>
                          </a:rPr>
                        </m:ctrlPr>
                      </m:sSubPr>
                      <m:e>
                        <m:r>
                          <m:rPr>
                            <m:sty m:val="p"/>
                          </m:rPr>
                          <a:rPr lang="en-US" altLang="zh-CN" sz="1600" i="1">
                            <a:solidFill>
                              <a:schemeClr val="tx1"/>
                            </a:solidFill>
                            <a:latin typeface="Cambria Math" panose="02040503050406030204" pitchFamily="18" charset="0"/>
                          </a:rPr>
                          <m:t>x</m:t>
                        </m:r>
                      </m:e>
                      <m:sub>
                        <m:r>
                          <m:rPr>
                            <m:sty m:val="p"/>
                          </m:rPr>
                          <a:rPr lang="en-US" altLang="zh-CN" sz="1600" i="1">
                            <a:solidFill>
                              <a:schemeClr val="tx1"/>
                            </a:solidFill>
                            <a:latin typeface="Cambria Math" panose="02040503050406030204" pitchFamily="18" charset="0"/>
                          </a:rPr>
                          <m:t>adv</m:t>
                        </m:r>
                      </m:sub>
                    </m:sSub>
                  </m:oMath>
                </a14:m>
                <a:r>
                  <a:rPr lang="zh-CN" altLang="en-US" sz="1600" dirty="0">
                    <a:solidFill>
                      <a:schemeClr val="tx1"/>
                    </a:solidFill>
                    <a:latin typeface="+mj-lt"/>
                  </a:rPr>
                  <a:t> = </a:t>
                </a:r>
                <a14:m>
                  <m:oMath xmlns:m="http://schemas.openxmlformats.org/officeDocument/2006/math">
                    <m:sSub>
                      <m:sSubPr>
                        <m:ctrlPr>
                          <a:rPr lang="en-US" altLang="zh-CN" sz="1600" i="1">
                            <a:solidFill>
                              <a:schemeClr val="tx1"/>
                            </a:solidFill>
                            <a:latin typeface="Cambria Math" panose="02040503050406030204" pitchFamily="18" charset="0"/>
                          </a:rPr>
                        </m:ctrlPr>
                      </m:sSubPr>
                      <m:e>
                        <m:r>
                          <m:rPr>
                            <m:sty m:val="p"/>
                          </m:rPr>
                          <a:rPr lang="en-US" altLang="zh-CN" sz="1600" i="1">
                            <a:solidFill>
                              <a:schemeClr val="tx1"/>
                            </a:solidFill>
                            <a:latin typeface="Cambria Math" panose="02040503050406030204" pitchFamily="18" charset="0"/>
                          </a:rPr>
                          <m:t>x</m:t>
                        </m:r>
                      </m:e>
                      <m:sub>
                        <m:r>
                          <m:rPr>
                            <m:sty m:val="p"/>
                          </m:rPr>
                          <a:rPr lang="en-US" altLang="zh-CN" sz="1600" i="1">
                            <a:solidFill>
                              <a:schemeClr val="tx1"/>
                            </a:solidFill>
                            <a:latin typeface="Cambria Math" panose="02040503050406030204" pitchFamily="18" charset="0"/>
                          </a:rPr>
                          <m:t>adv</m:t>
                        </m:r>
                      </m:sub>
                    </m:sSub>
                  </m:oMath>
                </a14:m>
                <a:r>
                  <a:rPr lang="zh-CN" altLang="en-US" sz="1600" dirty="0">
                    <a:solidFill>
                      <a:schemeClr val="tx1"/>
                    </a:solidFill>
                    <a:latin typeface="+mj-lt"/>
                  </a:rPr>
                  <a:t> - α * sign(grad)  # 减去 α * sign(grad) 实现有目标攻击</a:t>
                </a:r>
                <a:endParaRPr lang="zh-CN" altLang="en-US" sz="1600" dirty="0">
                  <a:solidFill>
                    <a:schemeClr val="tx1"/>
                  </a:solidFill>
                  <a:latin typeface="+mj-lt"/>
                </a:endParaRPr>
              </a:p>
              <a:p>
                <a:r>
                  <a:rPr lang="zh-CN" altLang="en-US" sz="1600" dirty="0">
                    <a:solidFill>
                      <a:schemeClr val="tx1"/>
                    </a:solidFill>
                    <a:latin typeface="+mj-lt"/>
                  </a:rPr>
                  <a:t>    </a:t>
                </a:r>
                <a:endParaRPr lang="zh-CN" altLang="en-US" sz="1600" dirty="0">
                  <a:solidFill>
                    <a:schemeClr val="tx1"/>
                  </a:solidFill>
                  <a:latin typeface="+mj-lt"/>
                </a:endParaRPr>
              </a:p>
              <a:p>
                <a:r>
                  <a:rPr lang="zh-CN" altLang="en-US" sz="1600" dirty="0">
                    <a:solidFill>
                      <a:schemeClr val="tx1"/>
                    </a:solidFill>
                    <a:latin typeface="+mj-lt"/>
                  </a:rPr>
                  <a:t>    # 将扰动限制在最大范围内，确保生成的对抗样本不超过 ε 范围</a:t>
                </a:r>
                <a:endParaRPr lang="zh-CN" altLang="en-US" sz="1600" dirty="0">
                  <a:solidFill>
                    <a:schemeClr val="tx1"/>
                  </a:solidFill>
                  <a:latin typeface="+mj-lt"/>
                </a:endParaRPr>
              </a:p>
              <a:p>
                <a:r>
                  <a:rPr lang="zh-CN" altLang="en-US" sz="1600" dirty="0">
                    <a:solidFill>
                      <a:schemeClr val="tx1"/>
                    </a:solidFill>
                    <a:latin typeface="+mj-lt"/>
                  </a:rPr>
                  <a:t>    </a:t>
                </a:r>
                <a14:m>
                  <m:oMath xmlns:m="http://schemas.openxmlformats.org/officeDocument/2006/math">
                    <m:sSub>
                      <m:sSubPr>
                        <m:ctrlPr>
                          <a:rPr lang="en-US" altLang="zh-CN" sz="1600" i="1" smtClean="0">
                            <a:solidFill>
                              <a:schemeClr val="tx1"/>
                            </a:solidFill>
                            <a:latin typeface="Cambria Math" panose="02040503050406030204" pitchFamily="18" charset="0"/>
                          </a:rPr>
                        </m:ctrlPr>
                      </m:sSubPr>
                      <m:e>
                        <m:r>
                          <m:rPr>
                            <m:sty m:val="p"/>
                          </m:rPr>
                          <a:rPr lang="en-US" altLang="zh-CN" sz="1600" i="1">
                            <a:solidFill>
                              <a:schemeClr val="tx1"/>
                            </a:solidFill>
                            <a:latin typeface="Cambria Math" panose="02040503050406030204" pitchFamily="18" charset="0"/>
                          </a:rPr>
                          <m:t>x</m:t>
                        </m:r>
                      </m:e>
                      <m:sub>
                        <m:r>
                          <m:rPr>
                            <m:sty m:val="p"/>
                          </m:rPr>
                          <a:rPr lang="en-US" altLang="zh-CN" sz="1600" i="1">
                            <a:solidFill>
                              <a:schemeClr val="tx1"/>
                            </a:solidFill>
                            <a:latin typeface="Cambria Math" panose="02040503050406030204" pitchFamily="18" charset="0"/>
                          </a:rPr>
                          <m:t>adv</m:t>
                        </m:r>
                      </m:sub>
                    </m:sSub>
                  </m:oMath>
                </a14:m>
                <a:r>
                  <a:rPr lang="zh-CN" altLang="en-US" sz="1600" dirty="0">
                    <a:solidFill>
                      <a:schemeClr val="tx1"/>
                    </a:solidFill>
                    <a:latin typeface="+mj-lt"/>
                  </a:rPr>
                  <a:t> = clip(</a:t>
                </a:r>
                <a14:m>
                  <m:oMath xmlns:m="http://schemas.openxmlformats.org/officeDocument/2006/math">
                    <m:sSub>
                      <m:sSubPr>
                        <m:ctrlPr>
                          <a:rPr lang="en-US" altLang="zh-CN" sz="1600" i="1">
                            <a:solidFill>
                              <a:schemeClr val="tx1"/>
                            </a:solidFill>
                            <a:latin typeface="Cambria Math" panose="02040503050406030204" pitchFamily="18" charset="0"/>
                          </a:rPr>
                        </m:ctrlPr>
                      </m:sSubPr>
                      <m:e>
                        <m:r>
                          <m:rPr>
                            <m:sty m:val="p"/>
                          </m:rPr>
                          <a:rPr lang="en-US" altLang="zh-CN" sz="1600" i="1">
                            <a:solidFill>
                              <a:schemeClr val="tx1"/>
                            </a:solidFill>
                            <a:latin typeface="Cambria Math" panose="02040503050406030204" pitchFamily="18" charset="0"/>
                          </a:rPr>
                          <m:t>x</m:t>
                        </m:r>
                      </m:e>
                      <m:sub>
                        <m:r>
                          <m:rPr>
                            <m:sty m:val="p"/>
                          </m:rPr>
                          <a:rPr lang="en-US" altLang="zh-CN" sz="1600" i="1">
                            <a:solidFill>
                              <a:schemeClr val="tx1"/>
                            </a:solidFill>
                            <a:latin typeface="Cambria Math" panose="02040503050406030204" pitchFamily="18" charset="0"/>
                          </a:rPr>
                          <m:t>adv</m:t>
                        </m:r>
                      </m:sub>
                    </m:sSub>
                  </m:oMath>
                </a14:m>
                <a:r>
                  <a:rPr lang="zh-CN" altLang="en-US" sz="1600" dirty="0">
                    <a:solidFill>
                      <a:schemeClr val="tx1"/>
                    </a:solidFill>
                    <a:latin typeface="+mj-lt"/>
                  </a:rPr>
                  <a:t> , x - ε, x + ε)</a:t>
                </a:r>
                <a:endParaRPr lang="zh-CN" altLang="en-US" sz="1600" dirty="0">
                  <a:solidFill>
                    <a:schemeClr val="tx1"/>
                  </a:solidFill>
                  <a:latin typeface="+mj-lt"/>
                </a:endParaRPr>
              </a:p>
              <a:p>
                <a:r>
                  <a:rPr lang="zh-CN" altLang="en-US" sz="1600" dirty="0">
                    <a:solidFill>
                      <a:schemeClr val="tx1"/>
                    </a:solidFill>
                    <a:latin typeface="+mj-lt"/>
                  </a:rPr>
                  <a:t>    </a:t>
                </a:r>
                <a:endParaRPr lang="zh-CN" altLang="en-US" sz="1600" dirty="0">
                  <a:solidFill>
                    <a:schemeClr val="tx1"/>
                  </a:solidFill>
                  <a:latin typeface="+mj-lt"/>
                </a:endParaRPr>
              </a:p>
              <a:p>
                <a:r>
                  <a:rPr lang="zh-CN" altLang="en-US" sz="1600" dirty="0">
                    <a:solidFill>
                      <a:schemeClr val="tx1"/>
                    </a:solidFill>
                    <a:latin typeface="+mj-lt"/>
                  </a:rPr>
                  <a:t>    # 投影操作，确保 x_adv 在合法的输入空间内（如[0, 1]区间）</a:t>
                </a:r>
                <a:endParaRPr lang="zh-CN" altLang="en-US" sz="1600" dirty="0">
                  <a:solidFill>
                    <a:schemeClr val="tx1"/>
                  </a:solidFill>
                  <a:latin typeface="+mj-lt"/>
                </a:endParaRPr>
              </a:p>
              <a:p>
                <a:r>
                  <a:rPr lang="zh-CN" altLang="en-US" sz="1600" dirty="0">
                    <a:solidFill>
                      <a:schemeClr val="tx1"/>
                    </a:solidFill>
                    <a:latin typeface="+mj-lt"/>
                  </a:rPr>
                  <a:t>    </a:t>
                </a:r>
                <a14:m>
                  <m:oMath xmlns:m="http://schemas.openxmlformats.org/officeDocument/2006/math">
                    <m:sSub>
                      <m:sSubPr>
                        <m:ctrlPr>
                          <a:rPr lang="en-US" altLang="zh-CN" sz="1600" i="1" smtClean="0">
                            <a:solidFill>
                              <a:schemeClr val="tx1"/>
                            </a:solidFill>
                            <a:latin typeface="Cambria Math" panose="02040503050406030204" pitchFamily="18" charset="0"/>
                          </a:rPr>
                        </m:ctrlPr>
                      </m:sSubPr>
                      <m:e>
                        <m:r>
                          <m:rPr>
                            <m:sty m:val="p"/>
                          </m:rPr>
                          <a:rPr lang="en-US" altLang="zh-CN" sz="1600" i="1">
                            <a:solidFill>
                              <a:schemeClr val="tx1"/>
                            </a:solidFill>
                            <a:latin typeface="Cambria Math" panose="02040503050406030204" pitchFamily="18" charset="0"/>
                          </a:rPr>
                          <m:t>x</m:t>
                        </m:r>
                      </m:e>
                      <m:sub>
                        <m:r>
                          <m:rPr>
                            <m:sty m:val="p"/>
                          </m:rPr>
                          <a:rPr lang="en-US" altLang="zh-CN" sz="1600" i="1">
                            <a:solidFill>
                              <a:schemeClr val="tx1"/>
                            </a:solidFill>
                            <a:latin typeface="Cambria Math" panose="02040503050406030204" pitchFamily="18" charset="0"/>
                          </a:rPr>
                          <m:t>adv</m:t>
                        </m:r>
                      </m:sub>
                    </m:sSub>
                  </m:oMath>
                </a14:m>
                <a:r>
                  <a:rPr lang="zh-CN" altLang="en-US" sz="1600" dirty="0">
                    <a:solidFill>
                      <a:schemeClr val="tx1"/>
                    </a:solidFill>
                    <a:latin typeface="+mj-lt"/>
                  </a:rPr>
                  <a:t> = clip(</a:t>
                </a:r>
                <a14:m>
                  <m:oMath xmlns:m="http://schemas.openxmlformats.org/officeDocument/2006/math">
                    <m:sSub>
                      <m:sSubPr>
                        <m:ctrlPr>
                          <a:rPr lang="en-US" altLang="zh-CN" sz="1600" i="1">
                            <a:solidFill>
                              <a:schemeClr val="tx1"/>
                            </a:solidFill>
                            <a:latin typeface="Cambria Math" panose="02040503050406030204" pitchFamily="18" charset="0"/>
                          </a:rPr>
                        </m:ctrlPr>
                      </m:sSubPr>
                      <m:e>
                        <m:r>
                          <m:rPr>
                            <m:sty m:val="p"/>
                          </m:rPr>
                          <a:rPr lang="en-US" altLang="zh-CN" sz="1600" i="1">
                            <a:solidFill>
                              <a:schemeClr val="tx1"/>
                            </a:solidFill>
                            <a:latin typeface="Cambria Math" panose="02040503050406030204" pitchFamily="18" charset="0"/>
                          </a:rPr>
                          <m:t>x</m:t>
                        </m:r>
                      </m:e>
                      <m:sub>
                        <m:r>
                          <m:rPr>
                            <m:sty m:val="p"/>
                          </m:rPr>
                          <a:rPr lang="en-US" altLang="zh-CN" sz="1600" i="1">
                            <a:solidFill>
                              <a:schemeClr val="tx1"/>
                            </a:solidFill>
                            <a:latin typeface="Cambria Math" panose="02040503050406030204" pitchFamily="18" charset="0"/>
                          </a:rPr>
                          <m:t>adv</m:t>
                        </m:r>
                      </m:sub>
                    </m:sSub>
                  </m:oMath>
                </a14:m>
                <a:r>
                  <a:rPr lang="zh-CN" altLang="en-US" sz="1600" dirty="0">
                    <a:solidFill>
                      <a:schemeClr val="tx1"/>
                    </a:solidFill>
                    <a:latin typeface="+mj-lt"/>
                  </a:rPr>
                  <a:t> , 0, 1)</a:t>
                </a:r>
                <a:endParaRPr lang="zh-CN" altLang="en-US" sz="1600" dirty="0">
                  <a:solidFill>
                    <a:schemeClr val="tx1"/>
                  </a:solidFill>
                  <a:latin typeface="+mj-lt"/>
                </a:endParaRPr>
              </a:p>
              <a:p>
                <a:endParaRPr lang="zh-CN" altLang="en-US" sz="1600" dirty="0">
                  <a:solidFill>
                    <a:schemeClr val="tx1"/>
                  </a:solidFill>
                  <a:latin typeface="+mj-lt"/>
                </a:endParaRPr>
              </a:p>
              <a:p>
                <a:r>
                  <a:rPr lang="zh-CN" altLang="en-US" sz="1600" dirty="0">
                    <a:solidFill>
                      <a:schemeClr val="tx1"/>
                    </a:solidFill>
                    <a:latin typeface="+mj-lt"/>
                  </a:rPr>
                  <a:t>return </a:t>
                </a:r>
                <a14:m>
                  <m:oMath xmlns:m="http://schemas.openxmlformats.org/officeDocument/2006/math">
                    <m:sSub>
                      <m:sSubPr>
                        <m:ctrlPr>
                          <a:rPr lang="en-US" altLang="zh-CN" sz="1600" i="1" smtClean="0">
                            <a:solidFill>
                              <a:schemeClr val="tx1"/>
                            </a:solidFill>
                            <a:latin typeface="Cambria Math" panose="02040503050406030204" pitchFamily="18" charset="0"/>
                          </a:rPr>
                        </m:ctrlPr>
                      </m:sSubPr>
                      <m:e>
                        <m:r>
                          <m:rPr>
                            <m:sty m:val="p"/>
                          </m:rPr>
                          <a:rPr lang="en-US" altLang="zh-CN" sz="1600" i="1">
                            <a:solidFill>
                              <a:schemeClr val="tx1"/>
                            </a:solidFill>
                            <a:latin typeface="Cambria Math" panose="02040503050406030204" pitchFamily="18" charset="0"/>
                          </a:rPr>
                          <m:t>x</m:t>
                        </m:r>
                      </m:e>
                      <m:sub>
                        <m:r>
                          <m:rPr>
                            <m:sty m:val="p"/>
                          </m:rPr>
                          <a:rPr lang="en-US" altLang="zh-CN" sz="1600" i="1">
                            <a:solidFill>
                              <a:schemeClr val="tx1"/>
                            </a:solidFill>
                            <a:latin typeface="Cambria Math" panose="02040503050406030204" pitchFamily="18" charset="0"/>
                          </a:rPr>
                          <m:t>adv</m:t>
                        </m:r>
                      </m:sub>
                    </m:sSub>
                  </m:oMath>
                </a14:m>
                <a:r>
                  <a:rPr lang="zh-CN" altLang="en-US" sz="1600" dirty="0">
                    <a:solidFill>
                      <a:schemeClr val="tx1"/>
                    </a:solidFill>
                    <a:latin typeface="+mj-lt"/>
                  </a:rPr>
                  <a:t> </a:t>
                </a:r>
                <a:endParaRPr lang="zh-CN" altLang="en-US" sz="1600" dirty="0">
                  <a:solidFill>
                    <a:schemeClr val="tx1"/>
                  </a:solidFill>
                  <a:latin typeface="+mj-lt"/>
                </a:endParaRPr>
              </a:p>
            </p:txBody>
          </p:sp>
        </mc:Choice>
        <mc:Fallback>
          <p:sp>
            <p:nvSpPr>
              <p:cNvPr id="6" name="文本框 5"/>
              <p:cNvSpPr txBox="1">
                <a:spLocks noRot="1" noChangeAspect="1" noMove="1" noResize="1" noEditPoints="1" noAdjustHandles="1" noChangeArrowheads="1" noChangeShapeType="1" noTextEdit="1"/>
              </p:cNvSpPr>
              <p:nvPr/>
            </p:nvSpPr>
            <p:spPr>
              <a:xfrm>
                <a:off x="1343340" y="1340710"/>
                <a:ext cx="9505320" cy="5016758"/>
              </a:xfrm>
              <a:prstGeom prst="rect">
                <a:avLst/>
              </a:prstGeom>
              <a:blipFill rotWithShape="1">
                <a:blip r:embed="rId1"/>
                <a:stretch>
                  <a:fillRect l="-57" t="-106" r="-50" b="-92"/>
                </a:stretch>
              </a:blipFill>
              <a:ln>
                <a:solidFill>
                  <a:schemeClr val="tx1"/>
                </a:solidFill>
              </a:ln>
            </p:spPr>
            <p:txBody>
              <a:bodyPr/>
              <a:lstStyle/>
              <a:p>
                <a:r>
                  <a:rPr lang="zh-CN" altLang="en-US">
                    <a:noFill/>
                  </a:rPr>
                  <a:t> </a:t>
                </a:r>
              </a:p>
            </p:txBody>
          </p:sp>
        </mc:Fallback>
      </mc:AlternateContent>
      <p:sp>
        <p:nvSpPr>
          <p:cNvPr id="3" name="文本框 2"/>
          <p:cNvSpPr txBox="1"/>
          <p:nvPr/>
        </p:nvSpPr>
        <p:spPr>
          <a:xfrm>
            <a:off x="8616350" y="5519579"/>
            <a:ext cx="2065680" cy="707886"/>
          </a:xfrm>
          <a:prstGeom prst="rect">
            <a:avLst/>
          </a:prstGeom>
          <a:noFill/>
        </p:spPr>
        <p:txBody>
          <a:bodyPr wrap="square">
            <a:spAutoFit/>
          </a:bodyPr>
          <a:lstStyle/>
          <a:p>
            <a:pPr algn="ctr"/>
            <a:r>
              <a:rPr lang="en-US" altLang="zh-CN" sz="2000" b="1" dirty="0">
                <a:solidFill>
                  <a:srgbClr val="0000CC"/>
                </a:solidFill>
                <a:latin typeface="微软雅黑" panose="020B0503020204020204" charset="-122"/>
                <a:ea typeface="微软雅黑" panose="020B0503020204020204" charset="-122"/>
              </a:rPr>
              <a:t>BIM</a:t>
            </a:r>
            <a:r>
              <a:rPr lang="zh-CN" altLang="en-US" sz="2000" b="1" dirty="0">
                <a:solidFill>
                  <a:srgbClr val="0000CC"/>
                </a:solidFill>
                <a:latin typeface="微软雅黑" panose="020B0503020204020204" charset="-122"/>
                <a:ea typeface="微软雅黑" panose="020B0503020204020204" charset="-122"/>
              </a:rPr>
              <a:t>有目标攻击的伪代码</a:t>
            </a:r>
            <a:endParaRPr lang="zh-CN" altLang="en-US" sz="2000" b="1" dirty="0">
              <a:solidFill>
                <a:srgbClr val="0000CC"/>
              </a:solidFill>
              <a:latin typeface="微软雅黑" panose="020B0503020204020204" charset="-122"/>
              <a:ea typeface="微软雅黑" panose="020B0503020204020204" charset="-122"/>
            </a:endParaRPr>
          </a:p>
        </p:txBody>
      </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1599675"/>
          </a:xfrm>
        </p:spPr>
        <p:txBody>
          <a:bodyPr>
            <a:normAutofit/>
          </a:bodyPr>
          <a:lstStyle/>
          <a:p>
            <a:r>
              <a:rPr lang="zh-CN" altLang="en-US" dirty="0"/>
              <a:t>模型：</a:t>
            </a:r>
            <a:r>
              <a:rPr lang="en-US" altLang="zh-CN" dirty="0"/>
              <a:t>Inception v3</a:t>
            </a:r>
            <a:r>
              <a:rPr lang="zh-CN" altLang="en-US" dirty="0"/>
              <a:t>， 数据：</a:t>
            </a:r>
            <a:r>
              <a:rPr lang="en-US" altLang="zh-CN" dirty="0"/>
              <a:t>ImageNet </a:t>
            </a:r>
            <a:r>
              <a:rPr lang="zh-CN" altLang="en-US" dirty="0"/>
              <a:t>验证集</a:t>
            </a:r>
            <a:r>
              <a:rPr lang="en-US" altLang="zh-CN" dirty="0"/>
              <a:t>(50000</a:t>
            </a:r>
            <a:r>
              <a:rPr lang="zh-CN" altLang="en-US" dirty="0"/>
              <a:t>张图像</a:t>
            </a:r>
            <a:r>
              <a:rPr lang="en-US" altLang="zh-CN" dirty="0"/>
              <a:t>)</a:t>
            </a:r>
            <a:endParaRPr lang="en-US" altLang="zh-CN" dirty="0"/>
          </a:p>
          <a:p>
            <a:r>
              <a:rPr lang="zh-CN" altLang="en-US" dirty="0">
                <a:solidFill>
                  <a:srgbClr val="0000CC"/>
                </a:solidFill>
              </a:rPr>
              <a:t>低扰动强度下，</a:t>
            </a:r>
            <a:r>
              <a:rPr lang="en-US" altLang="zh-CN" dirty="0">
                <a:solidFill>
                  <a:srgbClr val="0000CC"/>
                </a:solidFill>
              </a:rPr>
              <a:t>BIM</a:t>
            </a:r>
            <a:r>
              <a:rPr lang="zh-CN" altLang="en-US" dirty="0">
                <a:solidFill>
                  <a:srgbClr val="0000CC"/>
                </a:solidFill>
              </a:rPr>
              <a:t>性能明显优于</a:t>
            </a:r>
            <a:r>
              <a:rPr lang="en-US" altLang="zh-CN" dirty="0">
                <a:solidFill>
                  <a:srgbClr val="0000CC"/>
                </a:solidFill>
              </a:rPr>
              <a:t>FGSM</a:t>
            </a:r>
            <a:endParaRPr lang="en-US" altLang="zh-CN" dirty="0">
              <a:solidFill>
                <a:srgbClr val="0000CC"/>
              </a:solidFill>
            </a:endParaRPr>
          </a:p>
        </p:txBody>
      </p:sp>
      <p:sp>
        <p:nvSpPr>
          <p:cNvPr id="4" name="标题 1"/>
          <p:cNvSpPr>
            <a:spLocks noGrp="1"/>
          </p:cNvSpPr>
          <p:nvPr>
            <p:ph type="title"/>
          </p:nvPr>
        </p:nvSpPr>
        <p:spPr>
          <a:xfrm>
            <a:off x="304800" y="225425"/>
            <a:ext cx="10660063" cy="827088"/>
          </a:xfrm>
        </p:spPr>
        <p:txBody>
          <a:bodyPr/>
          <a:lstStyle/>
          <a:p>
            <a:r>
              <a:rPr lang="zh-CN" altLang="en-US" dirty="0"/>
              <a:t>攻击效果</a:t>
            </a:r>
            <a:endParaRPr lang="zh-CN" altLang="en-US" dirty="0"/>
          </a:p>
        </p:txBody>
      </p:sp>
      <p:pic>
        <p:nvPicPr>
          <p:cNvPr id="7" name="图片 6"/>
          <p:cNvPicPr>
            <a:picLocks noChangeAspect="1"/>
          </p:cNvPicPr>
          <p:nvPr/>
        </p:nvPicPr>
        <p:blipFill>
          <a:blip r:embed="rId1"/>
          <a:srcRect r="50000"/>
          <a:stretch>
            <a:fillRect/>
          </a:stretch>
        </p:blipFill>
        <p:spPr>
          <a:xfrm>
            <a:off x="1605178" y="2924930"/>
            <a:ext cx="3677714" cy="2532615"/>
          </a:xfrm>
          <a:prstGeom prst="rect">
            <a:avLst/>
          </a:prstGeom>
        </p:spPr>
      </p:pic>
      <p:pic>
        <p:nvPicPr>
          <p:cNvPr id="15" name="图片 14"/>
          <p:cNvPicPr>
            <a:picLocks noChangeAspect="1"/>
          </p:cNvPicPr>
          <p:nvPr/>
        </p:nvPicPr>
        <p:blipFill>
          <a:blip r:embed="rId2"/>
          <a:stretch>
            <a:fillRect/>
          </a:stretch>
        </p:blipFill>
        <p:spPr>
          <a:xfrm>
            <a:off x="910644" y="3172125"/>
            <a:ext cx="571500" cy="2457450"/>
          </a:xfrm>
          <a:prstGeom prst="rect">
            <a:avLst/>
          </a:prstGeom>
        </p:spPr>
      </p:pic>
      <p:pic>
        <p:nvPicPr>
          <p:cNvPr id="16" name="图片 15"/>
          <p:cNvPicPr>
            <a:picLocks noChangeAspect="1"/>
          </p:cNvPicPr>
          <p:nvPr/>
        </p:nvPicPr>
        <p:blipFill>
          <a:blip r:embed="rId2"/>
          <a:stretch>
            <a:fillRect/>
          </a:stretch>
        </p:blipFill>
        <p:spPr>
          <a:xfrm>
            <a:off x="6141808" y="3041917"/>
            <a:ext cx="251652" cy="2457450"/>
          </a:xfrm>
          <a:prstGeom prst="rect">
            <a:avLst/>
          </a:prstGeom>
        </p:spPr>
      </p:pic>
      <mc:AlternateContent xmlns:mc="http://schemas.openxmlformats.org/markup-compatibility/2006">
        <mc:Choice xmlns:a14="http://schemas.microsoft.com/office/drawing/2010/main" Requires="a14">
          <p:sp>
            <p:nvSpPr>
              <p:cNvPr id="12" name="文本框 11"/>
              <p:cNvSpPr txBox="1"/>
              <p:nvPr/>
            </p:nvSpPr>
            <p:spPr>
              <a:xfrm>
                <a:off x="2723935" y="5629575"/>
                <a:ext cx="1440200" cy="338554"/>
              </a:xfrm>
              <a:prstGeom prst="rect">
                <a:avLst/>
              </a:prstGeom>
              <a:noFill/>
            </p:spPr>
            <p:txBody>
              <a:bodyPr wrap="square">
                <a:spAutoFit/>
              </a:bodyPr>
              <a:lstStyle/>
              <a:p>
                <a:pPr algn="ctr"/>
                <a:r>
                  <a:rPr lang="zh-CN" altLang="en-US" sz="1600" dirty="0">
                    <a:solidFill>
                      <a:schemeClr val="tx1"/>
                    </a:solidFill>
                  </a:rPr>
                  <a:t>扰动强度</a:t>
                </a:r>
                <a14:m>
                  <m:oMath xmlns:m="http://schemas.openxmlformats.org/officeDocument/2006/math">
                    <m:r>
                      <a:rPr lang="zh-CN" altLang="en-US" sz="1600" b="0" i="1" smtClean="0">
                        <a:solidFill>
                          <a:schemeClr val="tx1"/>
                        </a:solidFill>
                        <a:latin typeface="Cambria Math" panose="02040503050406030204" pitchFamily="18" charset="0"/>
                      </a:rPr>
                      <m:t>𝜖</m:t>
                    </m:r>
                  </m:oMath>
                </a14:m>
                <a:endParaRPr lang="zh-CN" altLang="en-US" sz="1600" dirty="0"/>
              </a:p>
            </p:txBody>
          </p:sp>
        </mc:Choice>
        <mc:Fallback>
          <p:sp>
            <p:nvSpPr>
              <p:cNvPr id="12" name="文本框 11"/>
              <p:cNvSpPr txBox="1">
                <a:spLocks noRot="1" noChangeAspect="1" noMove="1" noResize="1" noEditPoints="1" noAdjustHandles="1" noChangeArrowheads="1" noChangeShapeType="1" noTextEdit="1"/>
              </p:cNvSpPr>
              <p:nvPr/>
            </p:nvSpPr>
            <p:spPr>
              <a:xfrm>
                <a:off x="2723935" y="5629575"/>
                <a:ext cx="1440200" cy="338554"/>
              </a:xfrm>
              <a:prstGeom prst="rect">
                <a:avLst/>
              </a:prstGeom>
              <a:blipFill rotWithShape="1">
                <a:blip r:embed="rId3"/>
                <a:stretch>
                  <a:fillRect l="-29" t="-89" r="31" b="118"/>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3" name="文本框 12"/>
              <p:cNvSpPr txBox="1"/>
              <p:nvPr/>
            </p:nvSpPr>
            <p:spPr>
              <a:xfrm>
                <a:off x="7646817" y="5629575"/>
                <a:ext cx="1440200" cy="338554"/>
              </a:xfrm>
              <a:prstGeom prst="rect">
                <a:avLst/>
              </a:prstGeom>
              <a:noFill/>
            </p:spPr>
            <p:txBody>
              <a:bodyPr wrap="square">
                <a:spAutoFit/>
              </a:bodyPr>
              <a:lstStyle/>
              <a:p>
                <a:pPr algn="ctr"/>
                <a:r>
                  <a:rPr lang="zh-CN" altLang="en-US" sz="1600" dirty="0">
                    <a:solidFill>
                      <a:schemeClr val="tx1"/>
                    </a:solidFill>
                  </a:rPr>
                  <a:t>扰动强度</a:t>
                </a:r>
                <a14:m>
                  <m:oMath xmlns:m="http://schemas.openxmlformats.org/officeDocument/2006/math">
                    <m:r>
                      <a:rPr lang="zh-CN" altLang="en-US" sz="1600" b="0" i="1" smtClean="0">
                        <a:solidFill>
                          <a:schemeClr val="tx1"/>
                        </a:solidFill>
                        <a:latin typeface="Cambria Math" panose="02040503050406030204" pitchFamily="18" charset="0"/>
                      </a:rPr>
                      <m:t>𝜖</m:t>
                    </m:r>
                  </m:oMath>
                </a14:m>
                <a:endParaRPr lang="zh-CN" altLang="en-US" sz="1600" dirty="0"/>
              </a:p>
            </p:txBody>
          </p:sp>
        </mc:Choice>
        <mc:Fallback>
          <p:sp>
            <p:nvSpPr>
              <p:cNvPr id="13" name="文本框 12"/>
              <p:cNvSpPr txBox="1">
                <a:spLocks noRot="1" noChangeAspect="1" noMove="1" noResize="1" noEditPoints="1" noAdjustHandles="1" noChangeArrowheads="1" noChangeShapeType="1" noTextEdit="1"/>
              </p:cNvSpPr>
              <p:nvPr/>
            </p:nvSpPr>
            <p:spPr>
              <a:xfrm>
                <a:off x="7646817" y="5629575"/>
                <a:ext cx="1440200" cy="338554"/>
              </a:xfrm>
              <a:prstGeom prst="rect">
                <a:avLst/>
              </a:prstGeom>
              <a:blipFill rotWithShape="1">
                <a:blip r:embed="rId3"/>
                <a:stretch>
                  <a:fillRect l="-10" t="-89" r="12" b="118"/>
                </a:stretch>
              </a:blipFill>
            </p:spPr>
            <p:txBody>
              <a:bodyPr/>
              <a:lstStyle/>
              <a:p>
                <a:r>
                  <a:rPr lang="zh-CN" altLang="en-US">
                    <a:noFill/>
                  </a:rPr>
                  <a:t> </a:t>
                </a:r>
              </a:p>
            </p:txBody>
          </p:sp>
        </mc:Fallback>
      </mc:AlternateContent>
      <p:sp>
        <p:nvSpPr>
          <p:cNvPr id="10" name="文本框 9"/>
          <p:cNvSpPr txBox="1"/>
          <p:nvPr/>
        </p:nvSpPr>
        <p:spPr>
          <a:xfrm rot="16200000">
            <a:off x="573019" y="4021961"/>
            <a:ext cx="1440200" cy="338554"/>
          </a:xfrm>
          <a:prstGeom prst="rect">
            <a:avLst/>
          </a:prstGeom>
          <a:noFill/>
        </p:spPr>
        <p:txBody>
          <a:bodyPr wrap="square">
            <a:spAutoFit/>
          </a:bodyPr>
          <a:lstStyle/>
          <a:p>
            <a:r>
              <a:rPr lang="en-US" altLang="zh-CN" sz="1600" dirty="0">
                <a:solidFill>
                  <a:schemeClr val="tx1"/>
                </a:solidFill>
              </a:rPr>
              <a:t>Top-1</a:t>
            </a:r>
            <a:r>
              <a:rPr lang="zh-CN" altLang="en-US" sz="1600" dirty="0">
                <a:solidFill>
                  <a:schemeClr val="tx1"/>
                </a:solidFill>
              </a:rPr>
              <a:t>准确率</a:t>
            </a:r>
            <a:r>
              <a:rPr lang="en-US" altLang="zh-CN" sz="1600" dirty="0">
                <a:solidFill>
                  <a:schemeClr val="tx1"/>
                </a:solidFill>
              </a:rPr>
              <a:t> </a:t>
            </a:r>
            <a:endParaRPr lang="zh-CN" altLang="en-US" sz="1600" dirty="0"/>
          </a:p>
        </p:txBody>
      </p:sp>
      <p:sp>
        <p:nvSpPr>
          <p:cNvPr id="20" name="文本框 19"/>
          <p:cNvSpPr txBox="1"/>
          <p:nvPr/>
        </p:nvSpPr>
        <p:spPr>
          <a:xfrm rot="16200000">
            <a:off x="5502559" y="4024631"/>
            <a:ext cx="1440200" cy="338554"/>
          </a:xfrm>
          <a:prstGeom prst="rect">
            <a:avLst/>
          </a:prstGeom>
          <a:noFill/>
        </p:spPr>
        <p:txBody>
          <a:bodyPr wrap="square">
            <a:spAutoFit/>
          </a:bodyPr>
          <a:lstStyle/>
          <a:p>
            <a:r>
              <a:rPr lang="en-US" altLang="zh-CN" sz="1600" dirty="0">
                <a:solidFill>
                  <a:schemeClr val="tx1"/>
                </a:solidFill>
              </a:rPr>
              <a:t>Top-5</a:t>
            </a:r>
            <a:r>
              <a:rPr lang="zh-CN" altLang="en-US" sz="1600" dirty="0">
                <a:solidFill>
                  <a:schemeClr val="tx1"/>
                </a:solidFill>
              </a:rPr>
              <a:t>准确率</a:t>
            </a:r>
            <a:r>
              <a:rPr lang="en-US" altLang="zh-CN" sz="1600" dirty="0">
                <a:solidFill>
                  <a:schemeClr val="tx1"/>
                </a:solidFill>
              </a:rPr>
              <a:t> </a:t>
            </a:r>
            <a:endParaRPr lang="zh-CN" altLang="en-US" sz="1600" dirty="0"/>
          </a:p>
        </p:txBody>
      </p:sp>
      <p:sp>
        <p:nvSpPr>
          <p:cNvPr id="21" name="文本框 20"/>
          <p:cNvSpPr txBox="1"/>
          <p:nvPr/>
        </p:nvSpPr>
        <p:spPr>
          <a:xfrm>
            <a:off x="10163461" y="2959331"/>
            <a:ext cx="1440200" cy="1023614"/>
          </a:xfrm>
          <a:prstGeom prst="rect">
            <a:avLst/>
          </a:prstGeom>
          <a:noFill/>
        </p:spPr>
        <p:txBody>
          <a:bodyPr wrap="square">
            <a:spAutoFit/>
          </a:bodyPr>
          <a:lstStyle/>
          <a:p>
            <a:pPr algn="ctr">
              <a:lnSpc>
                <a:spcPct val="150000"/>
              </a:lnSpc>
            </a:pPr>
            <a:r>
              <a:rPr lang="en-US" altLang="zh-CN" sz="1400" dirty="0">
                <a:solidFill>
                  <a:srgbClr val="54A767"/>
                </a:solidFill>
                <a:latin typeface="+mj-lt"/>
              </a:rPr>
              <a:t>FGSM</a:t>
            </a:r>
            <a:endParaRPr lang="en-US" altLang="zh-CN" sz="1400" dirty="0">
              <a:solidFill>
                <a:srgbClr val="54A767"/>
              </a:solidFill>
              <a:latin typeface="+mj-lt"/>
            </a:endParaRPr>
          </a:p>
          <a:p>
            <a:pPr algn="ctr">
              <a:lnSpc>
                <a:spcPct val="150000"/>
              </a:lnSpc>
            </a:pPr>
            <a:r>
              <a:rPr lang="zh-CN" altLang="en-US" sz="1400" dirty="0">
                <a:solidFill>
                  <a:srgbClr val="C44D51"/>
                </a:solidFill>
                <a:latin typeface="+mj-lt"/>
              </a:rPr>
              <a:t>无目标</a:t>
            </a:r>
            <a:r>
              <a:rPr lang="en-US" altLang="zh-CN" sz="1400" dirty="0">
                <a:solidFill>
                  <a:srgbClr val="C44D51"/>
                </a:solidFill>
                <a:latin typeface="+mj-lt"/>
              </a:rPr>
              <a:t>BIM</a:t>
            </a:r>
            <a:endParaRPr lang="en-US" altLang="zh-CN" sz="1400" dirty="0">
              <a:solidFill>
                <a:srgbClr val="C44D51"/>
              </a:solidFill>
              <a:latin typeface="+mj-lt"/>
            </a:endParaRPr>
          </a:p>
          <a:p>
            <a:pPr algn="ctr">
              <a:lnSpc>
                <a:spcPct val="150000"/>
              </a:lnSpc>
            </a:pPr>
            <a:r>
              <a:rPr lang="zh-CN" altLang="en-US" sz="1400" dirty="0">
                <a:solidFill>
                  <a:srgbClr val="8071B1"/>
                </a:solidFill>
                <a:latin typeface="+mj-lt"/>
              </a:rPr>
              <a:t>有目标</a:t>
            </a:r>
            <a:r>
              <a:rPr lang="en-US" altLang="zh-CN" sz="1400" dirty="0">
                <a:solidFill>
                  <a:srgbClr val="8071B1"/>
                </a:solidFill>
                <a:latin typeface="+mj-lt"/>
              </a:rPr>
              <a:t>BIM</a:t>
            </a:r>
            <a:endParaRPr lang="zh-CN" altLang="en-US" sz="1400" dirty="0">
              <a:solidFill>
                <a:srgbClr val="8071B1"/>
              </a:solidFill>
              <a:latin typeface="+mj-lt"/>
            </a:endParaRPr>
          </a:p>
        </p:txBody>
      </p:sp>
      <p:pic>
        <p:nvPicPr>
          <p:cNvPr id="2" name="图片 1"/>
          <p:cNvPicPr>
            <a:picLocks noChangeAspect="1"/>
          </p:cNvPicPr>
          <p:nvPr/>
        </p:nvPicPr>
        <p:blipFill>
          <a:blip r:embed="rId1"/>
          <a:srcRect l="50000"/>
          <a:stretch>
            <a:fillRect/>
          </a:stretch>
        </p:blipFill>
        <p:spPr>
          <a:xfrm>
            <a:off x="6528060" y="2924930"/>
            <a:ext cx="3677714" cy="2532615"/>
          </a:xfrm>
          <a:prstGeom prst="rect">
            <a:avLst/>
          </a:prstGeom>
        </p:spPr>
      </p:pic>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p:txBody>
          <a:bodyPr/>
          <a:lstStyle/>
          <a:p>
            <a:r>
              <a:rPr lang="zh-CN" altLang="en-US" dirty="0"/>
              <a:t>攻击效果</a:t>
            </a:r>
            <a:endParaRPr lang="zh-CN" altLang="en-US" dirty="0"/>
          </a:p>
        </p:txBody>
      </p:sp>
      <p:sp>
        <p:nvSpPr>
          <p:cNvPr id="7" name="内容占位符 6"/>
          <p:cNvSpPr>
            <a:spLocks noGrp="1"/>
          </p:cNvSpPr>
          <p:nvPr>
            <p:ph idx="1"/>
          </p:nvPr>
        </p:nvSpPr>
        <p:spPr>
          <a:xfrm>
            <a:off x="334434" y="1124679"/>
            <a:ext cx="11573933" cy="1584221"/>
          </a:xfrm>
        </p:spPr>
        <p:txBody>
          <a:bodyPr/>
          <a:lstStyle/>
          <a:p>
            <a:r>
              <a:rPr lang="zh-CN" altLang="en-US" dirty="0"/>
              <a:t>模型：</a:t>
            </a:r>
            <a:r>
              <a:rPr lang="en-US" altLang="zh-CN" dirty="0"/>
              <a:t>Inception v3</a:t>
            </a:r>
            <a:r>
              <a:rPr lang="zh-CN" altLang="en-US" dirty="0"/>
              <a:t>，可视化图像来源于 </a:t>
            </a:r>
            <a:r>
              <a:rPr lang="en-US" altLang="zh-CN" dirty="0"/>
              <a:t>ImageNet </a:t>
            </a:r>
            <a:endParaRPr lang="en-US" altLang="zh-CN" dirty="0"/>
          </a:p>
          <a:p>
            <a:r>
              <a:rPr lang="en-US" altLang="zh-CN" dirty="0">
                <a:solidFill>
                  <a:srgbClr val="0000CC"/>
                </a:solidFill>
              </a:rPr>
              <a:t>BIM</a:t>
            </a:r>
            <a:r>
              <a:rPr lang="zh-CN" altLang="en-US" dirty="0">
                <a:solidFill>
                  <a:srgbClr val="0000CC"/>
                </a:solidFill>
              </a:rPr>
              <a:t>算法产生的对抗样本，具有更好的不可见性、更高的攻击成功率</a:t>
            </a:r>
            <a:endParaRPr lang="zh-CN" altLang="en-US" dirty="0">
              <a:solidFill>
                <a:srgbClr val="0000CC"/>
              </a:solidFill>
            </a:endParaRPr>
          </a:p>
        </p:txBody>
      </p:sp>
      <p:pic>
        <p:nvPicPr>
          <p:cNvPr id="8" name="图片 7"/>
          <p:cNvPicPr>
            <a:picLocks noChangeAspect="1"/>
          </p:cNvPicPr>
          <p:nvPr/>
        </p:nvPicPr>
        <p:blipFill>
          <a:blip r:embed="rId1"/>
          <a:stretch>
            <a:fillRect/>
          </a:stretch>
        </p:blipFill>
        <p:spPr>
          <a:xfrm>
            <a:off x="2758232" y="2708900"/>
            <a:ext cx="3312460" cy="3552881"/>
          </a:xfrm>
          <a:prstGeom prst="rect">
            <a:avLst/>
          </a:prstGeom>
        </p:spPr>
      </p:pic>
      <mc:AlternateContent xmlns:mc="http://schemas.openxmlformats.org/markup-compatibility/2006">
        <mc:Choice xmlns:a14="http://schemas.microsoft.com/office/drawing/2010/main" Requires="a14">
          <p:sp>
            <p:nvSpPr>
              <p:cNvPr id="9" name="文本框 8"/>
              <p:cNvSpPr txBox="1"/>
              <p:nvPr/>
            </p:nvSpPr>
            <p:spPr>
              <a:xfrm>
                <a:off x="7725844" y="4377354"/>
                <a:ext cx="3415847" cy="1884427"/>
              </a:xfrm>
              <a:prstGeom prst="rect">
                <a:avLst/>
              </a:prstGeom>
              <a:noFill/>
            </p:spPr>
            <p:txBody>
              <a:bodyPr wrap="square">
                <a:spAutoFit/>
              </a:bodyPr>
              <a:lstStyle/>
              <a:p>
                <a:pPr>
                  <a:lnSpc>
                    <a:spcPct val="150000"/>
                  </a:lnSpc>
                </a:pPr>
                <a:r>
                  <a:rPr lang="zh-CN" altLang="en-US" sz="2000" dirty="0">
                    <a:solidFill>
                      <a:schemeClr val="tx1"/>
                    </a:solidFill>
                    <a:latin typeface="+mj-lt"/>
                    <a:ea typeface="微软雅黑" panose="020B0503020204020204" charset="-122"/>
                  </a:rPr>
                  <a:t>左上</a:t>
                </a:r>
                <a:r>
                  <a:rPr lang="en-US" altLang="zh-CN" sz="2000" dirty="0">
                    <a:solidFill>
                      <a:schemeClr val="tx1"/>
                    </a:solidFill>
                    <a:latin typeface="+mj-lt"/>
                    <a:ea typeface="微软雅黑" panose="020B0503020204020204" charset="-122"/>
                  </a:rPr>
                  <a:t>: </a:t>
                </a:r>
                <a:r>
                  <a:rPr lang="zh-CN" altLang="en-US" sz="2000" dirty="0">
                    <a:solidFill>
                      <a:schemeClr val="tx1"/>
                    </a:solidFill>
                    <a:latin typeface="+mj-lt"/>
                    <a:ea typeface="微软雅黑" panose="020B0503020204020204" charset="-122"/>
                  </a:rPr>
                  <a:t>原图</a:t>
                </a:r>
                <a:endParaRPr lang="en-US" altLang="zh-CN" sz="2000" dirty="0">
                  <a:solidFill>
                    <a:schemeClr val="tx1"/>
                  </a:solidFill>
                  <a:latin typeface="+mj-lt"/>
                  <a:ea typeface="微软雅黑" panose="020B0503020204020204" charset="-122"/>
                </a:endParaRPr>
              </a:p>
              <a:p>
                <a:pPr>
                  <a:lnSpc>
                    <a:spcPct val="150000"/>
                  </a:lnSpc>
                </a:pPr>
                <a:r>
                  <a:rPr lang="zh-CN" altLang="en-US" sz="2000" dirty="0">
                    <a:solidFill>
                      <a:schemeClr val="tx1"/>
                    </a:solidFill>
                    <a:latin typeface="+mj-lt"/>
                    <a:ea typeface="微软雅黑" panose="020B0503020204020204" charset="-122"/>
                  </a:rPr>
                  <a:t>右上</a:t>
                </a:r>
                <a:r>
                  <a:rPr lang="en-US" altLang="zh-CN" sz="2000" dirty="0">
                    <a:solidFill>
                      <a:schemeClr val="tx1"/>
                    </a:solidFill>
                    <a:latin typeface="+mj-lt"/>
                    <a:ea typeface="微软雅黑" panose="020B0503020204020204" charset="-122"/>
                  </a:rPr>
                  <a:t>: FGSM </a:t>
                </a:r>
                <a14:m>
                  <m:oMath xmlns:m="http://schemas.openxmlformats.org/officeDocument/2006/math">
                    <m:r>
                      <a:rPr lang="zh-CN" altLang="en-US" sz="2000" b="0" i="1" smtClean="0">
                        <a:solidFill>
                          <a:schemeClr val="tx1"/>
                        </a:solidFill>
                        <a:latin typeface="Cambria Math" panose="02040503050406030204" pitchFamily="18" charset="0"/>
                      </a:rPr>
                      <m:t>𝜖</m:t>
                    </m:r>
                  </m:oMath>
                </a14:m>
                <a:r>
                  <a:rPr lang="en-US" altLang="zh-CN" sz="2000" dirty="0">
                    <a:solidFill>
                      <a:schemeClr val="tx1"/>
                    </a:solidFill>
                    <a:latin typeface="+mj-lt"/>
                    <a:ea typeface="微软雅黑" panose="020B0503020204020204" charset="-122"/>
                    <a:cs typeface="times" panose="02020603050405020304" pitchFamily="18" charset="0"/>
                  </a:rPr>
                  <a:t>=32</a:t>
                </a:r>
                <a:endParaRPr lang="en-US" altLang="zh-CN" sz="2000" dirty="0">
                  <a:solidFill>
                    <a:schemeClr val="tx1"/>
                  </a:solidFill>
                  <a:latin typeface="+mj-lt"/>
                  <a:ea typeface="微软雅黑" panose="020B0503020204020204" charset="-122"/>
                  <a:cs typeface="times" panose="02020603050405020304" pitchFamily="18" charset="0"/>
                </a:endParaRPr>
              </a:p>
              <a:p>
                <a:pPr>
                  <a:lnSpc>
                    <a:spcPct val="150000"/>
                  </a:lnSpc>
                </a:pPr>
                <a:r>
                  <a:rPr lang="zh-CN" altLang="en-US" sz="2000" dirty="0">
                    <a:solidFill>
                      <a:schemeClr val="tx1"/>
                    </a:solidFill>
                    <a:latin typeface="+mj-lt"/>
                    <a:ea typeface="微软雅黑" panose="020B0503020204020204" charset="-122"/>
                    <a:cs typeface="times" panose="02020603050405020304" pitchFamily="18" charset="0"/>
                  </a:rPr>
                  <a:t>左下</a:t>
                </a:r>
                <a:r>
                  <a:rPr lang="en-US" altLang="zh-CN" sz="2000" dirty="0">
                    <a:solidFill>
                      <a:schemeClr val="tx1"/>
                    </a:solidFill>
                    <a:latin typeface="+mj-lt"/>
                    <a:ea typeface="微软雅黑" panose="020B0503020204020204" charset="-122"/>
                    <a:cs typeface="times" panose="02020603050405020304" pitchFamily="18" charset="0"/>
                  </a:rPr>
                  <a:t>: </a:t>
                </a:r>
                <a:r>
                  <a:rPr lang="zh-CN" altLang="en-US" sz="2000" dirty="0">
                    <a:solidFill>
                      <a:schemeClr val="tx1"/>
                    </a:solidFill>
                    <a:latin typeface="+mj-lt"/>
                    <a:ea typeface="微软雅黑" panose="020B0503020204020204" charset="-122"/>
                    <a:cs typeface="times" panose="02020603050405020304" pitchFamily="18" charset="0"/>
                  </a:rPr>
                  <a:t>无目标</a:t>
                </a:r>
                <a:r>
                  <a:rPr lang="en-US" altLang="zh-CN" sz="2000" dirty="0">
                    <a:solidFill>
                      <a:schemeClr val="tx1"/>
                    </a:solidFill>
                    <a:latin typeface="+mj-lt"/>
                    <a:ea typeface="微软雅黑" panose="020B0503020204020204" charset="-122"/>
                    <a:cs typeface="times" panose="02020603050405020304" pitchFamily="18" charset="0"/>
                  </a:rPr>
                  <a:t>BIM </a:t>
                </a:r>
                <a14:m>
                  <m:oMath xmlns:m="http://schemas.openxmlformats.org/officeDocument/2006/math">
                    <m:r>
                      <a:rPr lang="zh-CN" altLang="en-US" sz="2000" b="0" i="1" smtClean="0">
                        <a:solidFill>
                          <a:schemeClr val="tx1"/>
                        </a:solidFill>
                        <a:latin typeface="Cambria Math" panose="02040503050406030204" pitchFamily="18" charset="0"/>
                      </a:rPr>
                      <m:t>𝜖</m:t>
                    </m:r>
                  </m:oMath>
                </a14:m>
                <a:r>
                  <a:rPr lang="en-US" altLang="zh-CN" sz="2000" dirty="0">
                    <a:solidFill>
                      <a:schemeClr val="tx1"/>
                    </a:solidFill>
                    <a:latin typeface="+mj-lt"/>
                    <a:ea typeface="微软雅黑" panose="020B0503020204020204" charset="-122"/>
                    <a:cs typeface="times" panose="02020603050405020304" pitchFamily="18" charset="0"/>
                  </a:rPr>
                  <a:t>=32</a:t>
                </a:r>
                <a:endParaRPr lang="en-US" altLang="zh-CN" sz="2000" dirty="0">
                  <a:solidFill>
                    <a:schemeClr val="tx1"/>
                  </a:solidFill>
                  <a:latin typeface="+mj-lt"/>
                  <a:ea typeface="微软雅黑" panose="020B0503020204020204" charset="-122"/>
                  <a:cs typeface="times" panose="02020603050405020304" pitchFamily="18" charset="0"/>
                </a:endParaRPr>
              </a:p>
              <a:p>
                <a:pPr>
                  <a:lnSpc>
                    <a:spcPct val="150000"/>
                  </a:lnSpc>
                </a:pPr>
                <a:r>
                  <a:rPr lang="zh-CN" altLang="en-US" sz="2000" dirty="0">
                    <a:solidFill>
                      <a:schemeClr val="tx1"/>
                    </a:solidFill>
                    <a:latin typeface="+mj-lt"/>
                    <a:ea typeface="微软雅黑" panose="020B0503020204020204" charset="-122"/>
                    <a:cs typeface="times" panose="02020603050405020304" pitchFamily="18" charset="0"/>
                  </a:rPr>
                  <a:t>右下</a:t>
                </a:r>
                <a:r>
                  <a:rPr lang="en-US" altLang="zh-CN" sz="2000" dirty="0">
                    <a:solidFill>
                      <a:schemeClr val="tx1"/>
                    </a:solidFill>
                    <a:latin typeface="+mj-lt"/>
                    <a:ea typeface="微软雅黑" panose="020B0503020204020204" charset="-122"/>
                    <a:cs typeface="times" panose="02020603050405020304" pitchFamily="18" charset="0"/>
                  </a:rPr>
                  <a:t>: </a:t>
                </a:r>
                <a:r>
                  <a:rPr lang="zh-CN" altLang="en-US" sz="2000" dirty="0">
                    <a:solidFill>
                      <a:schemeClr val="tx1"/>
                    </a:solidFill>
                    <a:latin typeface="+mj-lt"/>
                    <a:ea typeface="微软雅黑" panose="020B0503020204020204" charset="-122"/>
                    <a:cs typeface="times" panose="02020603050405020304" pitchFamily="18" charset="0"/>
                  </a:rPr>
                  <a:t>有目标</a:t>
                </a:r>
                <a:r>
                  <a:rPr lang="en-US" altLang="zh-CN" sz="2000" dirty="0">
                    <a:solidFill>
                      <a:schemeClr val="tx1"/>
                    </a:solidFill>
                    <a:latin typeface="+mj-lt"/>
                    <a:ea typeface="微软雅黑" panose="020B0503020204020204" charset="-122"/>
                    <a:cs typeface="times" panose="02020603050405020304" pitchFamily="18" charset="0"/>
                  </a:rPr>
                  <a:t>BIM </a:t>
                </a:r>
                <a14:m>
                  <m:oMath xmlns:m="http://schemas.openxmlformats.org/officeDocument/2006/math">
                    <m:r>
                      <a:rPr lang="zh-CN" altLang="en-US" sz="2000" b="0" i="1" smtClean="0">
                        <a:solidFill>
                          <a:schemeClr val="tx1"/>
                        </a:solidFill>
                        <a:latin typeface="Cambria Math" panose="02040503050406030204" pitchFamily="18" charset="0"/>
                      </a:rPr>
                      <m:t>𝜖</m:t>
                    </m:r>
                  </m:oMath>
                </a14:m>
                <a:r>
                  <a:rPr lang="en-US" altLang="zh-CN" sz="2000" dirty="0">
                    <a:solidFill>
                      <a:schemeClr val="tx1"/>
                    </a:solidFill>
                    <a:latin typeface="+mj-lt"/>
                    <a:ea typeface="微软雅黑" panose="020B0503020204020204" charset="-122"/>
                    <a:cs typeface="times" panose="02020603050405020304" pitchFamily="18" charset="0"/>
                  </a:rPr>
                  <a:t>=28</a:t>
                </a:r>
                <a:endParaRPr lang="en-US" altLang="zh-CN" sz="2000" dirty="0">
                  <a:solidFill>
                    <a:schemeClr val="tx1"/>
                  </a:solidFill>
                  <a:latin typeface="+mj-lt"/>
                  <a:ea typeface="微软雅黑" panose="020B0503020204020204" charset="-122"/>
                  <a:cs typeface="times" panose="02020603050405020304" pitchFamily="18" charset="0"/>
                </a:endParaRPr>
              </a:p>
            </p:txBody>
          </p:sp>
        </mc:Choice>
        <mc:Fallback>
          <p:sp>
            <p:nvSpPr>
              <p:cNvPr id="9" name="文本框 8"/>
              <p:cNvSpPr txBox="1">
                <a:spLocks noRot="1" noChangeAspect="1" noMove="1" noResize="1" noEditPoints="1" noAdjustHandles="1" noChangeArrowheads="1" noChangeShapeType="1" noTextEdit="1"/>
              </p:cNvSpPr>
              <p:nvPr/>
            </p:nvSpPr>
            <p:spPr>
              <a:xfrm>
                <a:off x="7725844" y="4377354"/>
                <a:ext cx="3415847" cy="1884427"/>
              </a:xfrm>
              <a:prstGeom prst="rect">
                <a:avLst/>
              </a:prstGeom>
              <a:blipFill rotWithShape="1">
                <a:blip r:embed="rId2"/>
                <a:stretch>
                  <a:fillRect l="-13" t="-16" r="18" b="2"/>
                </a:stretch>
              </a:blipFill>
            </p:spPr>
            <p:txBody>
              <a:bodyPr/>
              <a:lstStyle/>
              <a:p>
                <a:r>
                  <a:rPr lang="zh-CN" altLang="en-US">
                    <a:noFill/>
                  </a:rPr>
                  <a:t> </a:t>
                </a:r>
              </a:p>
            </p:txBody>
          </p:sp>
        </mc:Fallback>
      </mc:AlternateContent>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p:txBody>
          <a:bodyPr/>
          <a:lstStyle/>
          <a:p>
            <a:r>
              <a:rPr lang="zh-CN" altLang="en-US" dirty="0"/>
              <a:t>物理世界攻击</a:t>
            </a:r>
            <a:endParaRPr lang="zh-CN" altLang="en-US" dirty="0"/>
          </a:p>
        </p:txBody>
      </p:sp>
      <p:sp>
        <p:nvSpPr>
          <p:cNvPr id="7" name="内容占位符 6"/>
          <p:cNvSpPr>
            <a:spLocks noGrp="1"/>
          </p:cNvSpPr>
          <p:nvPr>
            <p:ph idx="1"/>
          </p:nvPr>
        </p:nvSpPr>
        <p:spPr>
          <a:xfrm>
            <a:off x="334434" y="1124679"/>
            <a:ext cx="11573933" cy="4032561"/>
          </a:xfrm>
        </p:spPr>
        <p:txBody>
          <a:bodyPr>
            <a:normAutofit/>
          </a:bodyPr>
          <a:lstStyle/>
          <a:p>
            <a:r>
              <a:rPr lang="zh-CN" altLang="en-US" dirty="0"/>
              <a:t>在物理世界中对抗样本攻击更具现实威胁，攻击者构造的对抗样本进入另一个系统至少需要经过相机拍摄过程，该过程会引入失真</a:t>
            </a:r>
            <a:endParaRPr lang="en-US" altLang="zh-CN" dirty="0"/>
          </a:p>
          <a:p>
            <a:pPr lvl="1"/>
            <a:endParaRPr lang="en-US" altLang="zh-CN" dirty="0"/>
          </a:p>
          <a:p>
            <a:pPr lvl="1"/>
            <a:endParaRPr lang="en-US" altLang="zh-CN" dirty="0"/>
          </a:p>
          <a:p>
            <a:pPr lvl="1"/>
            <a:endParaRPr lang="en-US" altLang="zh-CN" dirty="0"/>
          </a:p>
          <a:p>
            <a:r>
              <a:rPr lang="zh-CN" altLang="en-US" dirty="0"/>
              <a:t>引入物理失真的对抗样本是否还能使得模型误判</a:t>
            </a:r>
            <a:endParaRPr lang="en-US" altLang="zh-CN" dirty="0"/>
          </a:p>
          <a:p>
            <a:endParaRPr lang="en-US" altLang="zh-CN" dirty="0"/>
          </a:p>
        </p:txBody>
      </p:sp>
      <p:grpSp>
        <p:nvGrpSpPr>
          <p:cNvPr id="3" name="组合 2"/>
          <p:cNvGrpSpPr/>
          <p:nvPr/>
        </p:nvGrpSpPr>
        <p:grpSpPr>
          <a:xfrm>
            <a:off x="2180050" y="4804982"/>
            <a:ext cx="8574751" cy="1617045"/>
            <a:chOff x="1824352" y="4805629"/>
            <a:chExt cx="8574751" cy="1617045"/>
          </a:xfrm>
        </p:grpSpPr>
        <p:pic>
          <p:nvPicPr>
            <p:cNvPr id="24" name="Picture 8"/>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6086080" y="4847397"/>
              <a:ext cx="1581667" cy="1011834"/>
            </a:xfrm>
            <a:prstGeom prst="rect">
              <a:avLst/>
            </a:prstGeom>
            <a:noFill/>
            <a:extLst>
              <a:ext uri="{909E8E84-426E-40DD-AFC4-6F175D3DCCD1}">
                <a14:hiddenFill xmlns:a14="http://schemas.microsoft.com/office/drawing/2010/main">
                  <a:solidFill>
                    <a:srgbClr val="FFFFFF"/>
                  </a:solidFill>
                </a14:hiddenFill>
              </a:ext>
            </a:extLst>
          </p:spPr>
        </p:pic>
        <p:sp>
          <p:nvSpPr>
            <p:cNvPr id="25" name="文本框 24"/>
            <p:cNvSpPr txBox="1"/>
            <p:nvPr/>
          </p:nvSpPr>
          <p:spPr>
            <a:xfrm>
              <a:off x="6164271" y="5858120"/>
              <a:ext cx="1425284" cy="338554"/>
            </a:xfrm>
            <a:prstGeom prst="rect">
              <a:avLst/>
            </a:prstGeom>
            <a:noFill/>
          </p:spPr>
          <p:txBody>
            <a:bodyPr wrap="square">
              <a:spAutoFit/>
            </a:bodyPr>
            <a:lstStyle/>
            <a:p>
              <a:pPr marL="0" marR="0" indent="0" algn="ctr" defTabSz="914400" rtl="0" eaLnBrk="1" fontAlgn="base" latinLnBrk="0" hangingPunct="1">
                <a:spcBef>
                  <a:spcPct val="50000"/>
                </a:spcBef>
                <a:spcAft>
                  <a:spcPct val="0"/>
                </a:spcAft>
                <a:buClrTx/>
                <a:buSzTx/>
                <a:buFontTx/>
                <a:buNone/>
              </a:pPr>
              <a:r>
                <a:rPr lang="zh-CN" altLang="en-US" sz="1600" dirty="0">
                  <a:latin typeface="华文新魏" panose="02010800040101010101" pitchFamily="2" charset="-122"/>
                  <a:ea typeface="华文新魏" panose="02010800040101010101" pitchFamily="2" charset="-122"/>
                </a:rPr>
                <a:t>人脸识别模型</a:t>
              </a:r>
              <a:endParaRPr kumimoji="0" lang="zh-CN" altLang="en-US" sz="1600" b="0" i="0" u="none" strike="noStrike" cap="none" normalizeH="0" baseline="0" dirty="0">
                <a:ln>
                  <a:noFill/>
                </a:ln>
                <a:solidFill>
                  <a:schemeClr val="tx1"/>
                </a:solidFill>
                <a:effectLst/>
                <a:latin typeface="华文新魏" panose="02010800040101010101" pitchFamily="2" charset="-122"/>
                <a:ea typeface="华文新魏" panose="02010800040101010101" pitchFamily="2" charset="-122"/>
              </a:endParaRPr>
            </a:p>
          </p:txBody>
        </p:sp>
        <p:cxnSp>
          <p:nvCxnSpPr>
            <p:cNvPr id="26" name="直接箭头连接符 25"/>
            <p:cNvCxnSpPr/>
            <p:nvPr/>
          </p:nvCxnSpPr>
          <p:spPr bwMode="auto">
            <a:xfrm>
              <a:off x="7761061" y="5353316"/>
              <a:ext cx="695610" cy="0"/>
            </a:xfrm>
            <a:prstGeom prst="straightConnector1">
              <a:avLst/>
            </a:prstGeom>
            <a:solidFill>
              <a:schemeClr val="accent1"/>
            </a:solidFill>
            <a:ln w="57150" cap="flat" cmpd="sng" algn="ctr">
              <a:solidFill>
                <a:srgbClr val="006866"/>
              </a:solidFill>
              <a:prstDash val="solid"/>
              <a:round/>
              <a:headEnd type="none" w="med" len="med"/>
              <a:tailEnd type="triangle"/>
            </a:ln>
          </p:spPr>
        </p:cxnSp>
        <p:sp>
          <p:nvSpPr>
            <p:cNvPr id="27" name="文本框 26"/>
            <p:cNvSpPr txBox="1"/>
            <p:nvPr/>
          </p:nvSpPr>
          <p:spPr>
            <a:xfrm>
              <a:off x="8179760" y="4882877"/>
              <a:ext cx="2219343" cy="1165127"/>
            </a:xfrm>
            <a:prstGeom prst="rect">
              <a:avLst/>
            </a:prstGeom>
            <a:noFill/>
          </p:spPr>
          <p:txBody>
            <a:bodyPr wrap="square">
              <a:spAutoFit/>
            </a:bodyPr>
            <a:lstStyle/>
            <a:p>
              <a:pPr marL="0" marR="0" indent="0" algn="ctr" defTabSz="914400" rtl="0" eaLnBrk="1" fontAlgn="base" latinLnBrk="0" hangingPunct="1">
                <a:lnSpc>
                  <a:spcPct val="150000"/>
                </a:lnSpc>
                <a:spcBef>
                  <a:spcPts val="0"/>
                </a:spcBef>
                <a:spcAft>
                  <a:spcPct val="0"/>
                </a:spcAft>
                <a:buClrTx/>
                <a:buSzTx/>
                <a:buFontTx/>
                <a:buNone/>
              </a:pPr>
              <a:r>
                <a:rPr kumimoji="0" lang="en-US" altLang="zh-CN" sz="1600" b="0" i="0" u="none" strike="noStrike" cap="none" normalizeH="0" baseline="0" dirty="0">
                  <a:ln>
                    <a:noFill/>
                  </a:ln>
                  <a:effectLst/>
                  <a:latin typeface="华文新魏" panose="02010800040101010101" pitchFamily="2" charset="-122"/>
                  <a:ea typeface="华文新魏" panose="02010800040101010101" pitchFamily="2" charset="-122"/>
                </a:rPr>
                <a:t>z·</a:t>
              </a:r>
              <a:r>
                <a:rPr kumimoji="0" lang="zh-CN" altLang="en-US" sz="1600" b="0" i="0" u="none" strike="noStrike" cap="none" normalizeH="0" baseline="0" dirty="0">
                  <a:ln>
                    <a:noFill/>
                  </a:ln>
                  <a:effectLst/>
                  <a:latin typeface="华文新魏" panose="02010800040101010101" pitchFamily="2" charset="-122"/>
                  <a:ea typeface="华文新魏" panose="02010800040101010101" pitchFamily="2" charset="-122"/>
                </a:rPr>
                <a:t>扎克伯格</a:t>
              </a:r>
              <a:endParaRPr kumimoji="0" lang="en-US" altLang="zh-CN" sz="1600" b="0" i="0" u="none" strike="noStrike" cap="none" normalizeH="0" baseline="0" dirty="0">
                <a:ln>
                  <a:noFill/>
                </a:ln>
                <a:effectLst/>
                <a:latin typeface="华文新魏" panose="02010800040101010101" pitchFamily="2" charset="-122"/>
                <a:ea typeface="华文新魏" panose="02010800040101010101" pitchFamily="2" charset="-122"/>
              </a:endParaRPr>
            </a:p>
            <a:p>
              <a:pPr marL="0" marR="0" indent="0" algn="ctr" defTabSz="914400" rtl="0" eaLnBrk="1" fontAlgn="base" latinLnBrk="0" hangingPunct="1">
                <a:lnSpc>
                  <a:spcPct val="150000"/>
                </a:lnSpc>
                <a:spcBef>
                  <a:spcPts val="0"/>
                </a:spcBef>
                <a:spcAft>
                  <a:spcPct val="0"/>
                </a:spcAft>
                <a:buClrTx/>
                <a:buSzTx/>
                <a:buFontTx/>
                <a:buNone/>
              </a:pPr>
              <a:r>
                <a:rPr lang="en-US" altLang="zh-CN" sz="1600" dirty="0">
                  <a:latin typeface="华文新魏" panose="02010800040101010101" pitchFamily="2" charset="-122"/>
                  <a:ea typeface="华文新魏" panose="02010800040101010101" pitchFamily="2" charset="-122"/>
                </a:rPr>
                <a:t>o</a:t>
              </a:r>
              <a:r>
                <a:rPr kumimoji="0" lang="en-US" altLang="zh-CN" sz="1600" b="0" i="0" u="none" strike="noStrike" cap="none" normalizeH="0" baseline="0" dirty="0">
                  <a:ln>
                    <a:noFill/>
                  </a:ln>
                  <a:effectLst/>
                  <a:latin typeface="华文新魏" panose="02010800040101010101" pitchFamily="2" charset="-122"/>
                  <a:ea typeface="华文新魏" panose="02010800040101010101" pitchFamily="2" charset="-122"/>
                </a:rPr>
                <a:t>r</a:t>
              </a:r>
              <a:endParaRPr kumimoji="0" lang="en-US" altLang="zh-CN" sz="1600" b="0" i="0" u="none" strike="noStrike" cap="none" normalizeH="0" baseline="0" dirty="0">
                <a:ln>
                  <a:noFill/>
                </a:ln>
                <a:effectLst/>
                <a:latin typeface="华文新魏" panose="02010800040101010101" pitchFamily="2" charset="-122"/>
                <a:ea typeface="华文新魏" panose="02010800040101010101" pitchFamily="2" charset="-122"/>
              </a:endParaRPr>
            </a:p>
            <a:p>
              <a:pPr marL="0" marR="0" indent="0" algn="ctr" defTabSz="914400" rtl="0" eaLnBrk="1" fontAlgn="base" latinLnBrk="0" hangingPunct="1">
                <a:lnSpc>
                  <a:spcPct val="150000"/>
                </a:lnSpc>
                <a:spcBef>
                  <a:spcPts val="0"/>
                </a:spcBef>
                <a:spcAft>
                  <a:spcPct val="0"/>
                </a:spcAft>
                <a:buClrTx/>
                <a:buSzTx/>
                <a:buFontTx/>
                <a:buNone/>
              </a:pPr>
              <a:r>
                <a:rPr kumimoji="0" lang="en-US" altLang="zh-CN" sz="1600" b="0" i="0" u="none" strike="noStrike" cap="none" normalizeH="0" baseline="0" dirty="0">
                  <a:ln>
                    <a:noFill/>
                  </a:ln>
                  <a:effectLst/>
                  <a:latin typeface="华文新魏" panose="02010800040101010101" pitchFamily="2" charset="-122"/>
                  <a:ea typeface="华文新魏" panose="02010800040101010101" pitchFamily="2" charset="-122"/>
                </a:rPr>
                <a:t>M</a:t>
              </a:r>
              <a:r>
                <a:rPr kumimoji="0" lang="zh-CN" altLang="en-US" sz="1600" b="0" i="0" u="none" strike="noStrike" cap="none" normalizeH="0" baseline="0" dirty="0">
                  <a:ln>
                    <a:noFill/>
                  </a:ln>
                  <a:effectLst/>
                  <a:latin typeface="华文新魏" panose="02010800040101010101" pitchFamily="2" charset="-122"/>
                  <a:ea typeface="华文新魏" panose="02010800040101010101" pitchFamily="2" charset="-122"/>
                </a:rPr>
                <a:t>？</a:t>
              </a:r>
              <a:endParaRPr kumimoji="0" lang="en-US" altLang="zh-CN" sz="1600" b="0" i="0" u="none" strike="noStrike" cap="none" normalizeH="0" baseline="0" dirty="0">
                <a:ln>
                  <a:noFill/>
                </a:ln>
                <a:effectLst/>
                <a:latin typeface="华文新魏" panose="02010800040101010101" pitchFamily="2" charset="-122"/>
                <a:ea typeface="华文新魏" panose="02010800040101010101" pitchFamily="2" charset="-122"/>
              </a:endParaRPr>
            </a:p>
          </p:txBody>
        </p:sp>
        <p:pic>
          <p:nvPicPr>
            <p:cNvPr id="28" name="Picture 4" descr="伊隆·馬斯克- 維基百科，自由的百科全書"/>
            <p:cNvPicPr>
              <a:picLocks noChangeArrowheads="1"/>
            </p:cNvPicPr>
            <p:nvPr/>
          </p:nvPicPr>
          <p:blipFill rotWithShape="1">
            <a:blip r:embed="rId2">
              <a:extLst>
                <a:ext uri="{28A0092B-C50C-407E-A947-70E740481C1C}">
                  <a14:useLocalDpi xmlns:a14="http://schemas.microsoft.com/office/drawing/2010/main" val="0"/>
                </a:ext>
              </a:extLst>
            </a:blip>
            <a:srcRect b="23381"/>
            <a:stretch>
              <a:fillRect/>
            </a:stretch>
          </p:blipFill>
          <p:spPr bwMode="auto">
            <a:xfrm>
              <a:off x="4399616" y="4805629"/>
              <a:ext cx="1080000" cy="1080000"/>
            </a:xfrm>
            <a:prstGeom prst="rect">
              <a:avLst/>
            </a:prstGeom>
            <a:noFill/>
            <a:extLst>
              <a:ext uri="{909E8E84-426E-40DD-AFC4-6F175D3DCCD1}">
                <a14:hiddenFill xmlns:a14="http://schemas.microsoft.com/office/drawing/2010/main">
                  <a:solidFill>
                    <a:srgbClr val="FFFFFF"/>
                  </a:solidFill>
                </a14:hiddenFill>
              </a:ext>
            </a:extLst>
          </p:spPr>
        </p:pic>
        <p:cxnSp>
          <p:nvCxnSpPr>
            <p:cNvPr id="29" name="直接箭头连接符 28"/>
            <p:cNvCxnSpPr>
              <a:stCxn id="28" idx="3"/>
              <a:endCxn id="24" idx="1"/>
            </p:cNvCxnSpPr>
            <p:nvPr/>
          </p:nvCxnSpPr>
          <p:spPr bwMode="auto">
            <a:xfrm>
              <a:off x="5479616" y="5345629"/>
              <a:ext cx="606464" cy="7685"/>
            </a:xfrm>
            <a:prstGeom prst="straightConnector1">
              <a:avLst/>
            </a:prstGeom>
            <a:solidFill>
              <a:schemeClr val="accent1"/>
            </a:solidFill>
            <a:ln w="57150" cap="flat" cmpd="sng" algn="ctr">
              <a:solidFill>
                <a:srgbClr val="006866"/>
              </a:solidFill>
              <a:prstDash val="solid"/>
              <a:round/>
              <a:headEnd type="none" w="med" len="med"/>
              <a:tailEnd type="triangle"/>
            </a:ln>
          </p:spPr>
        </p:cxnSp>
        <p:sp>
          <p:nvSpPr>
            <p:cNvPr id="30" name="文本框 29"/>
            <p:cNvSpPr txBox="1"/>
            <p:nvPr/>
          </p:nvSpPr>
          <p:spPr>
            <a:xfrm>
              <a:off x="4226974" y="5837899"/>
              <a:ext cx="1425284" cy="584775"/>
            </a:xfrm>
            <a:prstGeom prst="rect">
              <a:avLst/>
            </a:prstGeom>
            <a:noFill/>
          </p:spPr>
          <p:txBody>
            <a:bodyPr wrap="square">
              <a:spAutoFit/>
            </a:bodyPr>
            <a:lstStyle/>
            <a:p>
              <a:pPr marL="0" marR="0" indent="0" algn="ctr" defTabSz="914400" rtl="0" eaLnBrk="1" fontAlgn="base" latinLnBrk="0" hangingPunct="1">
                <a:spcBef>
                  <a:spcPct val="50000"/>
                </a:spcBef>
                <a:spcAft>
                  <a:spcPct val="0"/>
                </a:spcAft>
                <a:buClrTx/>
                <a:buSzTx/>
                <a:buFontTx/>
                <a:buNone/>
              </a:pPr>
              <a:r>
                <a:rPr lang="zh-CN" altLang="en-US" sz="1600" dirty="0">
                  <a:latin typeface="华文新魏" panose="02010800040101010101" pitchFamily="2" charset="-122"/>
                  <a:ea typeface="华文新魏" panose="02010800040101010101" pitchFamily="2" charset="-122"/>
                </a:rPr>
                <a:t>引入物理失真的对抗样本</a:t>
              </a:r>
              <a:endParaRPr kumimoji="0" lang="zh-CN" altLang="en-US" sz="1600" b="0" i="0" u="none" strike="noStrike" cap="none" normalizeH="0" baseline="0" dirty="0">
                <a:ln>
                  <a:noFill/>
                </a:ln>
                <a:solidFill>
                  <a:schemeClr val="tx1"/>
                </a:solidFill>
                <a:effectLst/>
                <a:latin typeface="华文新魏" panose="02010800040101010101" pitchFamily="2" charset="-122"/>
                <a:ea typeface="华文新魏" panose="02010800040101010101" pitchFamily="2" charset="-122"/>
              </a:endParaRPr>
            </a:p>
          </p:txBody>
        </p:sp>
        <p:pic>
          <p:nvPicPr>
            <p:cNvPr id="31" name="Picture 4" descr="伊隆·馬斯克- 維基百科，自由的百科全書"/>
            <p:cNvPicPr>
              <a:picLocks noChangeArrowheads="1"/>
            </p:cNvPicPr>
            <p:nvPr/>
          </p:nvPicPr>
          <p:blipFill rotWithShape="1">
            <a:blip r:embed="rId2">
              <a:extLst>
                <a:ext uri="{28A0092B-C50C-407E-A947-70E740481C1C}">
                  <a14:useLocalDpi xmlns:a14="http://schemas.microsoft.com/office/drawing/2010/main" val="0"/>
                </a:ext>
              </a:extLst>
            </a:blip>
            <a:srcRect b="23381"/>
            <a:stretch>
              <a:fillRect/>
            </a:stretch>
          </p:blipFill>
          <p:spPr bwMode="auto">
            <a:xfrm>
              <a:off x="1996994" y="4805965"/>
              <a:ext cx="1080000" cy="1080000"/>
            </a:xfrm>
            <a:prstGeom prst="rect">
              <a:avLst/>
            </a:prstGeom>
            <a:noFill/>
            <a:extLst>
              <a:ext uri="{909E8E84-426E-40DD-AFC4-6F175D3DCCD1}">
                <a14:hiddenFill xmlns:a14="http://schemas.microsoft.com/office/drawing/2010/main">
                  <a:solidFill>
                    <a:srgbClr val="FFFFFF"/>
                  </a:solidFill>
                </a14:hiddenFill>
              </a:ext>
            </a:extLst>
          </p:spPr>
        </p:pic>
        <p:sp>
          <p:nvSpPr>
            <p:cNvPr id="32" name="文本框 31"/>
            <p:cNvSpPr txBox="1"/>
            <p:nvPr/>
          </p:nvSpPr>
          <p:spPr>
            <a:xfrm>
              <a:off x="1824352" y="5838235"/>
              <a:ext cx="1425284" cy="338554"/>
            </a:xfrm>
            <a:prstGeom prst="rect">
              <a:avLst/>
            </a:prstGeom>
            <a:noFill/>
          </p:spPr>
          <p:txBody>
            <a:bodyPr wrap="square">
              <a:spAutoFit/>
            </a:bodyPr>
            <a:lstStyle/>
            <a:p>
              <a:pPr marL="0" marR="0" indent="0" algn="ctr" defTabSz="914400" rtl="0" eaLnBrk="1" fontAlgn="base" latinLnBrk="0" hangingPunct="1">
                <a:spcBef>
                  <a:spcPct val="50000"/>
                </a:spcBef>
                <a:spcAft>
                  <a:spcPct val="0"/>
                </a:spcAft>
                <a:buClrTx/>
                <a:buSzTx/>
                <a:buFontTx/>
                <a:buNone/>
              </a:pPr>
              <a:r>
                <a:rPr lang="zh-CN" altLang="en-US" sz="1600" dirty="0">
                  <a:latin typeface="华文新魏" panose="02010800040101010101" pitchFamily="2" charset="-122"/>
                  <a:ea typeface="华文新魏" panose="02010800040101010101" pitchFamily="2" charset="-122"/>
                </a:rPr>
                <a:t>对抗样本</a:t>
              </a:r>
              <a:endParaRPr kumimoji="0" lang="zh-CN" altLang="en-US" sz="1600" b="0" i="0" u="none" strike="noStrike" cap="none" normalizeH="0" baseline="0" dirty="0">
                <a:ln>
                  <a:noFill/>
                </a:ln>
                <a:solidFill>
                  <a:schemeClr val="tx1"/>
                </a:solidFill>
                <a:effectLst/>
                <a:latin typeface="华文新魏" panose="02010800040101010101" pitchFamily="2" charset="-122"/>
                <a:ea typeface="华文新魏" panose="02010800040101010101" pitchFamily="2" charset="-122"/>
              </a:endParaRPr>
            </a:p>
          </p:txBody>
        </p:sp>
        <p:cxnSp>
          <p:nvCxnSpPr>
            <p:cNvPr id="33" name="直接箭头连接符 32"/>
            <p:cNvCxnSpPr>
              <a:stCxn id="31" idx="3"/>
              <a:endCxn id="28" idx="1"/>
            </p:cNvCxnSpPr>
            <p:nvPr/>
          </p:nvCxnSpPr>
          <p:spPr bwMode="auto">
            <a:xfrm flipV="1">
              <a:off x="3076994" y="5345629"/>
              <a:ext cx="1322622" cy="336"/>
            </a:xfrm>
            <a:prstGeom prst="straightConnector1">
              <a:avLst/>
            </a:prstGeom>
            <a:solidFill>
              <a:schemeClr val="accent1"/>
            </a:solidFill>
            <a:ln w="57150" cap="flat" cmpd="sng" algn="ctr">
              <a:solidFill>
                <a:srgbClr val="006866"/>
              </a:solidFill>
              <a:prstDash val="solid"/>
              <a:round/>
              <a:headEnd type="none" w="med" len="med"/>
              <a:tailEnd type="triangle"/>
            </a:ln>
          </p:spPr>
        </p:cxnSp>
        <p:pic>
          <p:nvPicPr>
            <p:cNvPr id="50" name="图片 49"/>
            <p:cNvPicPr>
              <a:picLocks noChangeAspect="1"/>
            </p:cNvPicPr>
            <p:nvPr/>
          </p:nvPicPr>
          <p:blipFill>
            <a:blip r:embed="rId3"/>
            <a:stretch>
              <a:fillRect/>
            </a:stretch>
          </p:blipFill>
          <p:spPr>
            <a:xfrm>
              <a:off x="3396162" y="4805629"/>
              <a:ext cx="574591" cy="468066"/>
            </a:xfrm>
            <a:prstGeom prst="rect">
              <a:avLst/>
            </a:prstGeom>
          </p:spPr>
        </p:pic>
      </p:grpSp>
      <p:grpSp>
        <p:nvGrpSpPr>
          <p:cNvPr id="2" name="组合 1"/>
          <p:cNvGrpSpPr/>
          <p:nvPr/>
        </p:nvGrpSpPr>
        <p:grpSpPr>
          <a:xfrm>
            <a:off x="2639520" y="2421305"/>
            <a:ext cx="7350096" cy="1617045"/>
            <a:chOff x="2800636" y="2453513"/>
            <a:chExt cx="7350096" cy="1617045"/>
          </a:xfrm>
        </p:grpSpPr>
        <p:pic>
          <p:nvPicPr>
            <p:cNvPr id="51" name="Picture 4" descr="伊隆·馬斯克- 維基百科，自由的百科全書"/>
            <p:cNvPicPr>
              <a:picLocks noChangeArrowheads="1"/>
            </p:cNvPicPr>
            <p:nvPr/>
          </p:nvPicPr>
          <p:blipFill rotWithShape="1">
            <a:blip r:embed="rId2">
              <a:extLst>
                <a:ext uri="{28A0092B-C50C-407E-A947-70E740481C1C}">
                  <a14:useLocalDpi xmlns:a14="http://schemas.microsoft.com/office/drawing/2010/main" val="0"/>
                </a:ext>
              </a:extLst>
            </a:blip>
            <a:srcRect b="23381"/>
            <a:stretch>
              <a:fillRect/>
            </a:stretch>
          </p:blipFill>
          <p:spPr bwMode="auto">
            <a:xfrm>
              <a:off x="5375900" y="2453513"/>
              <a:ext cx="1080000" cy="1080000"/>
            </a:xfrm>
            <a:prstGeom prst="rect">
              <a:avLst/>
            </a:prstGeom>
            <a:noFill/>
            <a:extLst>
              <a:ext uri="{909E8E84-426E-40DD-AFC4-6F175D3DCCD1}">
                <a14:hiddenFill xmlns:a14="http://schemas.microsoft.com/office/drawing/2010/main">
                  <a:solidFill>
                    <a:srgbClr val="FFFFFF"/>
                  </a:solidFill>
                </a14:hiddenFill>
              </a:ext>
            </a:extLst>
          </p:spPr>
        </p:pic>
        <p:sp>
          <p:nvSpPr>
            <p:cNvPr id="52" name="文本框 51"/>
            <p:cNvSpPr txBox="1"/>
            <p:nvPr/>
          </p:nvSpPr>
          <p:spPr>
            <a:xfrm>
              <a:off x="5203258" y="3485783"/>
              <a:ext cx="1425284" cy="584775"/>
            </a:xfrm>
            <a:prstGeom prst="rect">
              <a:avLst/>
            </a:prstGeom>
            <a:noFill/>
          </p:spPr>
          <p:txBody>
            <a:bodyPr wrap="square">
              <a:spAutoFit/>
            </a:bodyPr>
            <a:lstStyle/>
            <a:p>
              <a:pPr marL="0" marR="0" indent="0" algn="ctr" defTabSz="914400" rtl="0" eaLnBrk="1" fontAlgn="base" latinLnBrk="0" hangingPunct="1">
                <a:spcBef>
                  <a:spcPct val="50000"/>
                </a:spcBef>
                <a:spcAft>
                  <a:spcPct val="0"/>
                </a:spcAft>
                <a:buClrTx/>
                <a:buSzTx/>
                <a:buFontTx/>
                <a:buNone/>
              </a:pPr>
              <a:r>
                <a:rPr lang="zh-CN" altLang="en-US" sz="1600" dirty="0">
                  <a:latin typeface="华文新魏" panose="02010800040101010101" pitchFamily="2" charset="-122"/>
                  <a:ea typeface="华文新魏" panose="02010800040101010101" pitchFamily="2" charset="-122"/>
                </a:rPr>
                <a:t>引入物理失真的对抗样本</a:t>
              </a:r>
              <a:endParaRPr kumimoji="0" lang="zh-CN" altLang="en-US" sz="1600" b="0" i="0" u="none" strike="noStrike" cap="none" normalizeH="0" baseline="0" dirty="0">
                <a:ln>
                  <a:noFill/>
                </a:ln>
                <a:solidFill>
                  <a:schemeClr val="tx1"/>
                </a:solidFill>
                <a:effectLst/>
                <a:latin typeface="华文新魏" panose="02010800040101010101" pitchFamily="2" charset="-122"/>
                <a:ea typeface="华文新魏" panose="02010800040101010101" pitchFamily="2" charset="-122"/>
              </a:endParaRPr>
            </a:p>
          </p:txBody>
        </p:sp>
        <p:pic>
          <p:nvPicPr>
            <p:cNvPr id="53" name="Picture 4" descr="伊隆·馬斯克- 維基百科，自由的百科全書"/>
            <p:cNvPicPr>
              <a:picLocks noChangeArrowheads="1"/>
            </p:cNvPicPr>
            <p:nvPr/>
          </p:nvPicPr>
          <p:blipFill rotWithShape="1">
            <a:blip r:embed="rId2">
              <a:extLst>
                <a:ext uri="{28A0092B-C50C-407E-A947-70E740481C1C}">
                  <a14:useLocalDpi xmlns:a14="http://schemas.microsoft.com/office/drawing/2010/main" val="0"/>
                </a:ext>
              </a:extLst>
            </a:blip>
            <a:srcRect b="23381"/>
            <a:stretch>
              <a:fillRect/>
            </a:stretch>
          </p:blipFill>
          <p:spPr bwMode="auto">
            <a:xfrm>
              <a:off x="2973278" y="2453849"/>
              <a:ext cx="1080000" cy="1080000"/>
            </a:xfrm>
            <a:prstGeom prst="rect">
              <a:avLst/>
            </a:prstGeom>
            <a:noFill/>
            <a:extLst>
              <a:ext uri="{909E8E84-426E-40DD-AFC4-6F175D3DCCD1}">
                <a14:hiddenFill xmlns:a14="http://schemas.microsoft.com/office/drawing/2010/main">
                  <a:solidFill>
                    <a:srgbClr val="FFFFFF"/>
                  </a:solidFill>
                </a14:hiddenFill>
              </a:ext>
            </a:extLst>
          </p:spPr>
        </p:pic>
        <p:sp>
          <p:nvSpPr>
            <p:cNvPr id="54" name="文本框 53"/>
            <p:cNvSpPr txBox="1"/>
            <p:nvPr/>
          </p:nvSpPr>
          <p:spPr>
            <a:xfrm>
              <a:off x="2800636" y="3486119"/>
              <a:ext cx="1425284" cy="338554"/>
            </a:xfrm>
            <a:prstGeom prst="rect">
              <a:avLst/>
            </a:prstGeom>
            <a:noFill/>
          </p:spPr>
          <p:txBody>
            <a:bodyPr wrap="square">
              <a:spAutoFit/>
            </a:bodyPr>
            <a:lstStyle/>
            <a:p>
              <a:pPr marL="0" marR="0" indent="0" algn="ctr" defTabSz="914400" rtl="0" eaLnBrk="1" fontAlgn="base" latinLnBrk="0" hangingPunct="1">
                <a:spcBef>
                  <a:spcPct val="50000"/>
                </a:spcBef>
                <a:spcAft>
                  <a:spcPct val="0"/>
                </a:spcAft>
                <a:buClrTx/>
                <a:buSzTx/>
                <a:buFontTx/>
                <a:buNone/>
              </a:pPr>
              <a:r>
                <a:rPr lang="zh-CN" altLang="en-US" sz="1600" dirty="0">
                  <a:latin typeface="华文新魏" panose="02010800040101010101" pitchFamily="2" charset="-122"/>
                  <a:ea typeface="华文新魏" panose="02010800040101010101" pitchFamily="2" charset="-122"/>
                </a:rPr>
                <a:t>对抗样本</a:t>
              </a:r>
              <a:endParaRPr kumimoji="0" lang="zh-CN" altLang="en-US" sz="1600" b="0" i="0" u="none" strike="noStrike" cap="none" normalizeH="0" baseline="0" dirty="0">
                <a:ln>
                  <a:noFill/>
                </a:ln>
                <a:solidFill>
                  <a:schemeClr val="tx1"/>
                </a:solidFill>
                <a:effectLst/>
                <a:latin typeface="华文新魏" panose="02010800040101010101" pitchFamily="2" charset="-122"/>
                <a:ea typeface="华文新魏" panose="02010800040101010101" pitchFamily="2" charset="-122"/>
              </a:endParaRPr>
            </a:p>
          </p:txBody>
        </p:sp>
        <p:cxnSp>
          <p:nvCxnSpPr>
            <p:cNvPr id="55" name="直接箭头连接符 54"/>
            <p:cNvCxnSpPr>
              <a:stCxn id="53" idx="3"/>
              <a:endCxn id="51" idx="1"/>
            </p:cNvCxnSpPr>
            <p:nvPr/>
          </p:nvCxnSpPr>
          <p:spPr bwMode="auto">
            <a:xfrm flipV="1">
              <a:off x="4053278" y="2993513"/>
              <a:ext cx="1322622" cy="336"/>
            </a:xfrm>
            <a:prstGeom prst="straightConnector1">
              <a:avLst/>
            </a:prstGeom>
            <a:solidFill>
              <a:schemeClr val="accent1"/>
            </a:solidFill>
            <a:ln w="57150" cap="flat" cmpd="sng" algn="ctr">
              <a:solidFill>
                <a:srgbClr val="006866"/>
              </a:solidFill>
              <a:prstDash val="solid"/>
              <a:round/>
              <a:headEnd type="none" w="med" len="med"/>
              <a:tailEnd type="triangle"/>
            </a:ln>
          </p:spPr>
        </p:cxnSp>
        <p:pic>
          <p:nvPicPr>
            <p:cNvPr id="56" name="图片 55"/>
            <p:cNvPicPr>
              <a:picLocks noChangeAspect="1"/>
            </p:cNvPicPr>
            <p:nvPr/>
          </p:nvPicPr>
          <p:blipFill>
            <a:blip r:embed="rId3"/>
            <a:stretch>
              <a:fillRect/>
            </a:stretch>
          </p:blipFill>
          <p:spPr>
            <a:xfrm>
              <a:off x="4372446" y="2453513"/>
              <a:ext cx="574591" cy="468066"/>
            </a:xfrm>
            <a:prstGeom prst="rect">
              <a:avLst/>
            </a:prstGeom>
          </p:spPr>
        </p:pic>
        <p:pic>
          <p:nvPicPr>
            <p:cNvPr id="57" name="Picture 4" descr="伊隆·馬斯克- 維基百科，自由的百科全書"/>
            <p:cNvPicPr>
              <a:picLocks noChangeArrowheads="1"/>
            </p:cNvPicPr>
            <p:nvPr/>
          </p:nvPicPr>
          <p:blipFill rotWithShape="1">
            <a:blip r:embed="rId2">
              <a:extLst>
                <a:ext uri="{28A0092B-C50C-407E-A947-70E740481C1C}">
                  <a14:useLocalDpi xmlns:a14="http://schemas.microsoft.com/office/drawing/2010/main" val="0"/>
                </a:ext>
              </a:extLst>
            </a:blip>
            <a:srcRect b="23381"/>
            <a:stretch>
              <a:fillRect/>
            </a:stretch>
          </p:blipFill>
          <p:spPr bwMode="auto">
            <a:xfrm>
              <a:off x="7376671" y="2463530"/>
              <a:ext cx="1080000" cy="1080000"/>
            </a:xfrm>
            <a:prstGeom prst="rect">
              <a:avLst/>
            </a:prstGeom>
            <a:noFill/>
            <a:extLst>
              <a:ext uri="{909E8E84-426E-40DD-AFC4-6F175D3DCCD1}">
                <a14:hiddenFill xmlns:a14="http://schemas.microsoft.com/office/drawing/2010/main">
                  <a:solidFill>
                    <a:srgbClr val="FFFFFF"/>
                  </a:solidFill>
                </a14:hiddenFill>
              </a:ext>
            </a:extLst>
          </p:spPr>
        </p:pic>
        <p:sp>
          <p:nvSpPr>
            <p:cNvPr id="58" name="文本框 57"/>
            <p:cNvSpPr txBox="1"/>
            <p:nvPr/>
          </p:nvSpPr>
          <p:spPr>
            <a:xfrm>
              <a:off x="7204029" y="3495800"/>
              <a:ext cx="1425284" cy="338554"/>
            </a:xfrm>
            <a:prstGeom prst="rect">
              <a:avLst/>
            </a:prstGeom>
            <a:noFill/>
          </p:spPr>
          <p:txBody>
            <a:bodyPr wrap="square">
              <a:spAutoFit/>
            </a:bodyPr>
            <a:lstStyle/>
            <a:p>
              <a:pPr marL="0" marR="0" indent="0" algn="ctr" defTabSz="914400" rtl="0" eaLnBrk="1" fontAlgn="base" latinLnBrk="0" hangingPunct="1">
                <a:spcBef>
                  <a:spcPct val="50000"/>
                </a:spcBef>
                <a:spcAft>
                  <a:spcPct val="0"/>
                </a:spcAft>
                <a:buClrTx/>
                <a:buSzTx/>
                <a:buFontTx/>
                <a:buNone/>
              </a:pPr>
              <a:r>
                <a:rPr lang="zh-CN" altLang="en-US" sz="1600" dirty="0">
                  <a:latin typeface="华文新魏" panose="02010800040101010101" pitchFamily="2" charset="-122"/>
                  <a:ea typeface="华文新魏" panose="02010800040101010101" pitchFamily="2" charset="-122"/>
                </a:rPr>
                <a:t>对抗样本</a:t>
              </a:r>
              <a:endParaRPr kumimoji="0" lang="zh-CN" altLang="en-US" sz="1600" b="0" i="0" u="none" strike="noStrike" cap="none" normalizeH="0" baseline="0" dirty="0">
                <a:ln>
                  <a:noFill/>
                </a:ln>
                <a:solidFill>
                  <a:schemeClr val="tx1"/>
                </a:solidFill>
                <a:effectLst/>
                <a:latin typeface="华文新魏" panose="02010800040101010101" pitchFamily="2" charset="-122"/>
                <a:ea typeface="华文新魏" panose="02010800040101010101" pitchFamily="2" charset="-122"/>
              </a:endParaRPr>
            </a:p>
          </p:txBody>
        </p:sp>
        <p:pic>
          <p:nvPicPr>
            <p:cNvPr id="59" name="图片 58"/>
            <p:cNvPicPr/>
            <p:nvPr/>
          </p:nvPicPr>
          <p:blipFill>
            <a:blip r:embed="rId4"/>
            <a:stretch>
              <a:fillRect/>
            </a:stretch>
          </p:blipFill>
          <p:spPr>
            <a:xfrm>
              <a:off x="8898090" y="2463530"/>
              <a:ext cx="1080000" cy="1080000"/>
            </a:xfrm>
            <a:prstGeom prst="rect">
              <a:avLst/>
            </a:prstGeom>
          </p:spPr>
        </p:pic>
        <mc:AlternateContent xmlns:mc="http://schemas.openxmlformats.org/markup-compatibility/2006">
          <mc:Choice xmlns:a14="http://schemas.microsoft.com/office/drawing/2010/main" Requires="a14">
            <p:sp>
              <p:nvSpPr>
                <p:cNvPr id="60" name="文本框 59"/>
                <p:cNvSpPr txBox="1"/>
                <p:nvPr/>
              </p:nvSpPr>
              <p:spPr>
                <a:xfrm>
                  <a:off x="8481825" y="2818864"/>
                  <a:ext cx="359073" cy="369332"/>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zh-CN" altLang="en-US" sz="2400" i="1" smtClean="0">
                            <a:latin typeface="Cambria Math" panose="02040503050406030204" pitchFamily="18" charset="0"/>
                          </a:rPr>
                          <m:t>⨁</m:t>
                        </m:r>
                      </m:oMath>
                    </m:oMathPara>
                  </a14:m>
                  <a:endParaRPr lang="zh-CN" altLang="en-US" dirty="0"/>
                </a:p>
              </p:txBody>
            </p:sp>
          </mc:Choice>
          <mc:Fallback>
            <p:sp>
              <p:nvSpPr>
                <p:cNvPr id="60" name="文本框 59"/>
                <p:cNvSpPr txBox="1">
                  <a:spLocks noRot="1" noChangeAspect="1" noMove="1" noResize="1" noEditPoints="1" noAdjustHandles="1" noChangeArrowheads="1" noChangeShapeType="1" noTextEdit="1"/>
                </p:cNvSpPr>
                <p:nvPr/>
              </p:nvSpPr>
              <p:spPr>
                <a:xfrm>
                  <a:off x="8481825" y="2818864"/>
                  <a:ext cx="359073" cy="369332"/>
                </a:xfrm>
                <a:prstGeom prst="rect">
                  <a:avLst/>
                </a:prstGeom>
                <a:blipFill rotWithShape="1">
                  <a:blip r:embed="rId5"/>
                </a:blipFill>
              </p:spPr>
              <p:txBody>
                <a:bodyPr/>
                <a:lstStyle/>
                <a:p>
                  <a:r>
                    <a:rPr lang="zh-CN" altLang="en-US">
                      <a:noFill/>
                    </a:rPr>
                    <a:t> </a:t>
                  </a:r>
                </a:p>
              </p:txBody>
            </p:sp>
          </mc:Fallback>
        </mc:AlternateContent>
        <p:sp>
          <p:nvSpPr>
            <p:cNvPr id="61" name="文本框 60"/>
            <p:cNvSpPr txBox="1"/>
            <p:nvPr/>
          </p:nvSpPr>
          <p:spPr>
            <a:xfrm>
              <a:off x="8725448" y="3524304"/>
              <a:ext cx="1425284" cy="338554"/>
            </a:xfrm>
            <a:prstGeom prst="rect">
              <a:avLst/>
            </a:prstGeom>
            <a:noFill/>
          </p:spPr>
          <p:txBody>
            <a:bodyPr wrap="square">
              <a:spAutoFit/>
            </a:bodyPr>
            <a:lstStyle/>
            <a:p>
              <a:pPr marL="0" marR="0" indent="0" algn="ctr" defTabSz="914400" rtl="0" eaLnBrk="1" fontAlgn="base" latinLnBrk="0" hangingPunct="1">
                <a:spcBef>
                  <a:spcPct val="50000"/>
                </a:spcBef>
                <a:spcAft>
                  <a:spcPct val="0"/>
                </a:spcAft>
                <a:buClrTx/>
                <a:buSzTx/>
                <a:buFontTx/>
                <a:buNone/>
              </a:pPr>
              <a:r>
                <a:rPr lang="zh-CN" altLang="en-US" sz="1600" dirty="0">
                  <a:latin typeface="华文新魏" panose="02010800040101010101" pitchFamily="2" charset="-122"/>
                  <a:ea typeface="华文新魏" panose="02010800040101010101" pitchFamily="2" charset="-122"/>
                </a:rPr>
                <a:t>物理失真</a:t>
              </a:r>
              <a:endParaRPr kumimoji="0" lang="zh-CN" altLang="en-US" sz="1600" b="0" i="0" u="none" strike="noStrike" cap="none" normalizeH="0" baseline="0" dirty="0">
                <a:ln>
                  <a:noFill/>
                </a:ln>
                <a:solidFill>
                  <a:schemeClr val="tx1"/>
                </a:solidFill>
                <a:effectLst/>
                <a:latin typeface="华文新魏" panose="02010800040101010101" pitchFamily="2" charset="-122"/>
                <a:ea typeface="华文新魏" panose="02010800040101010101" pitchFamily="2" charset="-122"/>
              </a:endParaRPr>
            </a:p>
          </p:txBody>
        </p:sp>
        <p:sp>
          <p:nvSpPr>
            <p:cNvPr id="62" name="文本框 61"/>
            <p:cNvSpPr txBox="1"/>
            <p:nvPr/>
          </p:nvSpPr>
          <p:spPr>
            <a:xfrm>
              <a:off x="6316129" y="2487839"/>
              <a:ext cx="1179174" cy="844142"/>
            </a:xfrm>
            <a:prstGeom prst="rect">
              <a:avLst/>
            </a:prstGeom>
            <a:noFill/>
          </p:spPr>
          <p:txBody>
            <a:bodyPr wrap="square">
              <a:spAutoFit/>
            </a:bodyPr>
            <a:lstStyle/>
            <a:p>
              <a:pPr marL="0" marR="0" indent="0" algn="ctr" defTabSz="914400" rtl="0" eaLnBrk="1" fontAlgn="base" latinLnBrk="0" hangingPunct="1">
                <a:lnSpc>
                  <a:spcPct val="150000"/>
                </a:lnSpc>
                <a:spcBef>
                  <a:spcPts val="0"/>
                </a:spcBef>
                <a:spcAft>
                  <a:spcPct val="0"/>
                </a:spcAft>
                <a:buClrTx/>
                <a:buSzTx/>
                <a:buFontTx/>
                <a:buNone/>
              </a:pPr>
              <a:r>
                <a:rPr kumimoji="0" lang="en-US" altLang="zh-CN" sz="3600" b="0" i="0" u="none" strike="noStrike" cap="none" normalizeH="0" baseline="0" dirty="0">
                  <a:ln>
                    <a:noFill/>
                  </a:ln>
                  <a:effectLst/>
                  <a:latin typeface="华文新魏" panose="02010800040101010101" pitchFamily="2" charset="-122"/>
                  <a:ea typeface="华文新魏" panose="02010800040101010101" pitchFamily="2" charset="-122"/>
                </a:rPr>
                <a:t>=</a:t>
              </a:r>
              <a:endParaRPr kumimoji="0" lang="en-US" altLang="zh-CN" sz="3600" b="0" i="0" u="none" strike="noStrike" cap="none" normalizeH="0" baseline="0" dirty="0">
                <a:ln>
                  <a:noFill/>
                </a:ln>
                <a:effectLst/>
                <a:latin typeface="华文新魏" panose="02010800040101010101" pitchFamily="2" charset="-122"/>
                <a:ea typeface="华文新魏" panose="02010800040101010101" pitchFamily="2" charset="-122"/>
              </a:endParaRPr>
            </a:p>
          </p:txBody>
        </p:sp>
      </p:gr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p:txBody>
          <a:bodyPr/>
          <a:lstStyle/>
          <a:p>
            <a:r>
              <a:rPr lang="zh-CN" altLang="en-US" dirty="0"/>
              <a:t>物理世界攻击</a:t>
            </a:r>
            <a:endParaRPr lang="zh-CN" altLang="en-US" dirty="0"/>
          </a:p>
        </p:txBody>
      </p:sp>
      <p:sp>
        <p:nvSpPr>
          <p:cNvPr id="7" name="内容占位符 6"/>
          <p:cNvSpPr>
            <a:spLocks noGrp="1"/>
          </p:cNvSpPr>
          <p:nvPr>
            <p:ph idx="1"/>
          </p:nvPr>
        </p:nvSpPr>
        <p:spPr>
          <a:xfrm>
            <a:off x="334434" y="1124679"/>
            <a:ext cx="11573933" cy="1705073"/>
          </a:xfrm>
        </p:spPr>
        <p:txBody>
          <a:bodyPr>
            <a:normAutofit/>
          </a:bodyPr>
          <a:lstStyle/>
          <a:p>
            <a:r>
              <a:rPr lang="zh-CN" altLang="en-US" dirty="0"/>
              <a:t>打印会引入半色调失真，拍摄引入镜头畸变和内部成像失真，对拍照图像进行反畸变变换、定位、裁剪</a:t>
            </a:r>
            <a:endParaRPr lang="en-US" altLang="zh-CN" dirty="0"/>
          </a:p>
          <a:p>
            <a:endParaRPr lang="en-US" altLang="zh-CN" dirty="0"/>
          </a:p>
        </p:txBody>
      </p:sp>
      <p:grpSp>
        <p:nvGrpSpPr>
          <p:cNvPr id="2" name="组合 1"/>
          <p:cNvGrpSpPr/>
          <p:nvPr/>
        </p:nvGrpSpPr>
        <p:grpSpPr>
          <a:xfrm>
            <a:off x="781906" y="2563407"/>
            <a:ext cx="10628187" cy="3198325"/>
            <a:chOff x="580273" y="2602179"/>
            <a:chExt cx="10628187" cy="3198325"/>
          </a:xfrm>
        </p:grpSpPr>
        <p:pic>
          <p:nvPicPr>
            <p:cNvPr id="13" name="图片 12"/>
            <p:cNvPicPr>
              <a:picLocks noChangeAspect="1"/>
            </p:cNvPicPr>
            <p:nvPr/>
          </p:nvPicPr>
          <p:blipFill rotWithShape="1">
            <a:blip r:embed="rId1"/>
            <a:srcRect t="904" r="68382" b="13852"/>
            <a:stretch>
              <a:fillRect/>
            </a:stretch>
          </p:blipFill>
          <p:spPr>
            <a:xfrm>
              <a:off x="3287610" y="2636890"/>
              <a:ext cx="2160300" cy="2880401"/>
            </a:xfrm>
            <a:prstGeom prst="rect">
              <a:avLst/>
            </a:prstGeom>
          </p:spPr>
        </p:pic>
        <p:pic>
          <p:nvPicPr>
            <p:cNvPr id="15" name="图片 14"/>
            <p:cNvPicPr>
              <a:picLocks noChangeAspect="1"/>
            </p:cNvPicPr>
            <p:nvPr/>
          </p:nvPicPr>
          <p:blipFill rotWithShape="1">
            <a:blip r:embed="rId1"/>
            <a:srcRect l="33581" r="34801" b="12702"/>
            <a:stretch>
              <a:fillRect/>
            </a:stretch>
          </p:blipFill>
          <p:spPr>
            <a:xfrm>
              <a:off x="6384040" y="2602179"/>
              <a:ext cx="2160300" cy="2949821"/>
            </a:xfrm>
            <a:prstGeom prst="rect">
              <a:avLst/>
            </a:prstGeom>
          </p:spPr>
        </p:pic>
        <p:pic>
          <p:nvPicPr>
            <p:cNvPr id="16" name="图片 15"/>
            <p:cNvPicPr/>
            <p:nvPr/>
          </p:nvPicPr>
          <p:blipFill rotWithShape="1">
            <a:blip r:embed="rId1"/>
            <a:srcRect l="67451" t="22775" r="931" b="13649"/>
            <a:stretch>
              <a:fillRect/>
            </a:stretch>
          </p:blipFill>
          <p:spPr>
            <a:xfrm>
              <a:off x="580273" y="3177089"/>
              <a:ext cx="1800000" cy="1800000"/>
            </a:xfrm>
            <a:prstGeom prst="rect">
              <a:avLst/>
            </a:prstGeom>
          </p:spPr>
        </p:pic>
        <p:pic>
          <p:nvPicPr>
            <p:cNvPr id="21" name="图片 20"/>
            <p:cNvPicPr/>
            <p:nvPr/>
          </p:nvPicPr>
          <p:blipFill>
            <a:blip r:embed="rId2"/>
            <a:stretch>
              <a:fillRect/>
            </a:stretch>
          </p:blipFill>
          <p:spPr>
            <a:xfrm>
              <a:off x="9408460" y="3177089"/>
              <a:ext cx="1800000" cy="1800000"/>
            </a:xfrm>
            <a:prstGeom prst="rect">
              <a:avLst/>
            </a:prstGeom>
          </p:spPr>
        </p:pic>
        <p:sp>
          <p:nvSpPr>
            <p:cNvPr id="22" name="文本框 21"/>
            <p:cNvSpPr txBox="1"/>
            <p:nvPr/>
          </p:nvSpPr>
          <p:spPr>
            <a:xfrm>
              <a:off x="754866" y="5022087"/>
              <a:ext cx="1520473" cy="307777"/>
            </a:xfrm>
            <a:prstGeom prst="rect">
              <a:avLst/>
            </a:prstGeom>
            <a:noFill/>
          </p:spPr>
          <p:txBody>
            <a:bodyPr wrap="square">
              <a:spAutoFit/>
            </a:bodyPr>
            <a:lstStyle/>
            <a:p>
              <a:pPr algn="ctr"/>
              <a:r>
                <a:rPr lang="zh-CN" altLang="en-US" sz="1400" dirty="0"/>
                <a:t>原始数字图像</a:t>
              </a:r>
              <a:endParaRPr lang="zh-CN" altLang="en-US" sz="1400" dirty="0"/>
            </a:p>
          </p:txBody>
        </p:sp>
        <p:sp>
          <p:nvSpPr>
            <p:cNvPr id="23" name="文本框 22"/>
            <p:cNvSpPr txBox="1"/>
            <p:nvPr/>
          </p:nvSpPr>
          <p:spPr>
            <a:xfrm>
              <a:off x="3607523" y="5435411"/>
              <a:ext cx="1520473" cy="307777"/>
            </a:xfrm>
            <a:prstGeom prst="rect">
              <a:avLst/>
            </a:prstGeom>
            <a:noFill/>
          </p:spPr>
          <p:txBody>
            <a:bodyPr wrap="square">
              <a:spAutoFit/>
            </a:bodyPr>
            <a:lstStyle/>
            <a:p>
              <a:pPr algn="ctr"/>
              <a:r>
                <a:rPr lang="zh-CN" altLang="en-US" sz="1400" dirty="0"/>
                <a:t>打印图像</a:t>
              </a:r>
              <a:endParaRPr lang="zh-CN" altLang="en-US" sz="1400" dirty="0"/>
            </a:p>
          </p:txBody>
        </p:sp>
        <p:sp>
          <p:nvSpPr>
            <p:cNvPr id="24" name="文本框 23"/>
            <p:cNvSpPr txBox="1"/>
            <p:nvPr/>
          </p:nvSpPr>
          <p:spPr>
            <a:xfrm>
              <a:off x="6703954" y="5492727"/>
              <a:ext cx="1520473" cy="307777"/>
            </a:xfrm>
            <a:prstGeom prst="rect">
              <a:avLst/>
            </a:prstGeom>
            <a:noFill/>
          </p:spPr>
          <p:txBody>
            <a:bodyPr wrap="square">
              <a:spAutoFit/>
            </a:bodyPr>
            <a:lstStyle/>
            <a:p>
              <a:pPr algn="ctr"/>
              <a:r>
                <a:rPr lang="zh-CN" altLang="en-US" sz="1400" dirty="0"/>
                <a:t>相机拍照</a:t>
              </a:r>
              <a:endParaRPr lang="zh-CN" altLang="en-US" sz="1400" dirty="0"/>
            </a:p>
          </p:txBody>
        </p:sp>
        <p:sp>
          <p:nvSpPr>
            <p:cNvPr id="25" name="文本框 24"/>
            <p:cNvSpPr txBox="1"/>
            <p:nvPr/>
          </p:nvSpPr>
          <p:spPr>
            <a:xfrm>
              <a:off x="9653283" y="4994251"/>
              <a:ext cx="1415413" cy="523220"/>
            </a:xfrm>
            <a:prstGeom prst="rect">
              <a:avLst/>
            </a:prstGeom>
            <a:noFill/>
          </p:spPr>
          <p:txBody>
            <a:bodyPr wrap="square">
              <a:spAutoFit/>
            </a:bodyPr>
            <a:lstStyle/>
            <a:p>
              <a:pPr algn="ctr"/>
              <a:r>
                <a:rPr lang="zh-CN" altLang="en-US" sz="1400" dirty="0"/>
                <a:t>重新采集的数字图像</a:t>
              </a:r>
              <a:endParaRPr lang="zh-CN" altLang="en-US" sz="1400" dirty="0"/>
            </a:p>
          </p:txBody>
        </p:sp>
        <p:cxnSp>
          <p:nvCxnSpPr>
            <p:cNvPr id="28" name="直接箭头连接符 27"/>
            <p:cNvCxnSpPr>
              <a:stCxn id="16" idx="3"/>
              <a:endCxn id="13" idx="1"/>
            </p:cNvCxnSpPr>
            <p:nvPr/>
          </p:nvCxnSpPr>
          <p:spPr bwMode="auto">
            <a:xfrm>
              <a:off x="2380273" y="4077089"/>
              <a:ext cx="907337" cy="2"/>
            </a:xfrm>
            <a:prstGeom prst="straightConnector1">
              <a:avLst/>
            </a:prstGeom>
            <a:solidFill>
              <a:schemeClr val="accent1"/>
            </a:solidFill>
            <a:ln w="28575" cap="flat" cmpd="sng" algn="ctr">
              <a:solidFill>
                <a:schemeClr val="tx1"/>
              </a:solidFill>
              <a:prstDash val="solid"/>
              <a:round/>
              <a:headEnd type="none" w="med" len="med"/>
              <a:tailEnd type="triangle"/>
            </a:ln>
          </p:spPr>
        </p:cxnSp>
        <p:cxnSp>
          <p:nvCxnSpPr>
            <p:cNvPr id="31" name="直接箭头连接符 30"/>
            <p:cNvCxnSpPr>
              <a:stCxn id="13" idx="3"/>
              <a:endCxn id="15" idx="1"/>
            </p:cNvCxnSpPr>
            <p:nvPr/>
          </p:nvCxnSpPr>
          <p:spPr bwMode="auto">
            <a:xfrm flipV="1">
              <a:off x="5447910" y="4077090"/>
              <a:ext cx="936130" cy="1"/>
            </a:xfrm>
            <a:prstGeom prst="straightConnector1">
              <a:avLst/>
            </a:prstGeom>
            <a:solidFill>
              <a:schemeClr val="accent1"/>
            </a:solidFill>
            <a:ln w="28575" cap="flat" cmpd="sng" algn="ctr">
              <a:solidFill>
                <a:schemeClr val="tx1"/>
              </a:solidFill>
              <a:prstDash val="solid"/>
              <a:round/>
              <a:headEnd type="none" w="med" len="med"/>
              <a:tailEnd type="triangle"/>
            </a:ln>
          </p:spPr>
        </p:cxnSp>
        <p:cxnSp>
          <p:nvCxnSpPr>
            <p:cNvPr id="34" name="直接箭头连接符 33"/>
            <p:cNvCxnSpPr>
              <a:stCxn id="15" idx="3"/>
              <a:endCxn id="21" idx="1"/>
            </p:cNvCxnSpPr>
            <p:nvPr/>
          </p:nvCxnSpPr>
          <p:spPr bwMode="auto">
            <a:xfrm flipV="1">
              <a:off x="8544340" y="4077089"/>
              <a:ext cx="864120" cy="1"/>
            </a:xfrm>
            <a:prstGeom prst="straightConnector1">
              <a:avLst/>
            </a:prstGeom>
            <a:solidFill>
              <a:schemeClr val="accent1"/>
            </a:solidFill>
            <a:ln w="28575" cap="flat" cmpd="sng" algn="ctr">
              <a:solidFill>
                <a:schemeClr val="tx1"/>
              </a:solidFill>
              <a:prstDash val="solid"/>
              <a:round/>
              <a:headEnd type="none" w="med" len="med"/>
              <a:tailEnd type="triangle"/>
            </a:ln>
          </p:spPr>
        </p:cxnSp>
        <p:pic>
          <p:nvPicPr>
            <p:cNvPr id="38" name="图片 37"/>
            <p:cNvPicPr>
              <a:picLocks noChangeAspect="1"/>
            </p:cNvPicPr>
            <p:nvPr/>
          </p:nvPicPr>
          <p:blipFill>
            <a:blip r:embed="rId3"/>
            <a:stretch>
              <a:fillRect/>
            </a:stretch>
          </p:blipFill>
          <p:spPr>
            <a:xfrm>
              <a:off x="5622221" y="3537014"/>
              <a:ext cx="574591" cy="468066"/>
            </a:xfrm>
            <a:prstGeom prst="rect">
              <a:avLst/>
            </a:prstGeom>
          </p:spPr>
        </p:pic>
        <p:pic>
          <p:nvPicPr>
            <p:cNvPr id="40" name="图片 39"/>
            <p:cNvPicPr>
              <a:picLocks noChangeAspect="1"/>
            </p:cNvPicPr>
            <p:nvPr/>
          </p:nvPicPr>
          <p:blipFill>
            <a:blip r:embed="rId4"/>
            <a:stretch>
              <a:fillRect/>
            </a:stretch>
          </p:blipFill>
          <p:spPr>
            <a:xfrm>
              <a:off x="2587703" y="3463343"/>
              <a:ext cx="516788" cy="541737"/>
            </a:xfrm>
            <a:prstGeom prst="rect">
              <a:avLst/>
            </a:prstGeom>
          </p:spPr>
        </p:pic>
        <p:pic>
          <p:nvPicPr>
            <p:cNvPr id="1030" name="Picture 6" descr="数据预处理图标免费下载-图标m-pyypbpnyg-新图网"/>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708553" y="3537013"/>
              <a:ext cx="510469" cy="510469"/>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p:txBody>
          <a:bodyPr/>
          <a:lstStyle/>
          <a:p>
            <a:r>
              <a:rPr lang="zh-CN" altLang="en-US" dirty="0"/>
              <a:t>物理世界攻击</a:t>
            </a:r>
            <a:endParaRPr lang="zh-CN" altLang="en-US" dirty="0"/>
          </a:p>
        </p:txBody>
      </p:sp>
      <p:sp>
        <p:nvSpPr>
          <p:cNvPr id="7" name="内容占位符 6"/>
          <p:cNvSpPr>
            <a:spLocks noGrp="1"/>
          </p:cNvSpPr>
          <p:nvPr>
            <p:ph idx="1"/>
          </p:nvPr>
        </p:nvSpPr>
        <p:spPr>
          <a:xfrm>
            <a:off x="334434" y="1124679"/>
            <a:ext cx="11573933" cy="1338105"/>
          </a:xfrm>
        </p:spPr>
        <p:txBody>
          <a:bodyPr>
            <a:normAutofit/>
          </a:bodyPr>
          <a:lstStyle/>
          <a:p>
            <a:r>
              <a:rPr lang="zh-CN" altLang="en-US" dirty="0"/>
              <a:t>对打印拍摄的鲁棒性</a:t>
            </a:r>
            <a:endParaRPr lang="en-US" altLang="zh-CN" dirty="0"/>
          </a:p>
          <a:p>
            <a:endParaRPr lang="en-US" altLang="zh-CN" dirty="0"/>
          </a:p>
        </p:txBody>
      </p:sp>
      <p:pic>
        <p:nvPicPr>
          <p:cNvPr id="9" name="图片 8"/>
          <p:cNvPicPr>
            <a:picLocks noChangeAspect="1"/>
          </p:cNvPicPr>
          <p:nvPr/>
        </p:nvPicPr>
        <p:blipFill>
          <a:blip r:embed="rId1"/>
          <a:stretch>
            <a:fillRect/>
          </a:stretch>
        </p:blipFill>
        <p:spPr>
          <a:xfrm>
            <a:off x="479220" y="1863032"/>
            <a:ext cx="7104140" cy="3497624"/>
          </a:xfrm>
          <a:prstGeom prst="rect">
            <a:avLst/>
          </a:prstGeom>
        </p:spPr>
      </p:pic>
      <p:grpSp>
        <p:nvGrpSpPr>
          <p:cNvPr id="18" name="组合 17"/>
          <p:cNvGrpSpPr/>
          <p:nvPr/>
        </p:nvGrpSpPr>
        <p:grpSpPr>
          <a:xfrm>
            <a:off x="8250149" y="1844780"/>
            <a:ext cx="3096430" cy="3425614"/>
            <a:chOff x="5159870" y="764630"/>
            <a:chExt cx="2952410" cy="3312819"/>
          </a:xfrm>
        </p:grpSpPr>
        <p:pic>
          <p:nvPicPr>
            <p:cNvPr id="12" name="图片 11"/>
            <p:cNvPicPr>
              <a:picLocks noChangeAspect="1"/>
            </p:cNvPicPr>
            <p:nvPr/>
          </p:nvPicPr>
          <p:blipFill rotWithShape="1">
            <a:blip r:embed="rId2"/>
            <a:srcRect r="32759"/>
            <a:stretch>
              <a:fillRect/>
            </a:stretch>
          </p:blipFill>
          <p:spPr>
            <a:xfrm>
              <a:off x="5159870" y="813074"/>
              <a:ext cx="2880400" cy="3264375"/>
            </a:xfrm>
            <a:prstGeom prst="rect">
              <a:avLst/>
            </a:prstGeom>
          </p:spPr>
        </p:pic>
        <p:pic>
          <p:nvPicPr>
            <p:cNvPr id="14" name="图片 13"/>
            <p:cNvPicPr>
              <a:picLocks noChangeAspect="1"/>
            </p:cNvPicPr>
            <p:nvPr/>
          </p:nvPicPr>
          <p:blipFill>
            <a:blip r:embed="rId3"/>
            <a:stretch>
              <a:fillRect/>
            </a:stretch>
          </p:blipFill>
          <p:spPr>
            <a:xfrm>
              <a:off x="5951980" y="1026483"/>
              <a:ext cx="2088290" cy="196391"/>
            </a:xfrm>
            <a:prstGeom prst="rect">
              <a:avLst/>
            </a:prstGeom>
          </p:spPr>
        </p:pic>
        <p:pic>
          <p:nvPicPr>
            <p:cNvPr id="16" name="图片 15"/>
            <p:cNvPicPr>
              <a:picLocks noChangeAspect="1"/>
            </p:cNvPicPr>
            <p:nvPr/>
          </p:nvPicPr>
          <p:blipFill>
            <a:blip r:embed="rId4"/>
            <a:stretch>
              <a:fillRect/>
            </a:stretch>
          </p:blipFill>
          <p:spPr>
            <a:xfrm>
              <a:off x="7248160" y="764630"/>
              <a:ext cx="864120" cy="289871"/>
            </a:xfrm>
            <a:prstGeom prst="rect">
              <a:avLst/>
            </a:prstGeom>
          </p:spPr>
        </p:pic>
      </p:grpSp>
      <p:sp>
        <p:nvSpPr>
          <p:cNvPr id="19" name="文本框 18"/>
          <p:cNvSpPr txBox="1"/>
          <p:nvPr/>
        </p:nvSpPr>
        <p:spPr>
          <a:xfrm>
            <a:off x="4993342" y="2051923"/>
            <a:ext cx="2424574" cy="307777"/>
          </a:xfrm>
          <a:prstGeom prst="rect">
            <a:avLst/>
          </a:prstGeom>
          <a:noFill/>
        </p:spPr>
        <p:txBody>
          <a:bodyPr wrap="square">
            <a:spAutoFit/>
          </a:bodyPr>
          <a:lstStyle/>
          <a:p>
            <a:pPr algn="ctr"/>
            <a:r>
              <a:rPr lang="zh-CN" altLang="en-US" sz="1400" dirty="0">
                <a:solidFill>
                  <a:srgbClr val="FF0000"/>
                </a:solidFill>
              </a:rPr>
              <a:t>原始数字图像</a:t>
            </a:r>
            <a:endParaRPr lang="zh-CN" altLang="en-US" sz="1400" dirty="0">
              <a:solidFill>
                <a:srgbClr val="FF0000"/>
              </a:solidFill>
            </a:endParaRPr>
          </a:p>
        </p:txBody>
      </p:sp>
      <p:sp>
        <p:nvSpPr>
          <p:cNvPr id="20" name="文本框 19"/>
          <p:cNvSpPr txBox="1"/>
          <p:nvPr/>
        </p:nvSpPr>
        <p:spPr>
          <a:xfrm>
            <a:off x="1917577" y="2066145"/>
            <a:ext cx="2928644" cy="307777"/>
          </a:xfrm>
          <a:prstGeom prst="rect">
            <a:avLst/>
          </a:prstGeom>
          <a:noFill/>
        </p:spPr>
        <p:txBody>
          <a:bodyPr wrap="square">
            <a:spAutoFit/>
          </a:bodyPr>
          <a:lstStyle/>
          <a:p>
            <a:pPr algn="ctr"/>
            <a:r>
              <a:rPr lang="zh-CN" altLang="en-US" sz="1400" dirty="0">
                <a:solidFill>
                  <a:srgbClr val="FF0000"/>
                </a:solidFill>
              </a:rPr>
              <a:t>打印拍摄环境重新采集的数字图像</a:t>
            </a:r>
            <a:endParaRPr lang="zh-CN" altLang="en-US" sz="1400" dirty="0">
              <a:solidFill>
                <a:srgbClr val="FF0000"/>
              </a:solidFill>
            </a:endParaRPr>
          </a:p>
        </p:txBody>
      </p:sp>
      <p:sp>
        <p:nvSpPr>
          <p:cNvPr id="21" name="文本框 20"/>
          <p:cNvSpPr txBox="1"/>
          <p:nvPr/>
        </p:nvSpPr>
        <p:spPr>
          <a:xfrm>
            <a:off x="7746231" y="5320144"/>
            <a:ext cx="4354564" cy="523220"/>
          </a:xfrm>
          <a:prstGeom prst="rect">
            <a:avLst/>
          </a:prstGeom>
          <a:noFill/>
        </p:spPr>
        <p:txBody>
          <a:bodyPr wrap="square">
            <a:spAutoFit/>
          </a:bodyPr>
          <a:lstStyle/>
          <a:p>
            <a:pPr algn="ctr"/>
            <a:r>
              <a:rPr lang="en-US" altLang="zh-CN" sz="1400" dirty="0">
                <a:solidFill>
                  <a:srgbClr val="FF0000"/>
                </a:solidFill>
              </a:rPr>
              <a:t>Destruction rate: </a:t>
            </a:r>
            <a:r>
              <a:rPr lang="zh-CN" altLang="en-US" sz="1400" dirty="0">
                <a:solidFill>
                  <a:srgbClr val="FF0000"/>
                </a:solidFill>
              </a:rPr>
              <a:t>原始的已经确认为有效的对抗样本中，再经过打印拍摄操作引入失真后，失效的比例</a:t>
            </a:r>
            <a:endParaRPr lang="zh-CN" altLang="en-US" sz="1400" dirty="0">
              <a:solidFill>
                <a:srgbClr val="FF0000"/>
              </a:solidFill>
            </a:endParaRPr>
          </a:p>
        </p:txBody>
      </p:sp>
      <p:sp>
        <p:nvSpPr>
          <p:cNvPr id="22" name="文本框 21"/>
          <p:cNvSpPr txBox="1"/>
          <p:nvPr/>
        </p:nvSpPr>
        <p:spPr>
          <a:xfrm>
            <a:off x="581630" y="5360656"/>
            <a:ext cx="3687458" cy="307777"/>
          </a:xfrm>
          <a:prstGeom prst="rect">
            <a:avLst/>
          </a:prstGeom>
          <a:noFill/>
        </p:spPr>
        <p:txBody>
          <a:bodyPr wrap="square">
            <a:spAutoFit/>
          </a:bodyPr>
          <a:lstStyle/>
          <a:p>
            <a:r>
              <a:rPr lang="en-US" altLang="zh-CN" sz="1400" dirty="0" err="1">
                <a:solidFill>
                  <a:srgbClr val="FF0000"/>
                </a:solidFill>
              </a:rPr>
              <a:t>l.l</a:t>
            </a:r>
            <a:r>
              <a:rPr lang="en-US" altLang="zh-CN" sz="1400" dirty="0">
                <a:solidFill>
                  <a:srgbClr val="FF0000"/>
                </a:solidFill>
              </a:rPr>
              <a:t>: </a:t>
            </a:r>
            <a:r>
              <a:rPr lang="zh-CN" altLang="en-US" sz="1400" dirty="0">
                <a:solidFill>
                  <a:srgbClr val="FF0000"/>
                </a:solidFill>
              </a:rPr>
              <a:t>对最小可能类的目标</a:t>
            </a:r>
            <a:r>
              <a:rPr lang="en-US" altLang="zh-CN" sz="1400" dirty="0">
                <a:solidFill>
                  <a:srgbClr val="FF0000"/>
                </a:solidFill>
              </a:rPr>
              <a:t>BIM</a:t>
            </a:r>
            <a:r>
              <a:rPr lang="zh-CN" altLang="en-US" sz="1400" dirty="0">
                <a:solidFill>
                  <a:srgbClr val="FF0000"/>
                </a:solidFill>
              </a:rPr>
              <a:t>攻击</a:t>
            </a:r>
            <a:endParaRPr lang="zh-CN" altLang="en-US" sz="1400" dirty="0">
              <a:solidFill>
                <a:srgbClr val="FF0000"/>
              </a:solidFill>
            </a:endParaRPr>
          </a:p>
        </p:txBody>
      </p:sp>
      <p:sp>
        <p:nvSpPr>
          <p:cNvPr id="3" name="文本框 2"/>
          <p:cNvSpPr txBox="1"/>
          <p:nvPr/>
        </p:nvSpPr>
        <p:spPr>
          <a:xfrm>
            <a:off x="1775400" y="5900017"/>
            <a:ext cx="8641200" cy="461665"/>
          </a:xfrm>
          <a:prstGeom prst="rect">
            <a:avLst/>
          </a:prstGeom>
          <a:noFill/>
        </p:spPr>
        <p:txBody>
          <a:bodyPr wrap="square">
            <a:spAutoFit/>
          </a:bodyPr>
          <a:lstStyle/>
          <a:p>
            <a:pPr algn="ctr"/>
            <a:r>
              <a:rPr lang="en-US" altLang="zh-CN" sz="2400" b="1" dirty="0">
                <a:solidFill>
                  <a:srgbClr val="0000CC"/>
                </a:solidFill>
                <a:latin typeface="微软雅黑" panose="020B0503020204020204" charset="-122"/>
                <a:ea typeface="微软雅黑" panose="020B0503020204020204" charset="-122"/>
              </a:rPr>
              <a:t>FSGM</a:t>
            </a:r>
            <a:r>
              <a:rPr lang="zh-CN" altLang="en-US" sz="2400" b="1" dirty="0">
                <a:solidFill>
                  <a:srgbClr val="0000CC"/>
                </a:solidFill>
                <a:latin typeface="微软雅黑" panose="020B0503020204020204" charset="-122"/>
                <a:ea typeface="微软雅黑" panose="020B0503020204020204" charset="-122"/>
              </a:rPr>
              <a:t>的攻击强度大于</a:t>
            </a:r>
            <a:r>
              <a:rPr lang="en-US" altLang="zh-CN" sz="2400" b="1" dirty="0">
                <a:solidFill>
                  <a:srgbClr val="0000CC"/>
                </a:solidFill>
                <a:latin typeface="微软雅黑" panose="020B0503020204020204" charset="-122"/>
                <a:ea typeface="微软雅黑" panose="020B0503020204020204" charset="-122"/>
              </a:rPr>
              <a:t>BIM</a:t>
            </a:r>
            <a:r>
              <a:rPr lang="zh-CN" altLang="en-US" sz="2400" b="1" dirty="0">
                <a:solidFill>
                  <a:srgbClr val="0000CC"/>
                </a:solidFill>
                <a:latin typeface="微软雅黑" panose="020B0503020204020204" charset="-122"/>
                <a:ea typeface="微软雅黑" panose="020B0503020204020204" charset="-122"/>
              </a:rPr>
              <a:t>，视觉效果不如</a:t>
            </a:r>
            <a:r>
              <a:rPr lang="en-US" altLang="zh-CN" sz="2400" b="1" dirty="0">
                <a:solidFill>
                  <a:srgbClr val="0000CC"/>
                </a:solidFill>
                <a:latin typeface="微软雅黑" panose="020B0503020204020204" charset="-122"/>
                <a:ea typeface="微软雅黑" panose="020B0503020204020204" charset="-122"/>
              </a:rPr>
              <a:t>BIM</a:t>
            </a:r>
            <a:endParaRPr lang="zh-CN" altLang="en-US" sz="2400" b="1" dirty="0">
              <a:solidFill>
                <a:srgbClr val="0000CC"/>
              </a:solidFill>
              <a:latin typeface="微软雅黑" panose="020B0503020204020204" charset="-122"/>
              <a:ea typeface="微软雅黑" panose="020B0503020204020204" charset="-122"/>
            </a:endParaRPr>
          </a:p>
        </p:txBody>
      </p:sp>
      <p:sp>
        <p:nvSpPr>
          <p:cNvPr id="2" name="文本框 1"/>
          <p:cNvSpPr txBox="1"/>
          <p:nvPr/>
        </p:nvSpPr>
        <p:spPr>
          <a:xfrm>
            <a:off x="4846221" y="5395658"/>
            <a:ext cx="1969879" cy="307777"/>
          </a:xfrm>
          <a:prstGeom prst="rect">
            <a:avLst/>
          </a:prstGeom>
          <a:noFill/>
        </p:spPr>
        <p:txBody>
          <a:bodyPr wrap="square">
            <a:spAutoFit/>
          </a:bodyPr>
          <a:lstStyle/>
          <a:p>
            <a:pPr algn="ctr"/>
            <a:r>
              <a:rPr lang="en-US" altLang="zh-CN" sz="1400" dirty="0"/>
              <a:t>102</a:t>
            </a:r>
            <a:r>
              <a:rPr lang="zh-CN" altLang="en-US" sz="1400" dirty="0"/>
              <a:t>张图片</a:t>
            </a:r>
            <a:endParaRPr lang="zh-CN" altLang="en-US" sz="1400" dirty="0"/>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定义</a:t>
            </a:r>
            <a:endParaRPr lang="zh-CN" altLang="en-US" dirty="0"/>
          </a:p>
        </p:txBody>
      </p:sp>
      <p:sp>
        <p:nvSpPr>
          <p:cNvPr id="3" name="内容占位符 2"/>
          <p:cNvSpPr>
            <a:spLocks noGrp="1"/>
          </p:cNvSpPr>
          <p:nvPr>
            <p:ph idx="1"/>
          </p:nvPr>
        </p:nvSpPr>
        <p:spPr>
          <a:xfrm>
            <a:off x="334434" y="1124679"/>
            <a:ext cx="11573933" cy="1728241"/>
          </a:xfrm>
        </p:spPr>
        <p:txBody>
          <a:bodyPr>
            <a:normAutofit/>
          </a:bodyPr>
          <a:lstStyle/>
          <a:p>
            <a:r>
              <a:rPr lang="zh-CN" altLang="en-US" dirty="0"/>
              <a:t>对抗样本（</a:t>
            </a:r>
            <a:r>
              <a:rPr lang="en-US" altLang="zh-CN" dirty="0"/>
              <a:t>Adversarial Examples</a:t>
            </a:r>
            <a:r>
              <a:rPr lang="zh-CN" altLang="en-US" dirty="0"/>
              <a:t>）：</a:t>
            </a:r>
            <a:r>
              <a:rPr lang="zh-CN" altLang="en-US" dirty="0">
                <a:solidFill>
                  <a:srgbClr val="0000CC"/>
                </a:solidFill>
              </a:rPr>
              <a:t>在输入样本中添加人类难以察觉的微小扰动，使机器学习模型做出错误的预测</a:t>
            </a:r>
            <a:endParaRPr lang="zh-CN" altLang="en-US" dirty="0">
              <a:solidFill>
                <a:srgbClr val="0000CC"/>
              </a:solidFill>
            </a:endParaRPr>
          </a:p>
        </p:txBody>
      </p:sp>
      <p:pic>
        <p:nvPicPr>
          <p:cNvPr id="4" name="图片 3"/>
          <p:cNvPicPr>
            <a:picLocks noChangeAspect="1"/>
          </p:cNvPicPr>
          <p:nvPr/>
        </p:nvPicPr>
        <p:blipFill>
          <a:blip r:embed="rId1"/>
          <a:srcRect r="12821"/>
          <a:stretch>
            <a:fillRect/>
          </a:stretch>
        </p:blipFill>
        <p:spPr>
          <a:xfrm>
            <a:off x="2423490" y="2492870"/>
            <a:ext cx="7345020" cy="3772636"/>
          </a:xfrm>
          <a:prstGeom prst="rect">
            <a:avLst/>
          </a:prstGeom>
        </p:spPr>
      </p:pic>
    </p:spTree>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p:txBody>
          <a:bodyPr/>
          <a:lstStyle/>
          <a:p>
            <a:r>
              <a:rPr lang="zh-CN" altLang="en-US" dirty="0"/>
              <a:t>物理世界攻击</a:t>
            </a:r>
            <a:endParaRPr lang="zh-CN" altLang="en-US" dirty="0"/>
          </a:p>
        </p:txBody>
      </p:sp>
      <p:sp>
        <p:nvSpPr>
          <p:cNvPr id="7" name="内容占位符 6"/>
          <p:cNvSpPr>
            <a:spLocks noGrp="1"/>
          </p:cNvSpPr>
          <p:nvPr>
            <p:ph idx="1"/>
          </p:nvPr>
        </p:nvSpPr>
        <p:spPr>
          <a:xfrm>
            <a:off x="334434" y="1124679"/>
            <a:ext cx="11573933" cy="2160301"/>
          </a:xfrm>
        </p:spPr>
        <p:txBody>
          <a:bodyPr>
            <a:normAutofit/>
          </a:bodyPr>
          <a:lstStyle/>
          <a:p>
            <a:r>
              <a:rPr lang="zh-CN" altLang="en-US" dirty="0"/>
              <a:t>对抗样本对于常见图像操作与变换的鲁棒性</a:t>
            </a:r>
            <a:endParaRPr lang="en-US" altLang="zh-CN" dirty="0"/>
          </a:p>
          <a:p>
            <a:r>
              <a:rPr lang="zh-CN" altLang="en-US" dirty="0"/>
              <a:t>改变亮度和对比度，对对抗性样本的影响不大</a:t>
            </a:r>
            <a:endParaRPr lang="en-US" altLang="zh-CN" dirty="0"/>
          </a:p>
          <a:p>
            <a:pPr marL="519430" lvl="1" indent="0">
              <a:buNone/>
            </a:pPr>
            <a:endParaRPr lang="en-US" altLang="zh-CN" dirty="0"/>
          </a:p>
        </p:txBody>
      </p:sp>
      <p:pic>
        <p:nvPicPr>
          <p:cNvPr id="3" name="图片 2"/>
          <p:cNvPicPr>
            <a:picLocks noChangeAspect="1"/>
          </p:cNvPicPr>
          <p:nvPr/>
        </p:nvPicPr>
        <p:blipFill>
          <a:blip r:embed="rId1"/>
          <a:stretch>
            <a:fillRect/>
          </a:stretch>
        </p:blipFill>
        <p:spPr>
          <a:xfrm>
            <a:off x="911280" y="2996940"/>
            <a:ext cx="7370929" cy="2876951"/>
          </a:xfrm>
          <a:prstGeom prst="rect">
            <a:avLst/>
          </a:prstGeom>
        </p:spPr>
      </p:pic>
      <p:pic>
        <p:nvPicPr>
          <p:cNvPr id="6" name="图片 5"/>
          <p:cNvPicPr>
            <a:picLocks noChangeAspect="1"/>
          </p:cNvPicPr>
          <p:nvPr/>
        </p:nvPicPr>
        <p:blipFill>
          <a:blip r:embed="rId2"/>
          <a:stretch>
            <a:fillRect/>
          </a:stretch>
        </p:blipFill>
        <p:spPr>
          <a:xfrm>
            <a:off x="8855467" y="4684060"/>
            <a:ext cx="2108866" cy="1080151"/>
          </a:xfrm>
          <a:prstGeom prst="rect">
            <a:avLst/>
          </a:prstGeom>
        </p:spPr>
      </p:pic>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p:txBody>
          <a:bodyPr/>
          <a:lstStyle/>
          <a:p>
            <a:r>
              <a:rPr lang="zh-CN" altLang="en-US" dirty="0"/>
              <a:t>物理世界攻击</a:t>
            </a:r>
            <a:endParaRPr lang="zh-CN" altLang="en-US" dirty="0"/>
          </a:p>
        </p:txBody>
      </p:sp>
      <p:sp>
        <p:nvSpPr>
          <p:cNvPr id="7" name="内容占位符 6"/>
          <p:cNvSpPr>
            <a:spLocks noGrp="1"/>
          </p:cNvSpPr>
          <p:nvPr>
            <p:ph idx="1"/>
          </p:nvPr>
        </p:nvSpPr>
        <p:spPr>
          <a:xfrm>
            <a:off x="334434" y="1124679"/>
            <a:ext cx="11573933" cy="1728241"/>
          </a:xfrm>
        </p:spPr>
        <p:txBody>
          <a:bodyPr>
            <a:normAutofit/>
          </a:bodyPr>
          <a:lstStyle/>
          <a:p>
            <a:r>
              <a:rPr lang="zh-CN" altLang="en-US" dirty="0"/>
              <a:t>对抗样本对于常见图像操作与变换的鲁棒性</a:t>
            </a:r>
            <a:endParaRPr lang="en-US" altLang="zh-CN" dirty="0"/>
          </a:p>
          <a:p>
            <a:r>
              <a:rPr lang="zh-CN" altLang="en-US" dirty="0"/>
              <a:t>模糊、噪声和</a:t>
            </a:r>
            <a:r>
              <a:rPr lang="en-US" altLang="zh-CN" dirty="0"/>
              <a:t>JPEG</a:t>
            </a:r>
            <a:r>
              <a:rPr lang="zh-CN" altLang="en-US" dirty="0"/>
              <a:t>压缩对对抗样本具有较高破坏率</a:t>
            </a:r>
            <a:endParaRPr lang="en-US" altLang="zh-CN" dirty="0"/>
          </a:p>
        </p:txBody>
      </p:sp>
      <p:grpSp>
        <p:nvGrpSpPr>
          <p:cNvPr id="6" name="组合 5"/>
          <p:cNvGrpSpPr/>
          <p:nvPr/>
        </p:nvGrpSpPr>
        <p:grpSpPr>
          <a:xfrm>
            <a:off x="665876" y="3068950"/>
            <a:ext cx="9937380" cy="2771358"/>
            <a:chOff x="623240" y="2996940"/>
            <a:chExt cx="9073260" cy="2232310"/>
          </a:xfrm>
        </p:grpSpPr>
        <p:pic>
          <p:nvPicPr>
            <p:cNvPr id="5" name="图片 4"/>
            <p:cNvPicPr>
              <a:picLocks noChangeAspect="1"/>
            </p:cNvPicPr>
            <p:nvPr/>
          </p:nvPicPr>
          <p:blipFill>
            <a:blip r:embed="rId1"/>
            <a:srcRect b="50500"/>
            <a:stretch>
              <a:fillRect/>
            </a:stretch>
          </p:blipFill>
          <p:spPr>
            <a:xfrm>
              <a:off x="623240" y="2996940"/>
              <a:ext cx="5976830" cy="2232310"/>
            </a:xfrm>
            <a:prstGeom prst="rect">
              <a:avLst/>
            </a:prstGeom>
          </p:spPr>
        </p:pic>
        <p:pic>
          <p:nvPicPr>
            <p:cNvPr id="2" name="图片 1"/>
            <p:cNvPicPr>
              <a:picLocks noChangeAspect="1"/>
            </p:cNvPicPr>
            <p:nvPr/>
          </p:nvPicPr>
          <p:blipFill>
            <a:blip r:embed="rId1"/>
            <a:srcRect t="50500" r="49398"/>
            <a:stretch>
              <a:fillRect/>
            </a:stretch>
          </p:blipFill>
          <p:spPr>
            <a:xfrm>
              <a:off x="6672080" y="2996940"/>
              <a:ext cx="3024420" cy="2232310"/>
            </a:xfrm>
            <a:prstGeom prst="rect">
              <a:avLst/>
            </a:prstGeom>
          </p:spPr>
        </p:pic>
      </p:grpSp>
      <p:pic>
        <p:nvPicPr>
          <p:cNvPr id="3" name="图片 2"/>
          <p:cNvPicPr>
            <a:picLocks noChangeAspect="1"/>
          </p:cNvPicPr>
          <p:nvPr/>
        </p:nvPicPr>
        <p:blipFill>
          <a:blip r:embed="rId2" cstate="print"/>
          <a:srcRect/>
          <a:stretch>
            <a:fillRect/>
          </a:stretch>
        </p:blipFill>
        <p:spPr>
          <a:xfrm>
            <a:off x="10056550" y="3002545"/>
            <a:ext cx="2016280" cy="936130"/>
          </a:xfrm>
          <a:prstGeom prst="rect">
            <a:avLst/>
          </a:prstGeom>
        </p:spPr>
      </p:pic>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mn-ea"/>
              </a:rPr>
              <a:t>BIM</a:t>
            </a:r>
            <a:r>
              <a:rPr lang="zh-CN" altLang="en-US" dirty="0">
                <a:sym typeface="+mn-ea"/>
              </a:rPr>
              <a:t>方法</a:t>
            </a:r>
            <a:endParaRPr lang="zh-CN" altLang="en-US" dirty="0"/>
          </a:p>
        </p:txBody>
      </p:sp>
      <p:sp>
        <p:nvSpPr>
          <p:cNvPr id="4" name="内容占位符 2"/>
          <p:cNvSpPr>
            <a:spLocks noGrp="1"/>
          </p:cNvSpPr>
          <p:nvPr>
            <p:ph idx="1"/>
          </p:nvPr>
        </p:nvSpPr>
        <p:spPr>
          <a:xfrm>
            <a:off x="334963" y="1123950"/>
            <a:ext cx="11572875" cy="5337175"/>
          </a:xfrm>
        </p:spPr>
        <p:txBody>
          <a:bodyPr/>
          <a:lstStyle/>
          <a:p>
            <a:r>
              <a:rPr lang="en-US" altLang="zh-CN" dirty="0"/>
              <a:t>BIM</a:t>
            </a:r>
            <a:r>
              <a:rPr lang="zh-CN" altLang="en-US" dirty="0"/>
              <a:t>以更小的步长多次应用</a:t>
            </a:r>
            <a:r>
              <a:rPr lang="en-US" altLang="zh-CN" dirty="0"/>
              <a:t>FGSM</a:t>
            </a:r>
            <a:r>
              <a:rPr lang="zh-CN" altLang="en-US" dirty="0"/>
              <a:t>，并在每次迭代后对生成的对抗样本的像素值进行裁剪，以保证每个像素的变化都足够小</a:t>
            </a:r>
            <a:endParaRPr lang="en-US" altLang="zh-CN" dirty="0"/>
          </a:p>
          <a:p>
            <a:r>
              <a:rPr lang="zh-CN" altLang="en-US" dirty="0">
                <a:solidFill>
                  <a:srgbClr val="FF0000"/>
                </a:solidFill>
              </a:rPr>
              <a:t>优点：</a:t>
            </a:r>
            <a:r>
              <a:rPr lang="zh-CN" altLang="en-US" dirty="0"/>
              <a:t>通过迭代产生更强的对抗样本，攻击效果更好</a:t>
            </a:r>
            <a:endParaRPr lang="zh-CN" altLang="en-US" dirty="0"/>
          </a:p>
          <a:p>
            <a:r>
              <a:rPr lang="zh-CN" altLang="en-US" dirty="0">
                <a:solidFill>
                  <a:srgbClr val="FF0000"/>
                </a:solidFill>
              </a:rPr>
              <a:t>缺点：</a:t>
            </a:r>
            <a:r>
              <a:rPr lang="zh-CN" altLang="en-US" dirty="0"/>
              <a:t>计算开销增加，扰动仍可能被检测到；难以抵抗蒸馏防御 </a:t>
            </a:r>
            <a:endParaRPr lang="zh-CN" altLang="en-US" dirty="0"/>
          </a:p>
          <a:p>
            <a:pPr lvl="1"/>
            <a:endParaRPr lang="en-US" altLang="zh-CN" dirty="0"/>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en-US" altLang="zh-CN" dirty="0"/>
              <a:t>2.4 C&amp;W</a:t>
            </a:r>
            <a:r>
              <a:rPr lang="zh-CN" altLang="en-US" dirty="0"/>
              <a:t>攻击</a:t>
            </a:r>
            <a:endParaRPr lang="zh-CN" altLang="en-US" dirty="0"/>
          </a:p>
        </p:txBody>
      </p:sp>
      <p:sp>
        <p:nvSpPr>
          <p:cNvPr id="2" name="文本框 1"/>
          <p:cNvSpPr txBox="1"/>
          <p:nvPr/>
        </p:nvSpPr>
        <p:spPr>
          <a:xfrm>
            <a:off x="479220" y="5805330"/>
            <a:ext cx="11005185" cy="583565"/>
          </a:xfrm>
          <a:prstGeom prst="rect">
            <a:avLst/>
          </a:prstGeom>
          <a:noFill/>
        </p:spPr>
        <p:txBody>
          <a:bodyPr wrap="square">
            <a:spAutoFit/>
          </a:bodyPr>
          <a:lstStyle/>
          <a:p>
            <a:pPr marL="285750" indent="-285750">
              <a:buFont typeface="Arial" panose="020B0604020202020204" pitchFamily="34" charset="0"/>
              <a:buChar char="•"/>
            </a:pPr>
            <a:r>
              <a:rPr lang="en-US" altLang="zh-CN" sz="1600" dirty="0" err="1">
                <a:latin typeface="+mj-lt"/>
              </a:rPr>
              <a:t>Carlini</a:t>
            </a:r>
            <a:r>
              <a:rPr lang="en-US" altLang="zh-CN" sz="1600" dirty="0">
                <a:latin typeface="+mj-lt"/>
              </a:rPr>
              <a:t> N, Wagner D. Towards evaluating the robustness of neural networks[C]//Proceedings of the 2017 IEEE Symposium on Security and Privacy. IEEE, 2017: 39-57.</a:t>
            </a:r>
            <a:endParaRPr lang="en-US" altLang="zh-CN" sz="1600" dirty="0">
              <a:latin typeface="+mj-lt"/>
            </a:endParaRPr>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645" y="1124585"/>
            <a:ext cx="11574145" cy="2088385"/>
          </a:xfrm>
        </p:spPr>
        <p:txBody>
          <a:bodyPr>
            <a:normAutofit/>
          </a:bodyPr>
          <a:lstStyle/>
          <a:p>
            <a:pPr algn="l">
              <a:buSzTx/>
            </a:pPr>
            <a:r>
              <a:rPr lang="en-US" altLang="zh-CN" dirty="0" err="1"/>
              <a:t>蒸馏（Distillation</a:t>
            </a:r>
            <a:r>
              <a:rPr lang="en-US" altLang="zh-CN" dirty="0"/>
              <a:t>）</a:t>
            </a:r>
            <a:r>
              <a:rPr lang="zh-CN" altLang="en-US" dirty="0"/>
              <a:t>：以标准方式在训练集上训练教师模型，使用教师模型为训练集中每个样本打软标签，再使用软标签训练新模型</a:t>
            </a:r>
            <a:endParaRPr lang="en-US" altLang="zh-CN" dirty="0"/>
          </a:p>
          <a:p>
            <a:pPr algn="l">
              <a:buSzTx/>
            </a:pPr>
            <a:r>
              <a:rPr lang="zh-CN" altLang="en-US" dirty="0"/>
              <a:t>蒸馏是防御</a:t>
            </a:r>
            <a:r>
              <a:rPr lang="en-US" altLang="zh-CN" dirty="0"/>
              <a:t>FGSM</a:t>
            </a:r>
            <a:r>
              <a:rPr lang="zh-CN" altLang="en-US" dirty="0"/>
              <a:t>和</a:t>
            </a:r>
            <a:r>
              <a:rPr lang="en-US" altLang="zh-CN" dirty="0"/>
              <a:t>BIM</a:t>
            </a:r>
            <a:r>
              <a:rPr lang="zh-CN" altLang="en-US" dirty="0"/>
              <a:t>等对抗样本攻击的有效方法</a:t>
            </a:r>
            <a:endParaRPr lang="zh-CN" altLang="en-US" dirty="0"/>
          </a:p>
        </p:txBody>
      </p:sp>
      <p:sp>
        <p:nvSpPr>
          <p:cNvPr id="4" name="标题 1"/>
          <p:cNvSpPr>
            <a:spLocks noGrp="1"/>
          </p:cNvSpPr>
          <p:nvPr>
            <p:ph type="title"/>
          </p:nvPr>
        </p:nvSpPr>
        <p:spPr>
          <a:xfrm>
            <a:off x="304800" y="225425"/>
            <a:ext cx="10660063" cy="827088"/>
          </a:xfrm>
        </p:spPr>
        <p:txBody>
          <a:bodyPr/>
          <a:lstStyle/>
          <a:p>
            <a:r>
              <a:rPr lang="en-US" altLang="zh-CN" dirty="0" err="1">
                <a:sym typeface="+mn-ea"/>
              </a:rPr>
              <a:t>Carlini</a:t>
            </a:r>
            <a:r>
              <a:rPr lang="en-US" altLang="zh-CN" dirty="0">
                <a:sym typeface="+mn-ea"/>
              </a:rPr>
              <a:t> &amp; Wagner Attack</a:t>
            </a:r>
            <a:endParaRPr lang="zh-CN" altLang="en-US" dirty="0"/>
          </a:p>
        </p:txBody>
      </p:sp>
      <p:pic>
        <p:nvPicPr>
          <p:cNvPr id="1024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00343" y="3429000"/>
            <a:ext cx="7391313" cy="282672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8232" y="978400"/>
            <a:ext cx="11370962" cy="2088385"/>
          </a:xfrm>
        </p:spPr>
        <p:txBody>
          <a:bodyPr>
            <a:normAutofit/>
          </a:bodyPr>
          <a:lstStyle/>
          <a:p>
            <a:pPr lvl="1"/>
            <a:r>
              <a:rPr lang="zh-CN" altLang="en-US" dirty="0"/>
              <a:t>蒸馏时，学生模型中</a:t>
            </a:r>
            <a:r>
              <a:rPr lang="en-US" altLang="zh-CN" dirty="0" err="1"/>
              <a:t>softmax</a:t>
            </a:r>
            <a:r>
              <a:rPr lang="zh-CN" altLang="en-US" dirty="0"/>
              <a:t>的</a:t>
            </a:r>
            <a:r>
              <a:rPr lang="en-US" altLang="zh-CN" dirty="0"/>
              <a:t>T</a:t>
            </a:r>
            <a:r>
              <a:rPr lang="zh-CN" altLang="en-US" dirty="0"/>
              <a:t>非常大（</a:t>
            </a:r>
            <a:r>
              <a:rPr lang="en-US" altLang="zh-CN" dirty="0"/>
              <a:t>T=100</a:t>
            </a:r>
            <a:r>
              <a:rPr lang="zh-CN" altLang="en-US" dirty="0"/>
              <a:t>）；为了适应教师模型的标签，其逻辑输出值</a:t>
            </a:r>
            <a:r>
              <a:rPr lang="en-US" altLang="zh-CN" dirty="0"/>
              <a:t>Z</a:t>
            </a:r>
            <a:r>
              <a:rPr lang="zh-CN" altLang="en-US" dirty="0"/>
              <a:t>会在学习过程中自适应的变得非常大。</a:t>
            </a:r>
            <a:endParaRPr lang="en-US" altLang="zh-CN" dirty="0"/>
          </a:p>
          <a:p>
            <a:pPr lvl="1"/>
            <a:r>
              <a:rPr lang="zh-CN" altLang="en-US" dirty="0"/>
              <a:t>测试时，学生模型的</a:t>
            </a:r>
            <a:r>
              <a:rPr lang="en-US" altLang="zh-CN" dirty="0"/>
              <a:t>T</a:t>
            </a:r>
            <a:r>
              <a:rPr lang="zh-CN" altLang="en-US" dirty="0"/>
              <a:t>设置为</a:t>
            </a:r>
            <a:r>
              <a:rPr lang="en-US" altLang="zh-CN" dirty="0"/>
              <a:t>1</a:t>
            </a:r>
            <a:r>
              <a:rPr lang="zh-CN" altLang="en-US" dirty="0"/>
              <a:t>；其大的逻辑输出值过的</a:t>
            </a:r>
            <a:r>
              <a:rPr lang="en-US" altLang="zh-CN" dirty="0" err="1"/>
              <a:t>softmax</a:t>
            </a:r>
            <a:r>
              <a:rPr lang="zh-CN" altLang="en-US" dirty="0"/>
              <a:t>（</a:t>
            </a:r>
            <a:r>
              <a:rPr lang="en-US" altLang="zh-CN" dirty="0"/>
              <a:t> T=1 </a:t>
            </a:r>
            <a:r>
              <a:rPr lang="zh-CN" altLang="en-US" dirty="0"/>
              <a:t>）后，对预测标签的置信度接近</a:t>
            </a:r>
            <a:r>
              <a:rPr lang="en-US" altLang="zh-CN" dirty="0"/>
              <a:t>1</a:t>
            </a:r>
            <a:r>
              <a:rPr lang="zh-CN" altLang="en-US" dirty="0"/>
              <a:t>。</a:t>
            </a:r>
            <a:endParaRPr lang="zh-CN" altLang="en-US" dirty="0"/>
          </a:p>
        </p:txBody>
      </p:sp>
      <p:sp>
        <p:nvSpPr>
          <p:cNvPr id="4" name="标题 1"/>
          <p:cNvSpPr>
            <a:spLocks noGrp="1"/>
          </p:cNvSpPr>
          <p:nvPr>
            <p:ph type="title"/>
          </p:nvPr>
        </p:nvSpPr>
        <p:spPr>
          <a:xfrm>
            <a:off x="304800" y="225425"/>
            <a:ext cx="10660063" cy="827088"/>
          </a:xfrm>
        </p:spPr>
        <p:txBody>
          <a:bodyPr/>
          <a:lstStyle/>
          <a:p>
            <a:r>
              <a:rPr lang="zh-CN" altLang="en-US" dirty="0"/>
              <a:t>防御性蒸馏</a:t>
            </a:r>
            <a:endParaRPr lang="zh-CN" altLang="en-US" dirty="0"/>
          </a:p>
        </p:txBody>
      </p:sp>
      <p:pic>
        <p:nvPicPr>
          <p:cNvPr id="10" name="图片 9"/>
          <p:cNvPicPr>
            <a:picLocks noChangeAspect="1"/>
          </p:cNvPicPr>
          <p:nvPr/>
        </p:nvPicPr>
        <p:blipFill>
          <a:blip r:embed="rId1"/>
          <a:stretch>
            <a:fillRect/>
          </a:stretch>
        </p:blipFill>
        <p:spPr>
          <a:xfrm>
            <a:off x="458855" y="3239330"/>
            <a:ext cx="4232950" cy="1084916"/>
          </a:xfrm>
          <a:prstGeom prst="rect">
            <a:avLst/>
          </a:prstGeom>
        </p:spPr>
      </p:pic>
      <mc:AlternateContent xmlns:mc="http://schemas.openxmlformats.org/markup-compatibility/2006">
        <mc:Choice xmlns:a14="http://schemas.microsoft.com/office/drawing/2010/main" Requires="a14">
          <p:sp>
            <p:nvSpPr>
              <p:cNvPr id="13" name="文本框 12"/>
              <p:cNvSpPr txBox="1"/>
              <p:nvPr/>
            </p:nvSpPr>
            <p:spPr>
              <a:xfrm>
                <a:off x="250960" y="4414071"/>
                <a:ext cx="4608640" cy="1884618"/>
              </a:xfrm>
              <a:prstGeom prst="rect">
                <a:avLst/>
              </a:prstGeom>
              <a:noFill/>
            </p:spPr>
            <p:txBody>
              <a:bodyPr wrap="square">
                <a:spAutoFit/>
              </a:bodyPr>
              <a:lstStyle/>
              <a:p>
                <a:pPr marL="342900" indent="-342900">
                  <a:lnSpc>
                    <a:spcPct val="150000"/>
                  </a:lnSpc>
                  <a:buFont typeface="Arial" panose="020B0604020202020204" pitchFamily="34" charset="0"/>
                  <a:buChar char="•"/>
                </a:pPr>
                <a14:m>
                  <m:oMath xmlns:m="http://schemas.openxmlformats.org/officeDocument/2006/math">
                    <m:r>
                      <a:rPr lang="en-US" altLang="zh-CN" sz="2000" b="0" i="1" dirty="0" smtClean="0">
                        <a:latin typeface="Cambria Math" panose="02040503050406030204" pitchFamily="18" charset="0"/>
                      </a:rPr>
                      <m:t>𝑧</m:t>
                    </m:r>
                  </m:oMath>
                </a14:m>
                <a:r>
                  <a:rPr lang="zh-CN" altLang="en-US" sz="2000" dirty="0">
                    <a:latin typeface="+mj-lt"/>
                  </a:rPr>
                  <a:t>：模型逻辑输出</a:t>
                </a:r>
                <a:endParaRPr lang="en-US" altLang="zh-CN" sz="2000" dirty="0">
                  <a:latin typeface="+mj-lt"/>
                </a:endParaRPr>
              </a:p>
              <a:p>
                <a:pPr marL="342900" indent="-342900">
                  <a:lnSpc>
                    <a:spcPct val="150000"/>
                  </a:lnSpc>
                  <a:buFont typeface="Arial" panose="020B0604020202020204" pitchFamily="34" charset="0"/>
                  <a:buChar char="•"/>
                </a:pPr>
                <a14:m>
                  <m:oMath xmlns:m="http://schemas.openxmlformats.org/officeDocument/2006/math">
                    <m:r>
                      <a:rPr lang="en-US" altLang="zh-CN" sz="2000" b="0" i="1" smtClean="0">
                        <a:latin typeface="Cambria Math" panose="02040503050406030204" pitchFamily="18" charset="0"/>
                      </a:rPr>
                      <m:t>𝑇</m:t>
                    </m:r>
                  </m:oMath>
                </a14:m>
                <a:r>
                  <a:rPr lang="zh-CN" altLang="en-US" sz="2000" dirty="0">
                    <a:latin typeface="+mj-lt"/>
                  </a:rPr>
                  <a:t>：温度系数，</a:t>
                </a:r>
                <a:r>
                  <a:rPr lang="en-US" altLang="zh-CN" sz="2000" dirty="0"/>
                  <a:t>T</a:t>
                </a:r>
                <a:r>
                  <a:rPr lang="zh-CN" altLang="en-US" sz="2000" dirty="0"/>
                  <a:t>越大，模型输出越平滑，预测标签的置信度越低；反之置信度越高</a:t>
                </a:r>
                <a:endParaRPr lang="en-US" altLang="zh-CN" sz="2000" dirty="0"/>
              </a:p>
            </p:txBody>
          </p:sp>
        </mc:Choice>
        <mc:Fallback>
          <p:sp>
            <p:nvSpPr>
              <p:cNvPr id="13" name="文本框 12"/>
              <p:cNvSpPr txBox="1">
                <a:spLocks noRot="1" noChangeAspect="1" noMove="1" noResize="1" noEditPoints="1" noAdjustHandles="1" noChangeArrowheads="1" noChangeShapeType="1" noTextEdit="1"/>
              </p:cNvSpPr>
              <p:nvPr/>
            </p:nvSpPr>
            <p:spPr>
              <a:xfrm>
                <a:off x="250960" y="4414071"/>
                <a:ext cx="4608640" cy="1884618"/>
              </a:xfrm>
              <a:prstGeom prst="rect">
                <a:avLst/>
              </a:prstGeom>
              <a:blipFill rotWithShape="1">
                <a:blip r:embed="rId2"/>
                <a:stretch>
                  <a:fillRect l="-3" t="-10" r="13" b="7"/>
                </a:stretch>
              </a:blipFill>
            </p:spPr>
            <p:txBody>
              <a:bodyPr/>
              <a:lstStyle/>
              <a:p>
                <a:r>
                  <a:rPr lang="zh-CN" altLang="en-US">
                    <a:noFill/>
                  </a:rPr>
                  <a:t> </a:t>
                </a:r>
              </a:p>
            </p:txBody>
          </p:sp>
        </mc:Fallback>
      </mc:AlternateContent>
      <p:graphicFrame>
        <p:nvGraphicFramePr>
          <p:cNvPr id="16" name="表格 15"/>
          <p:cNvGraphicFramePr>
            <a:graphicFrameLocks noGrp="1"/>
          </p:cNvGraphicFramePr>
          <p:nvPr/>
        </p:nvGraphicFramePr>
        <p:xfrm>
          <a:off x="5486466" y="2775617"/>
          <a:ext cx="360050" cy="1112520"/>
        </p:xfrm>
        <a:graphic>
          <a:graphicData uri="http://schemas.openxmlformats.org/drawingml/2006/table">
            <a:tbl>
              <a:tblPr firstRow="1" bandRow="1">
                <a:tableStyleId>{5940675A-B579-460E-94D1-54222C63F5DA}</a:tableStyleId>
              </a:tblPr>
              <a:tblGrid>
                <a:gridCol w="360050"/>
              </a:tblGrid>
              <a:tr h="370840">
                <a:tc>
                  <a:txBody>
                    <a:bodyPr/>
                    <a:lstStyle/>
                    <a:p>
                      <a:r>
                        <a:rPr lang="en-US" altLang="zh-CN" dirty="0"/>
                        <a:t>1</a:t>
                      </a:r>
                      <a:endParaRPr lang="zh-CN" altLang="en-US" dirty="0"/>
                    </a:p>
                  </a:txBody>
                  <a:tcPr/>
                </a:tc>
              </a:tr>
              <a:tr h="370840">
                <a:tc>
                  <a:txBody>
                    <a:bodyPr/>
                    <a:lstStyle/>
                    <a:p>
                      <a:r>
                        <a:rPr lang="en-US" altLang="zh-CN" dirty="0"/>
                        <a:t>2</a:t>
                      </a:r>
                      <a:endParaRPr lang="zh-CN" altLang="en-US" dirty="0"/>
                    </a:p>
                  </a:txBody>
                  <a:tcPr/>
                </a:tc>
              </a:tr>
              <a:tr h="370840">
                <a:tc>
                  <a:txBody>
                    <a:bodyPr/>
                    <a:lstStyle/>
                    <a:p>
                      <a:r>
                        <a:rPr lang="en-US" altLang="zh-CN" dirty="0"/>
                        <a:t>3</a:t>
                      </a:r>
                      <a:endParaRPr lang="zh-CN" altLang="en-US" dirty="0"/>
                    </a:p>
                  </a:txBody>
                  <a:tcPr/>
                </a:tc>
              </a:tr>
            </a:tbl>
          </a:graphicData>
        </a:graphic>
      </p:graphicFrame>
      <p:graphicFrame>
        <p:nvGraphicFramePr>
          <p:cNvPr id="17" name="表格 16"/>
          <p:cNvGraphicFramePr>
            <a:graphicFrameLocks noGrp="1"/>
          </p:cNvGraphicFramePr>
          <p:nvPr/>
        </p:nvGraphicFramePr>
        <p:xfrm>
          <a:off x="7646766" y="2775617"/>
          <a:ext cx="864120" cy="1112520"/>
        </p:xfrm>
        <a:graphic>
          <a:graphicData uri="http://schemas.openxmlformats.org/drawingml/2006/table">
            <a:tbl>
              <a:tblPr firstRow="1" bandRow="1">
                <a:tableStyleId>{5940675A-B579-460E-94D1-54222C63F5DA}</a:tableStyleId>
              </a:tblPr>
              <a:tblGrid>
                <a:gridCol w="864120"/>
              </a:tblGrid>
              <a:tr h="370840">
                <a:tc>
                  <a:txBody>
                    <a:bodyPr/>
                    <a:lstStyle/>
                    <a:p>
                      <a:r>
                        <a:rPr lang="en-US" altLang="zh-CN" sz="1800" b="0" i="0" kern="1200" dirty="0">
                          <a:solidFill>
                            <a:schemeClr val="tx1"/>
                          </a:solidFill>
                          <a:effectLst/>
                          <a:latin typeface="+mn-lt"/>
                          <a:ea typeface="+mn-ea"/>
                          <a:cs typeface="+mn-cs"/>
                        </a:rPr>
                        <a:t>0.0901</a:t>
                      </a:r>
                      <a:endParaRPr lang="zh-CN" altLang="en-US" dirty="0"/>
                    </a:p>
                  </a:txBody>
                  <a:tcPr/>
                </a:tc>
              </a:tr>
              <a:tr h="370840">
                <a:tc>
                  <a:txBody>
                    <a:bodyPr/>
                    <a:lstStyle/>
                    <a:p>
                      <a:r>
                        <a:rPr lang="en-US" altLang="zh-CN" sz="1800" b="0" i="0" kern="1200" dirty="0">
                          <a:solidFill>
                            <a:schemeClr val="tx1"/>
                          </a:solidFill>
                          <a:effectLst/>
                          <a:latin typeface="+mn-lt"/>
                          <a:ea typeface="+mn-ea"/>
                          <a:cs typeface="+mn-cs"/>
                        </a:rPr>
                        <a:t>0.2447</a:t>
                      </a:r>
                      <a:endParaRPr lang="zh-CN" altLang="en-US" dirty="0"/>
                    </a:p>
                  </a:txBody>
                  <a:tcPr/>
                </a:tc>
              </a:tr>
              <a:tr h="370840">
                <a:tc>
                  <a:txBody>
                    <a:bodyPr/>
                    <a:lstStyle/>
                    <a:p>
                      <a:r>
                        <a:rPr lang="en-US" altLang="zh-CN" sz="1800" b="0" i="0" kern="1200" dirty="0">
                          <a:solidFill>
                            <a:schemeClr val="tx1"/>
                          </a:solidFill>
                          <a:effectLst/>
                          <a:latin typeface="+mn-lt"/>
                          <a:ea typeface="+mn-ea"/>
                          <a:cs typeface="+mn-cs"/>
                        </a:rPr>
                        <a:t>0.6652</a:t>
                      </a:r>
                      <a:endParaRPr lang="zh-CN" altLang="en-US" dirty="0"/>
                    </a:p>
                  </a:txBody>
                  <a:tcPr/>
                </a:tc>
              </a:tr>
            </a:tbl>
          </a:graphicData>
        </a:graphic>
      </p:graphicFrame>
      <p:cxnSp>
        <p:nvCxnSpPr>
          <p:cNvPr id="19" name="直接箭头连接符 18"/>
          <p:cNvCxnSpPr>
            <a:stCxn id="16" idx="3"/>
          </p:cNvCxnSpPr>
          <p:nvPr/>
        </p:nvCxnSpPr>
        <p:spPr bwMode="auto">
          <a:xfrm>
            <a:off x="5846516" y="3331877"/>
            <a:ext cx="504070" cy="0"/>
          </a:xfrm>
          <a:prstGeom prst="straightConnector1">
            <a:avLst/>
          </a:prstGeom>
          <a:solidFill>
            <a:schemeClr val="accent1"/>
          </a:solidFill>
          <a:ln w="57150" cap="flat" cmpd="sng" algn="ctr">
            <a:solidFill>
              <a:srgbClr val="006866"/>
            </a:solidFill>
            <a:prstDash val="solid"/>
            <a:round/>
            <a:headEnd type="none" w="med" len="med"/>
            <a:tailEnd type="triangle"/>
          </a:ln>
        </p:spPr>
      </p:cxnSp>
      <p:sp>
        <p:nvSpPr>
          <p:cNvPr id="22" name="矩形 21"/>
          <p:cNvSpPr/>
          <p:nvPr/>
        </p:nvSpPr>
        <p:spPr bwMode="auto">
          <a:xfrm>
            <a:off x="6350586" y="3079842"/>
            <a:ext cx="792110" cy="504070"/>
          </a:xfrm>
          <a:prstGeom prst="rect">
            <a:avLst/>
          </a:prstGeom>
          <a:noFill/>
          <a:ln w="19050" cap="flat" cmpd="sng" algn="ctr">
            <a:solidFill>
              <a:schemeClr val="tx2"/>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r>
              <a:rPr lang="en-US" altLang="zh-CN" sz="1400" dirty="0" err="1">
                <a:latin typeface="+mj-lt"/>
              </a:rPr>
              <a:t>S</a:t>
            </a:r>
            <a:r>
              <a:rPr kumimoji="0" lang="en-US" altLang="zh-CN" sz="1400" b="0" i="0" u="none" strike="noStrike" cap="none" normalizeH="0" baseline="0" dirty="0" err="1">
                <a:ln>
                  <a:noFill/>
                </a:ln>
                <a:solidFill>
                  <a:schemeClr val="tx1"/>
                </a:solidFill>
                <a:effectLst/>
                <a:latin typeface="+mj-lt"/>
                <a:ea typeface="楷体_GB2312" pitchFamily="49" charset="-122"/>
              </a:rPr>
              <a:t>oftmax</a:t>
            </a:r>
            <a:r>
              <a:rPr kumimoji="0" lang="en-US" altLang="zh-CN" sz="1400" b="0" i="0" u="none" strike="noStrike" cap="none" normalizeH="0" baseline="0" dirty="0">
                <a:ln>
                  <a:noFill/>
                </a:ln>
                <a:solidFill>
                  <a:schemeClr val="tx1"/>
                </a:solidFill>
                <a:effectLst/>
                <a:latin typeface="+mj-lt"/>
                <a:ea typeface="楷体_GB2312" pitchFamily="49" charset="-122"/>
              </a:rPr>
              <a:t>(T=1)</a:t>
            </a:r>
            <a:endParaRPr kumimoji="0" lang="zh-CN" altLang="en-US" sz="1400" b="0" i="0" u="none" strike="noStrike" cap="none" normalizeH="0" baseline="0" dirty="0">
              <a:ln>
                <a:noFill/>
              </a:ln>
              <a:solidFill>
                <a:schemeClr val="tx1"/>
              </a:solidFill>
              <a:effectLst/>
              <a:latin typeface="+mj-lt"/>
              <a:ea typeface="楷体_GB2312" pitchFamily="49" charset="-122"/>
            </a:endParaRPr>
          </a:p>
        </p:txBody>
      </p:sp>
      <p:cxnSp>
        <p:nvCxnSpPr>
          <p:cNvPr id="23" name="直接箭头连接符 22"/>
          <p:cNvCxnSpPr/>
          <p:nvPr/>
        </p:nvCxnSpPr>
        <p:spPr bwMode="auto">
          <a:xfrm>
            <a:off x="7142696" y="3331080"/>
            <a:ext cx="504070" cy="0"/>
          </a:xfrm>
          <a:prstGeom prst="straightConnector1">
            <a:avLst/>
          </a:prstGeom>
          <a:solidFill>
            <a:schemeClr val="accent1"/>
          </a:solidFill>
          <a:ln w="57150" cap="flat" cmpd="sng" algn="ctr">
            <a:solidFill>
              <a:srgbClr val="006866"/>
            </a:solidFill>
            <a:prstDash val="solid"/>
            <a:round/>
            <a:headEnd type="none" w="med" len="med"/>
            <a:tailEnd type="triangle"/>
          </a:ln>
        </p:spPr>
      </p:cxnSp>
      <mc:AlternateContent xmlns:mc="http://schemas.openxmlformats.org/markup-compatibility/2006">
        <mc:Choice xmlns:a14="http://schemas.microsoft.com/office/drawing/2010/main" Requires="a14">
          <p:sp>
            <p:nvSpPr>
              <p:cNvPr id="25" name="文本框 24"/>
              <p:cNvSpPr txBox="1"/>
              <p:nvPr/>
            </p:nvSpPr>
            <p:spPr>
              <a:xfrm>
                <a:off x="5447910" y="3798877"/>
                <a:ext cx="437162" cy="461665"/>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r>
                        <a:rPr lang="en-US" altLang="zh-CN" sz="2400" b="0" i="1" dirty="0" smtClean="0">
                          <a:latin typeface="Cambria Math" panose="02040503050406030204" pitchFamily="18" charset="0"/>
                        </a:rPr>
                        <m:t>𝑧</m:t>
                      </m:r>
                    </m:oMath>
                  </m:oMathPara>
                </a14:m>
                <a:endParaRPr lang="zh-CN" altLang="en-US" sz="2400" dirty="0"/>
              </a:p>
            </p:txBody>
          </p:sp>
        </mc:Choice>
        <mc:Fallback>
          <p:sp>
            <p:nvSpPr>
              <p:cNvPr id="25" name="文本框 24"/>
              <p:cNvSpPr txBox="1">
                <a:spLocks noRot="1" noChangeAspect="1" noMove="1" noResize="1" noEditPoints="1" noAdjustHandles="1" noChangeArrowheads="1" noChangeShapeType="1" noTextEdit="1"/>
              </p:cNvSpPr>
              <p:nvPr/>
            </p:nvSpPr>
            <p:spPr>
              <a:xfrm>
                <a:off x="5447910" y="3798877"/>
                <a:ext cx="437162" cy="461665"/>
              </a:xfrm>
              <a:prstGeom prst="rect">
                <a:avLst/>
              </a:prstGeom>
              <a:blipFill rotWithShape="1">
                <a:blip r:embed="rId3"/>
                <a:stretch>
                  <a:fillRect l="-56" t="-66" r="121" b="71"/>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9" name="文本框 28"/>
              <p:cNvSpPr txBox="1"/>
              <p:nvPr/>
            </p:nvSpPr>
            <p:spPr>
              <a:xfrm>
                <a:off x="7784325" y="3798876"/>
                <a:ext cx="437162" cy="461665"/>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acc>
                        <m:accPr>
                          <m:ctrlPr>
                            <a:rPr lang="en-US" altLang="zh-CN" sz="2400" b="0" i="1" dirty="0" smtClean="0">
                              <a:latin typeface="Cambria Math" panose="02040503050406030204" pitchFamily="18" charset="0"/>
                            </a:rPr>
                          </m:ctrlPr>
                        </m:accPr>
                        <m:e>
                          <m:r>
                            <a:rPr lang="en-US" altLang="zh-CN" sz="2400" b="0" i="1" dirty="0" smtClean="0">
                              <a:latin typeface="Cambria Math" panose="02040503050406030204" pitchFamily="18" charset="0"/>
                            </a:rPr>
                            <m:t>𝑦</m:t>
                          </m:r>
                        </m:e>
                      </m:acc>
                    </m:oMath>
                  </m:oMathPara>
                </a14:m>
                <a:endParaRPr lang="zh-CN" altLang="en-US" sz="2400" dirty="0"/>
              </a:p>
            </p:txBody>
          </p:sp>
        </mc:Choice>
        <mc:Fallback>
          <p:sp>
            <p:nvSpPr>
              <p:cNvPr id="29" name="文本框 28"/>
              <p:cNvSpPr txBox="1">
                <a:spLocks noRot="1" noChangeAspect="1" noMove="1" noResize="1" noEditPoints="1" noAdjustHandles="1" noChangeArrowheads="1" noChangeShapeType="1" noTextEdit="1"/>
              </p:cNvSpPr>
              <p:nvPr/>
            </p:nvSpPr>
            <p:spPr>
              <a:xfrm>
                <a:off x="7784325" y="3798876"/>
                <a:ext cx="437162" cy="461665"/>
              </a:xfrm>
              <a:prstGeom prst="rect">
                <a:avLst/>
              </a:prstGeom>
              <a:blipFill rotWithShape="1">
                <a:blip r:embed="rId4"/>
                <a:stretch>
                  <a:fillRect l="-113" t="-66" r="32" b="71"/>
                </a:stretch>
              </a:blipFill>
            </p:spPr>
            <p:txBody>
              <a:bodyPr/>
              <a:lstStyle/>
              <a:p>
                <a:r>
                  <a:rPr lang="zh-CN" altLang="en-US">
                    <a:noFill/>
                  </a:rPr>
                  <a:t> </a:t>
                </a:r>
              </a:p>
            </p:txBody>
          </p:sp>
        </mc:Fallback>
      </mc:AlternateContent>
      <p:graphicFrame>
        <p:nvGraphicFramePr>
          <p:cNvPr id="41" name="表格 40"/>
          <p:cNvGraphicFramePr>
            <a:graphicFrameLocks noGrp="1"/>
          </p:cNvGraphicFramePr>
          <p:nvPr/>
        </p:nvGraphicFramePr>
        <p:xfrm>
          <a:off x="5375900" y="4802333"/>
          <a:ext cx="576080" cy="1112520"/>
        </p:xfrm>
        <a:graphic>
          <a:graphicData uri="http://schemas.openxmlformats.org/drawingml/2006/table">
            <a:tbl>
              <a:tblPr firstRow="1" bandRow="1">
                <a:tableStyleId>{5940675A-B579-460E-94D1-54222C63F5DA}</a:tableStyleId>
              </a:tblPr>
              <a:tblGrid>
                <a:gridCol w="576080"/>
              </a:tblGrid>
              <a:tr h="370840">
                <a:tc>
                  <a:txBody>
                    <a:bodyPr/>
                    <a:lstStyle/>
                    <a:p>
                      <a:r>
                        <a:rPr lang="en-US" altLang="zh-CN" dirty="0"/>
                        <a:t>100</a:t>
                      </a:r>
                      <a:endParaRPr lang="zh-CN" altLang="en-US" dirty="0"/>
                    </a:p>
                  </a:txBody>
                  <a:tcPr/>
                </a:tc>
              </a:tr>
              <a:tr h="370840">
                <a:tc>
                  <a:txBody>
                    <a:bodyPr/>
                    <a:lstStyle/>
                    <a:p>
                      <a:r>
                        <a:rPr lang="en-US" altLang="zh-CN" dirty="0"/>
                        <a:t>200</a:t>
                      </a:r>
                      <a:endParaRPr lang="zh-CN" altLang="en-US" dirty="0"/>
                    </a:p>
                  </a:txBody>
                  <a:tcPr/>
                </a:tc>
              </a:tr>
              <a:tr h="370840">
                <a:tc>
                  <a:txBody>
                    <a:bodyPr/>
                    <a:lstStyle/>
                    <a:p>
                      <a:r>
                        <a:rPr lang="en-US" altLang="zh-CN" dirty="0"/>
                        <a:t>300</a:t>
                      </a:r>
                      <a:endParaRPr lang="zh-CN" altLang="en-US" dirty="0"/>
                    </a:p>
                  </a:txBody>
                  <a:tcPr/>
                </a:tc>
              </a:tr>
            </a:tbl>
          </a:graphicData>
        </a:graphic>
      </p:graphicFrame>
      <p:graphicFrame>
        <p:nvGraphicFramePr>
          <p:cNvPr id="42" name="表格 41"/>
          <p:cNvGraphicFramePr>
            <a:graphicFrameLocks noGrp="1"/>
          </p:cNvGraphicFramePr>
          <p:nvPr/>
        </p:nvGraphicFramePr>
        <p:xfrm>
          <a:off x="7752230" y="4802333"/>
          <a:ext cx="1080150" cy="1112520"/>
        </p:xfrm>
        <a:graphic>
          <a:graphicData uri="http://schemas.openxmlformats.org/drawingml/2006/table">
            <a:tbl>
              <a:tblPr firstRow="1" bandRow="1">
                <a:tableStyleId>{5940675A-B579-460E-94D1-54222C63F5DA}</a:tableStyleId>
              </a:tblPr>
              <a:tblGrid>
                <a:gridCol w="1080150"/>
              </a:tblGrid>
              <a:tr h="370840">
                <a:tc>
                  <a:txBody>
                    <a:bodyPr/>
                    <a:lstStyle/>
                    <a:p>
                      <a:r>
                        <a:rPr lang="en-US" altLang="zh-CN" sz="1800" b="0" i="0" kern="1200" dirty="0">
                          <a:solidFill>
                            <a:schemeClr val="tx1"/>
                          </a:solidFill>
                          <a:effectLst/>
                          <a:latin typeface="+mn-lt"/>
                          <a:ea typeface="+mn-ea"/>
                          <a:cs typeface="+mn-cs"/>
                        </a:rPr>
                        <a:t>0.000000</a:t>
                      </a:r>
                      <a:endParaRPr lang="zh-CN" altLang="en-US" dirty="0"/>
                    </a:p>
                  </a:txBody>
                  <a:tcPr/>
                </a:tc>
              </a:tr>
              <a:tr h="370840">
                <a:tc>
                  <a:txBody>
                    <a:bodyPr/>
                    <a:lstStyle/>
                    <a:p>
                      <a:r>
                        <a:rPr lang="en-US" altLang="zh-CN" sz="1800" b="0" i="0" kern="1200" dirty="0">
                          <a:solidFill>
                            <a:schemeClr val="tx1"/>
                          </a:solidFill>
                          <a:effectLst/>
                          <a:latin typeface="+mn-lt"/>
                          <a:ea typeface="+mn-ea"/>
                          <a:cs typeface="+mn-cs"/>
                        </a:rPr>
                        <a:t>0.000000</a:t>
                      </a:r>
                      <a:endParaRPr lang="zh-CN" altLang="en-US" dirty="0"/>
                    </a:p>
                  </a:txBody>
                  <a:tcPr/>
                </a:tc>
              </a:tr>
              <a:tr h="370840">
                <a:tc>
                  <a:txBody>
                    <a:bodyPr/>
                    <a:lstStyle/>
                    <a:p>
                      <a:r>
                        <a:rPr lang="en-US" altLang="zh-CN" sz="1800" b="0" i="0" kern="1200" dirty="0">
                          <a:solidFill>
                            <a:schemeClr val="tx1"/>
                          </a:solidFill>
                          <a:effectLst/>
                          <a:latin typeface="+mn-lt"/>
                          <a:ea typeface="+mn-ea"/>
                          <a:cs typeface="+mn-cs"/>
                        </a:rPr>
                        <a:t>0.999999</a:t>
                      </a:r>
                      <a:endParaRPr lang="zh-CN" altLang="en-US" dirty="0"/>
                    </a:p>
                  </a:txBody>
                  <a:tcPr/>
                </a:tc>
              </a:tr>
            </a:tbl>
          </a:graphicData>
        </a:graphic>
      </p:graphicFrame>
      <p:cxnSp>
        <p:nvCxnSpPr>
          <p:cNvPr id="43" name="直接箭头连接符 42"/>
          <p:cNvCxnSpPr>
            <a:stCxn id="41" idx="3"/>
          </p:cNvCxnSpPr>
          <p:nvPr/>
        </p:nvCxnSpPr>
        <p:spPr bwMode="auto">
          <a:xfrm>
            <a:off x="5951980" y="5358593"/>
            <a:ext cx="504070" cy="0"/>
          </a:xfrm>
          <a:prstGeom prst="straightConnector1">
            <a:avLst/>
          </a:prstGeom>
          <a:solidFill>
            <a:schemeClr val="accent1"/>
          </a:solidFill>
          <a:ln w="57150" cap="flat" cmpd="sng" algn="ctr">
            <a:solidFill>
              <a:srgbClr val="006866"/>
            </a:solidFill>
            <a:prstDash val="solid"/>
            <a:round/>
            <a:headEnd type="none" w="med" len="med"/>
            <a:tailEnd type="triangle"/>
          </a:ln>
        </p:spPr>
      </p:cxnSp>
      <p:sp>
        <p:nvSpPr>
          <p:cNvPr id="44" name="矩形 43"/>
          <p:cNvSpPr/>
          <p:nvPr/>
        </p:nvSpPr>
        <p:spPr bwMode="auto">
          <a:xfrm>
            <a:off x="6456050" y="5106558"/>
            <a:ext cx="792110" cy="504070"/>
          </a:xfrm>
          <a:prstGeom prst="rect">
            <a:avLst/>
          </a:prstGeom>
          <a:noFill/>
          <a:ln w="19050" cap="flat" cmpd="sng" algn="ctr">
            <a:solidFill>
              <a:schemeClr val="tx2"/>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r>
              <a:rPr lang="en-US" altLang="zh-CN" sz="1400" dirty="0" err="1">
                <a:latin typeface="+mj-lt"/>
              </a:rPr>
              <a:t>S</a:t>
            </a:r>
            <a:r>
              <a:rPr kumimoji="0" lang="en-US" altLang="zh-CN" sz="1400" b="0" i="0" u="none" strike="noStrike" cap="none" normalizeH="0" baseline="0" dirty="0" err="1">
                <a:ln>
                  <a:noFill/>
                </a:ln>
                <a:solidFill>
                  <a:schemeClr val="tx1"/>
                </a:solidFill>
                <a:effectLst/>
                <a:latin typeface="+mj-lt"/>
                <a:ea typeface="楷体_GB2312" pitchFamily="49" charset="-122"/>
              </a:rPr>
              <a:t>oftmax</a:t>
            </a:r>
            <a:r>
              <a:rPr kumimoji="0" lang="en-US" altLang="zh-CN" sz="1400" b="0" i="0" u="none" strike="noStrike" cap="none" normalizeH="0" baseline="0" dirty="0">
                <a:ln>
                  <a:noFill/>
                </a:ln>
                <a:solidFill>
                  <a:schemeClr val="tx1"/>
                </a:solidFill>
                <a:effectLst/>
                <a:latin typeface="+mj-lt"/>
                <a:ea typeface="楷体_GB2312" pitchFamily="49" charset="-122"/>
              </a:rPr>
              <a:t>(T=1)</a:t>
            </a:r>
            <a:endParaRPr kumimoji="0" lang="zh-CN" altLang="en-US" sz="1400" b="0" i="0" u="none" strike="noStrike" cap="none" normalizeH="0" baseline="0" dirty="0">
              <a:ln>
                <a:noFill/>
              </a:ln>
              <a:solidFill>
                <a:schemeClr val="tx1"/>
              </a:solidFill>
              <a:effectLst/>
              <a:latin typeface="+mj-lt"/>
              <a:ea typeface="楷体_GB2312" pitchFamily="49" charset="-122"/>
            </a:endParaRPr>
          </a:p>
        </p:txBody>
      </p:sp>
      <p:cxnSp>
        <p:nvCxnSpPr>
          <p:cNvPr id="45" name="直接箭头连接符 44"/>
          <p:cNvCxnSpPr/>
          <p:nvPr/>
        </p:nvCxnSpPr>
        <p:spPr bwMode="auto">
          <a:xfrm>
            <a:off x="7248160" y="5357796"/>
            <a:ext cx="504070" cy="0"/>
          </a:xfrm>
          <a:prstGeom prst="straightConnector1">
            <a:avLst/>
          </a:prstGeom>
          <a:solidFill>
            <a:schemeClr val="accent1"/>
          </a:solidFill>
          <a:ln w="57150" cap="flat" cmpd="sng" algn="ctr">
            <a:solidFill>
              <a:srgbClr val="006866"/>
            </a:solidFill>
            <a:prstDash val="solid"/>
            <a:round/>
            <a:headEnd type="none" w="med" len="med"/>
            <a:tailEnd type="triangle"/>
          </a:ln>
        </p:spPr>
      </p:cxnSp>
      <mc:AlternateContent xmlns:mc="http://schemas.openxmlformats.org/markup-compatibility/2006">
        <mc:Choice xmlns:a14="http://schemas.microsoft.com/office/drawing/2010/main" Requires="a14">
          <p:sp>
            <p:nvSpPr>
              <p:cNvPr id="46" name="文本框 45"/>
              <p:cNvSpPr txBox="1"/>
              <p:nvPr/>
            </p:nvSpPr>
            <p:spPr>
              <a:xfrm>
                <a:off x="5424047" y="5822170"/>
                <a:ext cx="437162" cy="461665"/>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r>
                        <a:rPr lang="en-US" altLang="zh-CN" sz="2400" b="0" i="1" dirty="0" smtClean="0">
                          <a:latin typeface="Cambria Math" panose="02040503050406030204" pitchFamily="18" charset="0"/>
                        </a:rPr>
                        <m:t>𝑧</m:t>
                      </m:r>
                    </m:oMath>
                  </m:oMathPara>
                </a14:m>
                <a:endParaRPr lang="zh-CN" altLang="en-US" sz="2400" dirty="0"/>
              </a:p>
            </p:txBody>
          </p:sp>
        </mc:Choice>
        <mc:Fallback>
          <p:sp>
            <p:nvSpPr>
              <p:cNvPr id="46" name="文本框 45"/>
              <p:cNvSpPr txBox="1">
                <a:spLocks noRot="1" noChangeAspect="1" noMove="1" noResize="1" noEditPoints="1" noAdjustHandles="1" noChangeArrowheads="1" noChangeShapeType="1" noTextEdit="1"/>
              </p:cNvSpPr>
              <p:nvPr/>
            </p:nvSpPr>
            <p:spPr>
              <a:xfrm>
                <a:off x="5424047" y="5822170"/>
                <a:ext cx="437162" cy="461665"/>
              </a:xfrm>
              <a:prstGeom prst="rect">
                <a:avLst/>
              </a:prstGeom>
              <a:blipFill rotWithShape="1">
                <a:blip r:embed="rId3"/>
                <a:stretch>
                  <a:fillRect l="-117" t="-106" r="36" b="110"/>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47" name="文本框 46"/>
              <p:cNvSpPr txBox="1"/>
              <p:nvPr/>
            </p:nvSpPr>
            <p:spPr>
              <a:xfrm>
                <a:off x="8073724" y="5850687"/>
                <a:ext cx="437162" cy="461665"/>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acc>
                        <m:accPr>
                          <m:ctrlPr>
                            <a:rPr lang="en-US" altLang="zh-CN" sz="2400" b="0" i="1" dirty="0" smtClean="0">
                              <a:latin typeface="Cambria Math" panose="02040503050406030204" pitchFamily="18" charset="0"/>
                            </a:rPr>
                          </m:ctrlPr>
                        </m:accPr>
                        <m:e>
                          <m:r>
                            <a:rPr lang="en-US" altLang="zh-CN" sz="2400" b="0" i="1" dirty="0" smtClean="0">
                              <a:latin typeface="Cambria Math" panose="02040503050406030204" pitchFamily="18" charset="0"/>
                            </a:rPr>
                            <m:t>𝑦</m:t>
                          </m:r>
                        </m:e>
                      </m:acc>
                    </m:oMath>
                  </m:oMathPara>
                </a14:m>
                <a:endParaRPr lang="zh-CN" altLang="en-US" sz="2400" dirty="0"/>
              </a:p>
            </p:txBody>
          </p:sp>
        </mc:Choice>
        <mc:Fallback>
          <p:sp>
            <p:nvSpPr>
              <p:cNvPr id="47" name="文本框 46"/>
              <p:cNvSpPr txBox="1">
                <a:spLocks noRot="1" noChangeAspect="1" noMove="1" noResize="1" noEditPoints="1" noAdjustHandles="1" noChangeArrowheads="1" noChangeShapeType="1" noTextEdit="1"/>
              </p:cNvSpPr>
              <p:nvPr/>
            </p:nvSpPr>
            <p:spPr>
              <a:xfrm>
                <a:off x="8073724" y="5850687"/>
                <a:ext cx="437162" cy="461665"/>
              </a:xfrm>
              <a:prstGeom prst="rect">
                <a:avLst/>
              </a:prstGeom>
              <a:blipFill rotWithShape="1">
                <a:blip r:embed="rId4"/>
                <a:stretch>
                  <a:fillRect l="-76" t="-94" r="141" b="98"/>
                </a:stretch>
              </a:blipFill>
            </p:spPr>
            <p:txBody>
              <a:bodyPr/>
              <a:lstStyle/>
              <a:p>
                <a:r>
                  <a:rPr lang="zh-CN" altLang="en-US">
                    <a:noFill/>
                  </a:rPr>
                  <a:t> </a:t>
                </a:r>
              </a:p>
            </p:txBody>
          </p:sp>
        </mc:Fallback>
      </mc:AlternateContent>
      <p:sp>
        <p:nvSpPr>
          <p:cNvPr id="52" name="文本框 51"/>
          <p:cNvSpPr txBox="1"/>
          <p:nvPr/>
        </p:nvSpPr>
        <p:spPr>
          <a:xfrm>
            <a:off x="6126812" y="3992084"/>
            <a:ext cx="1415772" cy="338554"/>
          </a:xfrm>
          <a:prstGeom prst="rect">
            <a:avLst/>
          </a:prstGeom>
          <a:noFill/>
        </p:spPr>
        <p:txBody>
          <a:bodyPr wrap="none" rtlCol="0">
            <a:spAutoFit/>
          </a:bodyPr>
          <a:lstStyle/>
          <a:p>
            <a:r>
              <a:rPr lang="zh-CN" altLang="en-US" sz="1600" dirty="0"/>
              <a:t>正常训练模型</a:t>
            </a:r>
            <a:endParaRPr lang="zh-CN" altLang="en-US" sz="1600" dirty="0"/>
          </a:p>
        </p:txBody>
      </p:sp>
      <p:sp>
        <p:nvSpPr>
          <p:cNvPr id="53" name="文本框 52"/>
          <p:cNvSpPr txBox="1"/>
          <p:nvPr/>
        </p:nvSpPr>
        <p:spPr>
          <a:xfrm>
            <a:off x="6204015" y="6114558"/>
            <a:ext cx="1415772" cy="338554"/>
          </a:xfrm>
          <a:prstGeom prst="rect">
            <a:avLst/>
          </a:prstGeom>
          <a:noFill/>
        </p:spPr>
        <p:txBody>
          <a:bodyPr wrap="none" rtlCol="0">
            <a:spAutoFit/>
          </a:bodyPr>
          <a:lstStyle/>
          <a:p>
            <a:r>
              <a:rPr lang="zh-CN" altLang="en-US" sz="1600" dirty="0"/>
              <a:t>蒸馏学生模型</a:t>
            </a:r>
            <a:endParaRPr lang="zh-CN" altLang="en-US" sz="1600" dirty="0"/>
          </a:p>
        </p:txBody>
      </p:sp>
      <p:pic>
        <p:nvPicPr>
          <p:cNvPr id="55" name="图片 54"/>
          <p:cNvPicPr>
            <a:picLocks noChangeAspect="1"/>
          </p:cNvPicPr>
          <p:nvPr/>
        </p:nvPicPr>
        <p:blipFill>
          <a:blip r:embed="rId5"/>
          <a:stretch>
            <a:fillRect/>
          </a:stretch>
        </p:blipFill>
        <p:spPr>
          <a:xfrm>
            <a:off x="10240982" y="4465078"/>
            <a:ext cx="792110" cy="328927"/>
          </a:xfrm>
          <a:prstGeom prst="rect">
            <a:avLst/>
          </a:prstGeom>
        </p:spPr>
      </p:pic>
      <p:pic>
        <p:nvPicPr>
          <p:cNvPr id="57" name="图片 56"/>
          <p:cNvPicPr>
            <a:picLocks noChangeAspect="1"/>
          </p:cNvPicPr>
          <p:nvPr/>
        </p:nvPicPr>
        <p:blipFill>
          <a:blip r:embed="rId6"/>
          <a:stretch>
            <a:fillRect/>
          </a:stretch>
        </p:blipFill>
        <p:spPr>
          <a:xfrm>
            <a:off x="9704100" y="5016770"/>
            <a:ext cx="1929070" cy="568387"/>
          </a:xfrm>
          <a:prstGeom prst="rect">
            <a:avLst/>
          </a:prstGeom>
        </p:spPr>
      </p:pic>
      <p:pic>
        <p:nvPicPr>
          <p:cNvPr id="59" name="图片 58"/>
          <p:cNvPicPr>
            <a:picLocks noChangeAspect="1"/>
          </p:cNvPicPr>
          <p:nvPr/>
        </p:nvPicPr>
        <p:blipFill>
          <a:blip r:embed="rId7"/>
          <a:stretch>
            <a:fillRect/>
          </a:stretch>
        </p:blipFill>
        <p:spPr>
          <a:xfrm>
            <a:off x="9972516" y="5761413"/>
            <a:ext cx="1336196" cy="522422"/>
          </a:xfrm>
          <a:prstGeom prst="rect">
            <a:avLst/>
          </a:prstGeom>
        </p:spPr>
      </p:pic>
      <p:sp>
        <p:nvSpPr>
          <p:cNvPr id="60" name="矩形 59"/>
          <p:cNvSpPr/>
          <p:nvPr/>
        </p:nvSpPr>
        <p:spPr bwMode="auto">
          <a:xfrm>
            <a:off x="9636497" y="4414071"/>
            <a:ext cx="1992265" cy="1898281"/>
          </a:xfrm>
          <a:prstGeom prst="rect">
            <a:avLst/>
          </a:prstGeom>
          <a:noFill/>
          <a:ln w="19050" cap="flat" cmpd="sng" algn="ctr">
            <a:solidFill>
              <a:srgbClr val="FF0000"/>
            </a:solidFill>
            <a:prstDash val="dash"/>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200" b="0" i="0" u="none" strike="noStrike" cap="none" normalizeH="0" baseline="0">
              <a:ln>
                <a:noFill/>
              </a:ln>
              <a:solidFill>
                <a:schemeClr val="tx1"/>
              </a:solidFill>
              <a:effectLst/>
              <a:latin typeface="楷体_GB2312" pitchFamily="49" charset="-122"/>
              <a:ea typeface="楷体_GB2312" pitchFamily="49" charset="-122"/>
            </a:endParaRPr>
          </a:p>
        </p:txBody>
      </p:sp>
      <p:cxnSp>
        <p:nvCxnSpPr>
          <p:cNvPr id="63" name="直接连接符 62"/>
          <p:cNvCxnSpPr/>
          <p:nvPr/>
        </p:nvCxnSpPr>
        <p:spPr bwMode="auto">
          <a:xfrm flipV="1">
            <a:off x="8832380" y="4414071"/>
            <a:ext cx="804117" cy="379934"/>
          </a:xfrm>
          <a:prstGeom prst="line">
            <a:avLst/>
          </a:prstGeom>
          <a:solidFill>
            <a:schemeClr val="accent1"/>
          </a:solidFill>
          <a:ln w="19050" cap="flat" cmpd="sng" algn="ctr">
            <a:solidFill>
              <a:srgbClr val="FF0000"/>
            </a:solidFill>
            <a:prstDash val="solid"/>
            <a:round/>
            <a:headEnd type="none" w="med" len="med"/>
            <a:tailEnd type="none" w="med" len="med"/>
          </a:ln>
        </p:spPr>
      </p:cxnSp>
      <p:cxnSp>
        <p:nvCxnSpPr>
          <p:cNvPr id="10246" name="直接连接符 10245"/>
          <p:cNvCxnSpPr/>
          <p:nvPr/>
        </p:nvCxnSpPr>
        <p:spPr bwMode="auto">
          <a:xfrm>
            <a:off x="8827972" y="5914853"/>
            <a:ext cx="804117" cy="397499"/>
          </a:xfrm>
          <a:prstGeom prst="line">
            <a:avLst/>
          </a:prstGeom>
          <a:solidFill>
            <a:schemeClr val="accent1"/>
          </a:solidFill>
          <a:ln w="19050" cap="flat" cmpd="sng" algn="ctr">
            <a:solidFill>
              <a:srgbClr val="FF0000"/>
            </a:solidFill>
            <a:prstDash val="solid"/>
            <a:round/>
            <a:headEnd type="none" w="med" len="med"/>
            <a:tailEnd type="none" w="med" len="med"/>
          </a:ln>
        </p:spPr>
      </p:cxnSp>
      <p:sp>
        <p:nvSpPr>
          <p:cNvPr id="10250" name="文本框 10249"/>
          <p:cNvSpPr txBox="1"/>
          <p:nvPr/>
        </p:nvSpPr>
        <p:spPr>
          <a:xfrm>
            <a:off x="9762498" y="3393404"/>
            <a:ext cx="1812274" cy="923330"/>
          </a:xfrm>
          <a:prstGeom prst="rect">
            <a:avLst/>
          </a:prstGeom>
          <a:noFill/>
        </p:spPr>
        <p:txBody>
          <a:bodyPr wrap="square">
            <a:spAutoFit/>
          </a:bodyPr>
          <a:lstStyle/>
          <a:p>
            <a:r>
              <a:rPr lang="zh-CN" altLang="en-US" sz="1800" dirty="0">
                <a:solidFill>
                  <a:srgbClr val="FF0000"/>
                </a:solidFill>
              </a:rPr>
              <a:t>防御性蒸馏使得模型对于样本的梯度几乎为</a:t>
            </a:r>
            <a:r>
              <a:rPr lang="en-US" altLang="zh-CN" sz="1800" dirty="0">
                <a:solidFill>
                  <a:srgbClr val="FF0000"/>
                </a:solidFill>
              </a:rPr>
              <a:t>0</a:t>
            </a:r>
            <a:endParaRPr lang="zh-CN" altLang="en-US" sz="1800" dirty="0">
              <a:solidFill>
                <a:srgbClr val="FF0000"/>
              </a:solidFill>
            </a:endParaRPr>
          </a:p>
        </p:txBody>
      </p:sp>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645" y="1124585"/>
            <a:ext cx="11574145" cy="1597660"/>
          </a:xfrm>
        </p:spPr>
        <p:txBody>
          <a:bodyPr/>
          <a:lstStyle/>
          <a:p>
            <a:r>
              <a:rPr lang="zh-CN" altLang="en-US" dirty="0"/>
              <a:t>Carlini和Wagner认为：蒸馏强度过大造成梯度几乎不存在，导致对抗样本攻击失败，进而提出基于目标函数优化的攻击算法</a:t>
            </a:r>
            <a:endParaRPr lang="zh-CN" altLang="en-US" dirty="0">
              <a:solidFill>
                <a:srgbClr val="C00000"/>
              </a:solidFill>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4" name="标题 1"/>
          <p:cNvSpPr>
            <a:spLocks noGrp="1"/>
          </p:cNvSpPr>
          <p:nvPr>
            <p:ph type="title"/>
          </p:nvPr>
        </p:nvSpPr>
        <p:spPr>
          <a:xfrm>
            <a:off x="304800" y="225425"/>
            <a:ext cx="10660063" cy="827088"/>
          </a:xfrm>
        </p:spPr>
        <p:txBody>
          <a:bodyPr/>
          <a:lstStyle/>
          <a:p>
            <a:r>
              <a:rPr lang="zh-CN" altLang="en-US" dirty="0"/>
              <a:t>C</a:t>
            </a:r>
            <a:r>
              <a:rPr lang="en-US" altLang="zh-CN" dirty="0"/>
              <a:t>&amp;</a:t>
            </a:r>
            <a:r>
              <a:rPr lang="zh-CN" altLang="en-US" dirty="0"/>
              <a:t>W攻击算法</a:t>
            </a:r>
            <a:endParaRPr lang="zh-CN" altLang="en-US" dirty="0"/>
          </a:p>
        </p:txBody>
      </p:sp>
      <mc:AlternateContent xmlns:mc="http://schemas.openxmlformats.org/markup-compatibility/2006">
        <mc:Choice xmlns:a14="http://schemas.microsoft.com/office/drawing/2010/main" Requires="a14">
          <p:sp>
            <p:nvSpPr>
              <p:cNvPr id="2" name="矩形 1"/>
              <p:cNvSpPr/>
              <p:nvPr/>
            </p:nvSpPr>
            <p:spPr>
              <a:xfrm>
                <a:off x="1415350" y="2515573"/>
                <a:ext cx="3096430" cy="2308324"/>
              </a:xfrm>
              <a:prstGeom prst="rect">
                <a:avLst/>
              </a:prstGeom>
            </p:spPr>
            <p:txBody>
              <a:bodyPr wrap="square">
                <a:spAutoFit/>
              </a:bodyPr>
              <a:lstStyle/>
              <a:p>
                <a:pPr>
                  <a:lnSpc>
                    <a:spcPct val="200000"/>
                  </a:lnSpc>
                </a:pPr>
                <a14:m>
                  <m:oMathPara xmlns:m="http://schemas.openxmlformats.org/officeDocument/2006/math">
                    <m:oMathParaPr>
                      <m:jc m:val="centerGroup"/>
                    </m:oMathParaPr>
                    <m:oMath xmlns:m="http://schemas.openxmlformats.org/officeDocument/2006/math">
                      <m:r>
                        <a:rPr lang="en-US" altLang="zh-CN" sz="2400" b="1" i="1" smtClean="0">
                          <a:solidFill>
                            <a:srgbClr val="FF0000"/>
                          </a:solidFill>
                          <a:latin typeface="Cambria Math" panose="02040503050406030204" pitchFamily="18" charset="0"/>
                        </a:rPr>
                        <m:t>𝐦𝐢𝐧</m:t>
                      </m:r>
                      <m:r>
                        <a:rPr lang="en-US" altLang="zh-CN" sz="2400" b="1" smtClean="0">
                          <a:solidFill>
                            <a:srgbClr val="FF0000"/>
                          </a:solidFill>
                          <a:latin typeface="Cambria Math" panose="02040503050406030204" pitchFamily="18" charset="0"/>
                        </a:rPr>
                        <m:t> </m:t>
                      </m:r>
                      <m:r>
                        <a:rPr lang="en-US" altLang="zh-CN" sz="2400" b="1" i="1">
                          <a:solidFill>
                            <a:srgbClr val="FF0000"/>
                          </a:solidFill>
                          <a:latin typeface="Cambria Math" panose="02040503050406030204" pitchFamily="18" charset="0"/>
                        </a:rPr>
                        <m:t>𝑫</m:t>
                      </m:r>
                      <m:d>
                        <m:dPr>
                          <m:ctrlPr>
                            <a:rPr lang="zh-CN" altLang="zh-CN" sz="2400" b="1" i="1">
                              <a:solidFill>
                                <a:srgbClr val="FF0000"/>
                              </a:solidFill>
                              <a:latin typeface="Cambria Math" panose="02040503050406030204" pitchFamily="18" charset="0"/>
                            </a:rPr>
                          </m:ctrlPr>
                        </m:dPr>
                        <m:e>
                          <m:r>
                            <a:rPr lang="en-US" altLang="zh-CN" sz="2400" b="1" i="1">
                              <a:solidFill>
                                <a:srgbClr val="FF0000"/>
                              </a:solidFill>
                              <a:latin typeface="Cambria Math" panose="02040503050406030204" pitchFamily="18" charset="0"/>
                            </a:rPr>
                            <m:t>𝒙</m:t>
                          </m:r>
                          <m:r>
                            <a:rPr lang="en-US" altLang="zh-CN" sz="2400" b="1" i="1">
                              <a:solidFill>
                                <a:srgbClr val="FF0000"/>
                              </a:solidFill>
                              <a:latin typeface="Cambria Math" panose="02040503050406030204" pitchFamily="18" charset="0"/>
                            </a:rPr>
                            <m:t>,</m:t>
                          </m:r>
                          <m:r>
                            <a:rPr lang="en-US" altLang="zh-CN" sz="2400" b="1" i="1">
                              <a:solidFill>
                                <a:srgbClr val="FF0000"/>
                              </a:solidFill>
                              <a:latin typeface="Cambria Math" panose="02040503050406030204" pitchFamily="18" charset="0"/>
                            </a:rPr>
                            <m:t>𝒙</m:t>
                          </m:r>
                          <m:r>
                            <a:rPr lang="en-US" altLang="zh-CN" sz="2400" b="1" i="1">
                              <a:solidFill>
                                <a:srgbClr val="FF0000"/>
                              </a:solidFill>
                              <a:latin typeface="Cambria Math" panose="02040503050406030204" pitchFamily="18" charset="0"/>
                            </a:rPr>
                            <m:t>+</m:t>
                          </m:r>
                          <m:r>
                            <a:rPr lang="en-US" altLang="zh-CN" sz="2400" b="1" i="1">
                              <a:solidFill>
                                <a:srgbClr val="FF0000"/>
                              </a:solidFill>
                              <a:latin typeface="Cambria Math" panose="02040503050406030204" pitchFamily="18" charset="0"/>
                            </a:rPr>
                            <m:t>𝜹</m:t>
                          </m:r>
                        </m:e>
                      </m:d>
                    </m:oMath>
                  </m:oMathPara>
                </a14:m>
                <a:endParaRPr lang="en-US" altLang="zh-CN" sz="2400" b="1" i="1" dirty="0">
                  <a:solidFill>
                    <a:srgbClr val="FF0000"/>
                  </a:solidFill>
                  <a:latin typeface="Cambria Math" panose="02040503050406030204" pitchFamily="18" charset="0"/>
                </a:endParaRPr>
              </a:p>
              <a:p>
                <a:pPr>
                  <a:lnSpc>
                    <a:spcPct val="200000"/>
                  </a:lnSpc>
                </a:pPr>
                <a14:m>
                  <m:oMathPara xmlns:m="http://schemas.openxmlformats.org/officeDocument/2006/math">
                    <m:oMathParaPr>
                      <m:jc m:val="centerGroup"/>
                    </m:oMathParaPr>
                    <m:oMath xmlns:m="http://schemas.openxmlformats.org/officeDocument/2006/math">
                      <m:r>
                        <a:rPr lang="en-US" altLang="zh-CN" sz="2400" b="1" i="1">
                          <a:solidFill>
                            <a:srgbClr val="FF0000"/>
                          </a:solidFill>
                          <a:latin typeface="Cambria Math" panose="02040503050406030204" pitchFamily="18" charset="0"/>
                        </a:rPr>
                        <m:t>𝐬</m:t>
                      </m:r>
                      <m:r>
                        <a:rPr lang="en-US" altLang="zh-CN" sz="2400" b="1">
                          <a:solidFill>
                            <a:srgbClr val="FF0000"/>
                          </a:solidFill>
                          <a:latin typeface="Cambria Math" panose="02040503050406030204" pitchFamily="18" charset="0"/>
                        </a:rPr>
                        <m:t>.</m:t>
                      </m:r>
                      <m:r>
                        <a:rPr lang="en-US" altLang="zh-CN" sz="2400" b="1" i="1">
                          <a:solidFill>
                            <a:srgbClr val="FF0000"/>
                          </a:solidFill>
                          <a:latin typeface="Cambria Math" panose="02040503050406030204" pitchFamily="18" charset="0"/>
                        </a:rPr>
                        <m:t>𝐭</m:t>
                      </m:r>
                      <m:r>
                        <a:rPr lang="en-US" altLang="zh-CN" sz="2400" b="1">
                          <a:solidFill>
                            <a:srgbClr val="FF0000"/>
                          </a:solidFill>
                          <a:latin typeface="Cambria Math" panose="02040503050406030204" pitchFamily="18" charset="0"/>
                        </a:rPr>
                        <m:t>.</m:t>
                      </m:r>
                      <m:r>
                        <a:rPr lang="en-US" altLang="zh-CN" sz="2400" b="1" i="0" smtClean="0">
                          <a:solidFill>
                            <a:srgbClr val="FF0000"/>
                          </a:solidFill>
                          <a:latin typeface="Cambria Math" panose="02040503050406030204" pitchFamily="18" charset="0"/>
                        </a:rPr>
                        <m:t>   </m:t>
                      </m:r>
                      <m:r>
                        <a:rPr lang="en-US" altLang="zh-CN" sz="2400" b="1" i="1">
                          <a:solidFill>
                            <a:srgbClr val="FF0000"/>
                          </a:solidFill>
                          <a:latin typeface="Cambria Math" panose="02040503050406030204" pitchFamily="18" charset="0"/>
                        </a:rPr>
                        <m:t>𝑪</m:t>
                      </m:r>
                      <m:d>
                        <m:dPr>
                          <m:ctrlPr>
                            <a:rPr lang="zh-CN" altLang="zh-CN" sz="2400" b="1" i="1">
                              <a:solidFill>
                                <a:srgbClr val="FF0000"/>
                              </a:solidFill>
                              <a:latin typeface="Cambria Math" panose="02040503050406030204" pitchFamily="18" charset="0"/>
                            </a:rPr>
                          </m:ctrlPr>
                        </m:dPr>
                        <m:e>
                          <m:r>
                            <a:rPr lang="en-US" altLang="zh-CN" sz="2400" b="1" i="1">
                              <a:solidFill>
                                <a:srgbClr val="FF0000"/>
                              </a:solidFill>
                              <a:latin typeface="Cambria Math" panose="02040503050406030204" pitchFamily="18" charset="0"/>
                            </a:rPr>
                            <m:t>𝒙</m:t>
                          </m:r>
                          <m:r>
                            <a:rPr lang="en-US" altLang="zh-CN" sz="2400" b="1" i="1">
                              <a:solidFill>
                                <a:srgbClr val="FF0000"/>
                              </a:solidFill>
                              <a:latin typeface="Cambria Math" panose="02040503050406030204" pitchFamily="18" charset="0"/>
                            </a:rPr>
                            <m:t>+</m:t>
                          </m:r>
                          <m:r>
                            <a:rPr lang="en-US" altLang="zh-CN" sz="2400" b="1" i="1">
                              <a:solidFill>
                                <a:srgbClr val="FF0000"/>
                              </a:solidFill>
                              <a:latin typeface="Cambria Math" panose="02040503050406030204" pitchFamily="18" charset="0"/>
                            </a:rPr>
                            <m:t>𝜹</m:t>
                          </m:r>
                        </m:e>
                      </m:d>
                      <m:r>
                        <a:rPr lang="en-US" altLang="zh-CN" sz="2400" b="1" i="1">
                          <a:solidFill>
                            <a:srgbClr val="FF0000"/>
                          </a:solidFill>
                          <a:latin typeface="Cambria Math" panose="02040503050406030204" pitchFamily="18" charset="0"/>
                        </a:rPr>
                        <m:t>=</m:t>
                      </m:r>
                      <m:r>
                        <a:rPr lang="en-US" altLang="zh-CN" sz="2400" b="1" i="1">
                          <a:solidFill>
                            <a:srgbClr val="FF0000"/>
                          </a:solidFill>
                          <a:latin typeface="Cambria Math" panose="02040503050406030204" pitchFamily="18" charset="0"/>
                        </a:rPr>
                        <m:t>𝒕</m:t>
                      </m:r>
                    </m:oMath>
                  </m:oMathPara>
                </a14:m>
                <a:endParaRPr lang="en-US" altLang="zh-CN" sz="2400" b="1" i="1" dirty="0">
                  <a:solidFill>
                    <a:srgbClr val="FF0000"/>
                  </a:solidFill>
                  <a:latin typeface="Cambria Math" panose="02040503050406030204" pitchFamily="18" charset="0"/>
                </a:endParaRPr>
              </a:p>
              <a:p>
                <a:pPr>
                  <a:lnSpc>
                    <a:spcPct val="200000"/>
                  </a:lnSpc>
                </a:pPr>
                <a14:m>
                  <m:oMathPara xmlns:m="http://schemas.openxmlformats.org/officeDocument/2006/math">
                    <m:oMathParaPr>
                      <m:jc m:val="centerGroup"/>
                    </m:oMathParaPr>
                    <m:oMath xmlns:m="http://schemas.openxmlformats.org/officeDocument/2006/math">
                      <m:r>
                        <a:rPr lang="en-US" altLang="zh-CN" sz="2400" b="1" i="1">
                          <a:solidFill>
                            <a:srgbClr val="FF0000"/>
                          </a:solidFill>
                          <a:latin typeface="Cambria Math" panose="02040503050406030204" pitchFamily="18" charset="0"/>
                        </a:rPr>
                        <m:t>𝒙</m:t>
                      </m:r>
                      <m:r>
                        <a:rPr lang="en-US" altLang="zh-CN" sz="2400" b="1" i="1">
                          <a:solidFill>
                            <a:srgbClr val="FF0000"/>
                          </a:solidFill>
                          <a:latin typeface="Cambria Math" panose="02040503050406030204" pitchFamily="18" charset="0"/>
                        </a:rPr>
                        <m:t>+</m:t>
                      </m:r>
                      <m:r>
                        <a:rPr lang="en-US" altLang="zh-CN" sz="2400" b="1" i="1">
                          <a:solidFill>
                            <a:srgbClr val="FF0000"/>
                          </a:solidFill>
                          <a:latin typeface="Cambria Math" panose="02040503050406030204" pitchFamily="18" charset="0"/>
                        </a:rPr>
                        <m:t>𝜹</m:t>
                      </m:r>
                      <m:sSup>
                        <m:sSupPr>
                          <m:ctrlPr>
                            <a:rPr lang="zh-CN" altLang="zh-CN" sz="2400" b="1" i="1">
                              <a:solidFill>
                                <a:srgbClr val="FF0000"/>
                              </a:solidFill>
                              <a:latin typeface="Cambria Math" panose="02040503050406030204" pitchFamily="18" charset="0"/>
                            </a:rPr>
                          </m:ctrlPr>
                        </m:sSupPr>
                        <m:e>
                          <m:r>
                            <a:rPr lang="en-US" altLang="zh-CN" sz="2400" b="1" i="1">
                              <a:solidFill>
                                <a:srgbClr val="FF0000"/>
                              </a:solidFill>
                              <a:latin typeface="Cambria Math" panose="02040503050406030204" pitchFamily="18" charset="0"/>
                            </a:rPr>
                            <m:t>∈</m:t>
                          </m:r>
                          <m:d>
                            <m:dPr>
                              <m:begChr m:val="["/>
                              <m:endChr m:val="]"/>
                              <m:ctrlPr>
                                <a:rPr lang="zh-CN" altLang="zh-CN" sz="2400" b="1" i="1">
                                  <a:solidFill>
                                    <a:srgbClr val="FF0000"/>
                                  </a:solidFill>
                                  <a:latin typeface="Cambria Math" panose="02040503050406030204" pitchFamily="18" charset="0"/>
                                </a:rPr>
                              </m:ctrlPr>
                            </m:dPr>
                            <m:e>
                              <m:r>
                                <a:rPr lang="en-US" altLang="zh-CN" sz="2400" b="1" i="1">
                                  <a:solidFill>
                                    <a:srgbClr val="FF0000"/>
                                  </a:solidFill>
                                  <a:latin typeface="Cambria Math" panose="02040503050406030204" pitchFamily="18" charset="0"/>
                                </a:rPr>
                                <m:t>𝟎</m:t>
                              </m:r>
                              <m:r>
                                <a:rPr lang="en-US" altLang="zh-CN" sz="2400" b="1" i="1">
                                  <a:solidFill>
                                    <a:srgbClr val="FF0000"/>
                                  </a:solidFill>
                                  <a:latin typeface="Cambria Math" panose="02040503050406030204" pitchFamily="18" charset="0"/>
                                </a:rPr>
                                <m:t>,</m:t>
                              </m:r>
                              <m:r>
                                <a:rPr lang="en-US" altLang="zh-CN" sz="2400" b="1" i="1">
                                  <a:solidFill>
                                    <a:srgbClr val="FF0000"/>
                                  </a:solidFill>
                                  <a:latin typeface="Cambria Math" panose="02040503050406030204" pitchFamily="18" charset="0"/>
                                </a:rPr>
                                <m:t>𝟏</m:t>
                              </m:r>
                            </m:e>
                          </m:d>
                        </m:e>
                        <m:sup>
                          <m:r>
                            <a:rPr lang="en-US" altLang="zh-CN" sz="2400" b="1" i="1">
                              <a:solidFill>
                                <a:srgbClr val="FF0000"/>
                              </a:solidFill>
                              <a:latin typeface="Cambria Math" panose="02040503050406030204" pitchFamily="18" charset="0"/>
                            </a:rPr>
                            <m:t>𝒏</m:t>
                          </m:r>
                        </m:sup>
                      </m:sSup>
                    </m:oMath>
                  </m:oMathPara>
                </a14:m>
                <a:endParaRPr lang="zh-CN" altLang="zh-CN" sz="2400" b="1" dirty="0">
                  <a:solidFill>
                    <a:srgbClr val="FF0000"/>
                  </a:solidFill>
                  <a:latin typeface="+mn-ea"/>
                </a:endParaRPr>
              </a:p>
            </p:txBody>
          </p:sp>
        </mc:Choice>
        <mc:Fallback>
          <p:sp>
            <p:nvSpPr>
              <p:cNvPr id="2" name="矩形 1"/>
              <p:cNvSpPr>
                <a:spLocks noRot="1" noChangeAspect="1" noMove="1" noResize="1" noEditPoints="1" noAdjustHandles="1" noChangeArrowheads="1" noChangeShapeType="1" noTextEdit="1"/>
              </p:cNvSpPr>
              <p:nvPr/>
            </p:nvSpPr>
            <p:spPr>
              <a:xfrm>
                <a:off x="1415350" y="2515573"/>
                <a:ext cx="3096430" cy="2308324"/>
              </a:xfrm>
              <a:prstGeom prst="rect">
                <a:avLst/>
              </a:prstGeom>
              <a:blipFill rotWithShape="1">
                <a:blip r:embed="rId1"/>
                <a:stretch>
                  <a:fillRect l="-18" t="-15" r="3" b="19"/>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 name="文本框 4"/>
              <p:cNvSpPr txBox="1"/>
              <p:nvPr/>
            </p:nvSpPr>
            <p:spPr>
              <a:xfrm>
                <a:off x="5303890" y="2938459"/>
                <a:ext cx="6758652" cy="1884618"/>
              </a:xfrm>
              <a:prstGeom prst="rect">
                <a:avLst/>
              </a:prstGeom>
              <a:noFill/>
            </p:spPr>
            <p:txBody>
              <a:bodyPr wrap="square">
                <a:spAutoFit/>
              </a:bodyPr>
              <a:lstStyle/>
              <a:p>
                <a:pPr>
                  <a:lnSpc>
                    <a:spcPct val="150000"/>
                  </a:lnSpc>
                </a:pPr>
                <a14:m>
                  <m:oMath xmlns:m="http://schemas.openxmlformats.org/officeDocument/2006/math">
                    <m:r>
                      <a:rPr lang="en-US" altLang="zh-CN" sz="2000" b="0" i="1" smtClean="0">
                        <a:latin typeface="Cambria Math" panose="02040503050406030204" pitchFamily="18" charset="0"/>
                      </a:rPr>
                      <m:t>𝑥</m:t>
                    </m:r>
                  </m:oMath>
                </a14:m>
                <a:r>
                  <a:rPr lang="en-US" altLang="zh-CN" sz="2000" dirty="0">
                    <a:latin typeface="微软雅黑" panose="020B0503020204020204" charset="-122"/>
                    <a:ea typeface="微软雅黑" panose="020B0503020204020204" charset="-122"/>
                  </a:rPr>
                  <a:t> </a:t>
                </a:r>
                <a:r>
                  <a:rPr lang="zh-CN" altLang="en-US" sz="2000" dirty="0">
                    <a:latin typeface="微软雅黑" panose="020B0503020204020204" charset="-122"/>
                    <a:ea typeface="微软雅黑" panose="020B0503020204020204" charset="-122"/>
                  </a:rPr>
                  <a:t>：</a:t>
                </a:r>
                <a:r>
                  <a:rPr lang="zh-CN" altLang="zh-CN" sz="2000" dirty="0">
                    <a:latin typeface="微软雅黑" panose="020B0503020204020204" charset="-122"/>
                    <a:ea typeface="微软雅黑" panose="020B0503020204020204" charset="-122"/>
                  </a:rPr>
                  <a:t>输入图像</a:t>
                </a:r>
                <a:endParaRPr lang="en-US" altLang="zh-CN" sz="2000" dirty="0">
                  <a:latin typeface="微软雅黑" panose="020B0503020204020204" charset="-122"/>
                  <a:ea typeface="微软雅黑" panose="020B0503020204020204" charset="-122"/>
                </a:endParaRPr>
              </a:p>
              <a:p>
                <a:pPr>
                  <a:lnSpc>
                    <a:spcPct val="150000"/>
                  </a:lnSpc>
                </a:pPr>
                <a14:m>
                  <m:oMath xmlns:m="http://schemas.openxmlformats.org/officeDocument/2006/math">
                    <m:r>
                      <a:rPr lang="en-US" altLang="zh-CN" sz="2000" b="0" i="1">
                        <a:latin typeface="Cambria Math" panose="02040503050406030204" pitchFamily="18" charset="0"/>
                      </a:rPr>
                      <m:t>𝒟</m:t>
                    </m:r>
                    <m:r>
                      <a:rPr lang="en-US" altLang="zh-CN" sz="2000" b="0">
                        <a:latin typeface="Cambria Math" panose="02040503050406030204" pitchFamily="18" charset="0"/>
                      </a:rPr>
                      <m:t>(⋅)</m:t>
                    </m:r>
                  </m:oMath>
                </a14:m>
                <a:r>
                  <a:rPr lang="zh-CN" altLang="en-US" sz="2000" dirty="0">
                    <a:latin typeface="微软雅黑" panose="020B0503020204020204" charset="-122"/>
                    <a:ea typeface="微软雅黑" panose="020B0503020204020204" charset="-122"/>
                  </a:rPr>
                  <a:t>：</a:t>
                </a:r>
                <a:r>
                  <a:rPr lang="zh-CN" altLang="zh-CN" sz="2000" dirty="0">
                    <a:latin typeface="微软雅黑" panose="020B0503020204020204" charset="-122"/>
                    <a:ea typeface="微软雅黑" panose="020B0503020204020204" charset="-122"/>
                  </a:rPr>
                  <a:t>距离度量，如</a:t>
                </a:r>
                <a14:m>
                  <m:oMath xmlns:m="http://schemas.openxmlformats.org/officeDocument/2006/math">
                    <m:sSub>
                      <m:sSubPr>
                        <m:ctrlPr>
                          <a:rPr lang="zh-CN" altLang="zh-CN" sz="2000" i="1">
                            <a:latin typeface="Cambria Math" panose="02040503050406030204" pitchFamily="18" charset="0"/>
                          </a:rPr>
                        </m:ctrlPr>
                      </m:sSubPr>
                      <m:e>
                        <m:r>
                          <a:rPr lang="en-US" altLang="zh-CN" sz="2000" b="0" i="1">
                            <a:latin typeface="Cambria Math" panose="02040503050406030204" pitchFamily="18" charset="0"/>
                          </a:rPr>
                          <m:t>𝐿</m:t>
                        </m:r>
                      </m:e>
                      <m:sub>
                        <m:r>
                          <a:rPr lang="en-US" altLang="zh-CN" sz="2000" b="0" i="1">
                            <a:latin typeface="Cambria Math" panose="02040503050406030204" pitchFamily="18" charset="0"/>
                          </a:rPr>
                          <m:t>0</m:t>
                        </m:r>
                      </m:sub>
                    </m:sSub>
                    <m:r>
                      <a:rPr lang="en-US" altLang="zh-CN" sz="2000" b="0" i="1">
                        <a:latin typeface="Cambria Math" panose="02040503050406030204" pitchFamily="18" charset="0"/>
                      </a:rPr>
                      <m:t>,</m:t>
                    </m:r>
                    <m:sSub>
                      <m:sSubPr>
                        <m:ctrlPr>
                          <a:rPr lang="zh-CN" altLang="zh-CN" sz="2000" i="1">
                            <a:latin typeface="Cambria Math" panose="02040503050406030204" pitchFamily="18" charset="0"/>
                          </a:rPr>
                        </m:ctrlPr>
                      </m:sSubPr>
                      <m:e>
                        <m:r>
                          <a:rPr lang="en-US" altLang="zh-CN" sz="2000" b="0" i="1">
                            <a:latin typeface="Cambria Math" panose="02040503050406030204" pitchFamily="18" charset="0"/>
                          </a:rPr>
                          <m:t>𝐿</m:t>
                        </m:r>
                      </m:e>
                      <m:sub>
                        <m:r>
                          <a:rPr lang="en-US" altLang="zh-CN" sz="2000" b="0" i="1">
                            <a:latin typeface="Cambria Math" panose="02040503050406030204" pitchFamily="18" charset="0"/>
                          </a:rPr>
                          <m:t>1</m:t>
                        </m:r>
                      </m:sub>
                    </m:sSub>
                    <m:r>
                      <a:rPr lang="en-US" altLang="zh-CN" sz="2000" b="0" i="1">
                        <a:latin typeface="Cambria Math" panose="02040503050406030204" pitchFamily="18" charset="0"/>
                      </a:rPr>
                      <m:t>,</m:t>
                    </m:r>
                    <m:sSub>
                      <m:sSubPr>
                        <m:ctrlPr>
                          <a:rPr lang="zh-CN" altLang="zh-CN" sz="2000" i="1">
                            <a:latin typeface="Cambria Math" panose="02040503050406030204" pitchFamily="18" charset="0"/>
                          </a:rPr>
                        </m:ctrlPr>
                      </m:sSubPr>
                      <m:e>
                        <m:r>
                          <a:rPr lang="en-US" altLang="zh-CN" sz="2000" b="0" i="1">
                            <a:latin typeface="Cambria Math" panose="02040503050406030204" pitchFamily="18" charset="0"/>
                          </a:rPr>
                          <m:t>𝐿</m:t>
                        </m:r>
                      </m:e>
                      <m:sub>
                        <m:r>
                          <a:rPr lang="en-US" altLang="zh-CN" sz="2000" b="0" i="1">
                            <a:latin typeface="Cambria Math" panose="02040503050406030204" pitchFamily="18" charset="0"/>
                          </a:rPr>
                          <m:t>2</m:t>
                        </m:r>
                      </m:sub>
                    </m:sSub>
                  </m:oMath>
                </a14:m>
                <a:r>
                  <a:rPr lang="zh-CN" altLang="zh-CN" sz="2000" dirty="0">
                    <a:latin typeface="微软雅黑" panose="020B0503020204020204" charset="-122"/>
                    <a:ea typeface="微软雅黑" panose="020B0503020204020204" charset="-122"/>
                  </a:rPr>
                  <a:t>等，衡量对抗扰动大小</a:t>
                </a:r>
                <a:endParaRPr lang="en-US" altLang="zh-CN" sz="2000" dirty="0">
                  <a:latin typeface="微软雅黑" panose="020B0503020204020204" charset="-122"/>
                  <a:ea typeface="微软雅黑" panose="020B0503020204020204" charset="-122"/>
                </a:endParaRPr>
              </a:p>
              <a:p>
                <a:pPr>
                  <a:lnSpc>
                    <a:spcPct val="150000"/>
                  </a:lnSpc>
                </a:pPr>
                <a14:m>
                  <m:oMath xmlns:m="http://schemas.openxmlformats.org/officeDocument/2006/math">
                    <m:r>
                      <a:rPr lang="en-US" altLang="zh-CN" sz="2000" b="0" i="1">
                        <a:latin typeface="Cambria Math" panose="02040503050406030204" pitchFamily="18" charset="0"/>
                      </a:rPr>
                      <m:t>𝛿</m:t>
                    </m:r>
                  </m:oMath>
                </a14:m>
                <a:r>
                  <a:rPr lang="en-US" altLang="zh-CN" sz="2000" dirty="0">
                    <a:latin typeface="微软雅黑" panose="020B0503020204020204" charset="-122"/>
                    <a:ea typeface="微软雅黑" panose="020B0503020204020204" charset="-122"/>
                  </a:rPr>
                  <a:t> </a:t>
                </a:r>
                <a:r>
                  <a:rPr lang="zh-CN" altLang="en-US" sz="2000" dirty="0">
                    <a:latin typeface="微软雅黑" panose="020B0503020204020204" charset="-122"/>
                    <a:ea typeface="微软雅黑" panose="020B0503020204020204" charset="-122"/>
                  </a:rPr>
                  <a:t>：</a:t>
                </a:r>
                <a:r>
                  <a:rPr lang="zh-CN" altLang="zh-CN" sz="2000" dirty="0">
                    <a:latin typeface="微软雅黑" panose="020B0503020204020204" charset="-122"/>
                    <a:ea typeface="微软雅黑" panose="020B0503020204020204" charset="-122"/>
                  </a:rPr>
                  <a:t>扰动</a:t>
                </a:r>
                <a:r>
                  <a:rPr lang="zh-CN" altLang="en-US" sz="2000" dirty="0">
                    <a:latin typeface="微软雅黑" panose="020B0503020204020204" charset="-122"/>
                    <a:ea typeface="微软雅黑" panose="020B0503020204020204" charset="-122"/>
                  </a:rPr>
                  <a:t>；      </a:t>
                </a:r>
                <a14:m>
                  <m:oMath xmlns:m="http://schemas.openxmlformats.org/officeDocument/2006/math">
                    <m:r>
                      <a:rPr lang="en-US" altLang="zh-CN" sz="2000" b="0" i="1">
                        <a:latin typeface="Cambria Math" panose="02040503050406030204" pitchFamily="18" charset="0"/>
                      </a:rPr>
                      <m:t>𝐶</m:t>
                    </m:r>
                  </m:oMath>
                </a14:m>
                <a:r>
                  <a:rPr lang="zh-CN" altLang="en-US" sz="2000" dirty="0">
                    <a:latin typeface="微软雅黑" panose="020B0503020204020204" charset="-122"/>
                    <a:ea typeface="微软雅黑" panose="020B0503020204020204" charset="-122"/>
                  </a:rPr>
                  <a:t>：</a:t>
                </a:r>
                <a:r>
                  <a:rPr lang="zh-CN" altLang="zh-CN" sz="2000" dirty="0">
                    <a:latin typeface="微软雅黑" panose="020B0503020204020204" charset="-122"/>
                    <a:ea typeface="微软雅黑" panose="020B0503020204020204" charset="-122"/>
                  </a:rPr>
                  <a:t>目标网络</a:t>
                </a:r>
                <a:r>
                  <a:rPr lang="zh-CN" altLang="en-US" sz="2000" dirty="0">
                    <a:latin typeface="微软雅黑" panose="020B0503020204020204" charset="-122"/>
                    <a:ea typeface="微软雅黑" panose="020B0503020204020204" charset="-122"/>
                  </a:rPr>
                  <a:t>；    </a:t>
                </a:r>
                <a14:m>
                  <m:oMath xmlns:m="http://schemas.openxmlformats.org/officeDocument/2006/math">
                    <m:r>
                      <a:rPr lang="en-US" altLang="zh-CN" sz="2000" b="0" i="0" smtClean="0">
                        <a:latin typeface="Cambria Math" panose="02040503050406030204" pitchFamily="18" charset="0"/>
                      </a:rPr>
                      <m:t>   </m:t>
                    </m:r>
                    <m:r>
                      <a:rPr lang="en-US" altLang="zh-CN" sz="2000" b="0" i="1">
                        <a:latin typeface="Cambria Math" panose="02040503050406030204" pitchFamily="18" charset="0"/>
                      </a:rPr>
                      <m:t>𝑡</m:t>
                    </m:r>
                  </m:oMath>
                </a14:m>
                <a:r>
                  <a:rPr lang="en-US" altLang="zh-CN" sz="2000" dirty="0">
                    <a:latin typeface="微软雅黑" panose="020B0503020204020204" charset="-122"/>
                    <a:ea typeface="微软雅黑" panose="020B0503020204020204" charset="-122"/>
                  </a:rPr>
                  <a:t> </a:t>
                </a:r>
                <a:r>
                  <a:rPr lang="zh-CN" altLang="en-US" sz="2000" dirty="0">
                    <a:latin typeface="微软雅黑" panose="020B0503020204020204" charset="-122"/>
                    <a:ea typeface="微软雅黑" panose="020B0503020204020204" charset="-122"/>
                  </a:rPr>
                  <a:t>：</a:t>
                </a:r>
                <a:r>
                  <a:rPr lang="zh-CN" altLang="zh-CN" sz="2000" dirty="0">
                    <a:latin typeface="微软雅黑" panose="020B0503020204020204" charset="-122"/>
                    <a:ea typeface="微软雅黑" panose="020B0503020204020204" charset="-122"/>
                  </a:rPr>
                  <a:t>指定错误</a:t>
                </a:r>
                <a:r>
                  <a:rPr lang="zh-CN" altLang="en-US" sz="2000" dirty="0">
                    <a:latin typeface="微软雅黑" panose="020B0503020204020204" charset="-122"/>
                    <a:ea typeface="微软雅黑" panose="020B0503020204020204" charset="-122"/>
                  </a:rPr>
                  <a:t>类别</a:t>
                </a:r>
                <a:endParaRPr lang="en-US" altLang="zh-CN" sz="2000" dirty="0">
                  <a:latin typeface="微软雅黑" panose="020B0503020204020204" charset="-122"/>
                  <a:ea typeface="微软雅黑" panose="020B0503020204020204" charset="-122"/>
                </a:endParaRPr>
              </a:p>
              <a:p>
                <a:pPr>
                  <a:lnSpc>
                    <a:spcPct val="150000"/>
                  </a:lnSpc>
                </a:pPr>
                <a:r>
                  <a:rPr lang="zh-CN" altLang="en-US" sz="2000" b="1" dirty="0">
                    <a:latin typeface="微软雅黑" panose="020B0503020204020204" charset="-122"/>
                    <a:ea typeface="微软雅黑" panose="020B0503020204020204" charset="-122"/>
                  </a:rPr>
                  <a:t>目标：</a:t>
                </a:r>
                <a:r>
                  <a:rPr lang="zh-CN" altLang="zh-CN" sz="2000" b="1" dirty="0">
                    <a:latin typeface="微软雅黑" panose="020B0503020204020204" charset="-122"/>
                    <a:ea typeface="微软雅黑" panose="020B0503020204020204" charset="-122"/>
                  </a:rPr>
                  <a:t>找到一个</a:t>
                </a:r>
                <a14:m>
                  <m:oMath xmlns:m="http://schemas.openxmlformats.org/officeDocument/2006/math">
                    <m:r>
                      <a:rPr lang="en-US" altLang="zh-CN" sz="2000" b="1" i="1">
                        <a:latin typeface="Cambria Math" panose="02040503050406030204" pitchFamily="18" charset="0"/>
                      </a:rPr>
                      <m:t>𝜹</m:t>
                    </m:r>
                  </m:oMath>
                </a14:m>
                <a:r>
                  <a:rPr lang="zh-CN" altLang="en-US" sz="2000" b="1" dirty="0">
                    <a:latin typeface="微软雅黑" panose="020B0503020204020204" charset="-122"/>
                    <a:ea typeface="微软雅黑" panose="020B0503020204020204" charset="-122"/>
                  </a:rPr>
                  <a:t>，</a:t>
                </a:r>
                <a:r>
                  <a:rPr lang="zh-CN" altLang="zh-CN" sz="2000" b="1" dirty="0">
                    <a:latin typeface="微软雅黑" panose="020B0503020204020204" charset="-122"/>
                    <a:ea typeface="微软雅黑" panose="020B0503020204020204" charset="-122"/>
                  </a:rPr>
                  <a:t>最小化目标函数，造成模型误分类</a:t>
                </a:r>
                <a:endParaRPr lang="zh-CN" altLang="zh-CN" sz="2000" b="1" dirty="0">
                  <a:latin typeface="微软雅黑" panose="020B0503020204020204" charset="-122"/>
                  <a:ea typeface="微软雅黑" panose="020B0503020204020204" charset="-122"/>
                </a:endParaRPr>
              </a:p>
            </p:txBody>
          </p:sp>
        </mc:Choice>
        <mc:Fallback>
          <p:sp>
            <p:nvSpPr>
              <p:cNvPr id="5" name="文本框 4"/>
              <p:cNvSpPr txBox="1">
                <a:spLocks noRot="1" noChangeAspect="1" noMove="1" noResize="1" noEditPoints="1" noAdjustHandles="1" noChangeArrowheads="1" noChangeShapeType="1" noTextEdit="1"/>
              </p:cNvSpPr>
              <p:nvPr/>
            </p:nvSpPr>
            <p:spPr>
              <a:xfrm>
                <a:off x="5303890" y="2938459"/>
                <a:ext cx="6758652" cy="1884618"/>
              </a:xfrm>
              <a:prstGeom prst="rect">
                <a:avLst/>
              </a:prstGeom>
              <a:blipFill rotWithShape="1">
                <a:blip r:embed="rId2"/>
                <a:stretch>
                  <a:fillRect l="-5" t="-17" r="1" b="13"/>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6" name="文本框 5"/>
              <p:cNvSpPr txBox="1"/>
              <p:nvPr/>
            </p:nvSpPr>
            <p:spPr>
              <a:xfrm>
                <a:off x="684962" y="5246703"/>
                <a:ext cx="10873510" cy="961289"/>
              </a:xfrm>
              <a:prstGeom prst="rect">
                <a:avLst/>
              </a:prstGeom>
              <a:noFill/>
            </p:spPr>
            <p:txBody>
              <a:bodyPr wrap="square">
                <a:spAutoFit/>
              </a:bodyPr>
              <a:lstStyle/>
              <a:p>
                <a:pPr algn="ctr">
                  <a:lnSpc>
                    <a:spcPct val="150000"/>
                  </a:lnSpc>
                </a:pPr>
                <a:r>
                  <a:rPr lang="zh-CN" altLang="zh-CN" sz="2000" b="1" dirty="0">
                    <a:solidFill>
                      <a:srgbClr val="0000CC"/>
                    </a:solidFill>
                    <a:latin typeface="微软雅黑" panose="020B0503020204020204" charset="-122"/>
                    <a:ea typeface="微软雅黑" panose="020B0503020204020204" charset="-122"/>
                  </a:rPr>
                  <a:t>使目标模型产生指定类别误分类的约束条件 </a:t>
                </a:r>
                <a14:m>
                  <m:oMath xmlns:m="http://schemas.openxmlformats.org/officeDocument/2006/math">
                    <m:r>
                      <a:rPr lang="en-US" altLang="zh-CN" sz="2000" b="1" i="1">
                        <a:solidFill>
                          <a:srgbClr val="0000CC"/>
                        </a:solidFill>
                        <a:latin typeface="Cambria Math" panose="02040503050406030204" pitchFamily="18" charset="0"/>
                      </a:rPr>
                      <m:t>𝑪</m:t>
                    </m:r>
                    <m:d>
                      <m:dPr>
                        <m:ctrlPr>
                          <a:rPr lang="zh-CN" altLang="zh-CN" sz="2000" b="1" i="1">
                            <a:solidFill>
                              <a:srgbClr val="0000CC"/>
                            </a:solidFill>
                            <a:latin typeface="Cambria Math" panose="02040503050406030204" pitchFamily="18" charset="0"/>
                          </a:rPr>
                        </m:ctrlPr>
                      </m:dPr>
                      <m:e>
                        <m:r>
                          <a:rPr lang="en-US" altLang="zh-CN" sz="2000" b="1" i="1">
                            <a:solidFill>
                              <a:srgbClr val="0000CC"/>
                            </a:solidFill>
                            <a:latin typeface="Cambria Math" panose="02040503050406030204" pitchFamily="18" charset="0"/>
                          </a:rPr>
                          <m:t>𝒙</m:t>
                        </m:r>
                        <m:r>
                          <a:rPr lang="en-US" altLang="zh-CN" sz="2000" b="1" i="1">
                            <a:solidFill>
                              <a:srgbClr val="0000CC"/>
                            </a:solidFill>
                            <a:latin typeface="Cambria Math" panose="02040503050406030204" pitchFamily="18" charset="0"/>
                          </a:rPr>
                          <m:t>+</m:t>
                        </m:r>
                        <m:r>
                          <a:rPr lang="en-US" altLang="zh-CN" sz="2000" b="1" i="1">
                            <a:solidFill>
                              <a:srgbClr val="0000CC"/>
                            </a:solidFill>
                            <a:latin typeface="Cambria Math" panose="02040503050406030204" pitchFamily="18" charset="0"/>
                          </a:rPr>
                          <m:t>𝜹</m:t>
                        </m:r>
                      </m:e>
                    </m:d>
                    <m:r>
                      <a:rPr lang="en-US" altLang="zh-CN" sz="2000" b="1" i="1">
                        <a:solidFill>
                          <a:srgbClr val="0000CC"/>
                        </a:solidFill>
                        <a:latin typeface="Cambria Math" panose="02040503050406030204" pitchFamily="18" charset="0"/>
                      </a:rPr>
                      <m:t>=</m:t>
                    </m:r>
                    <m:r>
                      <a:rPr lang="en-US" altLang="zh-CN" sz="2000" b="1" i="1">
                        <a:solidFill>
                          <a:srgbClr val="0000CC"/>
                        </a:solidFill>
                        <a:latin typeface="Cambria Math" panose="02040503050406030204" pitchFamily="18" charset="0"/>
                      </a:rPr>
                      <m:t>𝒕</m:t>
                    </m:r>
                  </m:oMath>
                </a14:m>
                <a:r>
                  <a:rPr lang="en-US" altLang="zh-CN" sz="2000" b="1" dirty="0">
                    <a:solidFill>
                      <a:srgbClr val="0000CC"/>
                    </a:solidFill>
                    <a:latin typeface="微软雅黑" panose="020B0503020204020204" charset="-122"/>
                    <a:ea typeface="微软雅黑" panose="020B0503020204020204" charset="-122"/>
                  </a:rPr>
                  <a:t> </a:t>
                </a:r>
                <a:r>
                  <a:rPr lang="zh-CN" altLang="zh-CN" sz="2000" b="1" dirty="0">
                    <a:solidFill>
                      <a:srgbClr val="0000CC"/>
                    </a:solidFill>
                    <a:latin typeface="微软雅黑" panose="020B0503020204020204" charset="-122"/>
                    <a:ea typeface="微软雅黑" panose="020B0503020204020204" charset="-122"/>
                  </a:rPr>
                  <a:t>是高度非线性的</a:t>
                </a:r>
                <a:r>
                  <a:rPr lang="en-US" altLang="zh-CN" sz="2000" b="1" dirty="0">
                    <a:solidFill>
                      <a:srgbClr val="0000CC"/>
                    </a:solidFill>
                    <a:latin typeface="微软雅黑" panose="020B0503020204020204" charset="-122"/>
                    <a:ea typeface="微软雅黑" panose="020B0503020204020204" charset="-122"/>
                  </a:rPr>
                  <a:t> </a:t>
                </a:r>
                <a:endParaRPr lang="en-US" altLang="zh-CN" sz="2000" b="1" dirty="0">
                  <a:solidFill>
                    <a:srgbClr val="0000CC"/>
                  </a:solidFill>
                  <a:latin typeface="微软雅黑" panose="020B0503020204020204" charset="-122"/>
                  <a:ea typeface="微软雅黑" panose="020B0503020204020204" charset="-122"/>
                </a:endParaRPr>
              </a:p>
              <a:p>
                <a:pPr algn="ctr">
                  <a:lnSpc>
                    <a:spcPct val="150000"/>
                  </a:lnSpc>
                </a:pPr>
                <a:r>
                  <a:rPr lang="zh-CN" altLang="zh-CN" sz="2000" b="1" dirty="0">
                    <a:solidFill>
                      <a:srgbClr val="0000CC"/>
                    </a:solidFill>
                    <a:latin typeface="微软雅黑" panose="020B0503020204020204" charset="-122"/>
                    <a:ea typeface="微软雅黑" panose="020B0503020204020204" charset="-122"/>
                  </a:rPr>
                  <a:t>现有算法难以直接求解该优化问题</a:t>
                </a:r>
                <a:endParaRPr lang="zh-CN" altLang="en-US" sz="2000" b="1" dirty="0">
                  <a:solidFill>
                    <a:srgbClr val="0000CC"/>
                  </a:solidFill>
                  <a:latin typeface="微软雅黑" panose="020B0503020204020204" charset="-122"/>
                  <a:ea typeface="微软雅黑" panose="020B0503020204020204" charset="-122"/>
                </a:endParaRPr>
              </a:p>
            </p:txBody>
          </p:sp>
        </mc:Choice>
        <mc:Fallback>
          <p:sp>
            <p:nvSpPr>
              <p:cNvPr id="6" name="文本框 5"/>
              <p:cNvSpPr txBox="1">
                <a:spLocks noRot="1" noChangeAspect="1" noMove="1" noResize="1" noEditPoints="1" noAdjustHandles="1" noChangeArrowheads="1" noChangeShapeType="1" noTextEdit="1"/>
              </p:cNvSpPr>
              <p:nvPr/>
            </p:nvSpPr>
            <p:spPr>
              <a:xfrm>
                <a:off x="684962" y="5246703"/>
                <a:ext cx="10873510" cy="961289"/>
              </a:xfrm>
              <a:prstGeom prst="rect">
                <a:avLst/>
              </a:prstGeom>
              <a:blipFill rotWithShape="1">
                <a:blip r:embed="rId3"/>
                <a:stretch>
                  <a:fillRect l="-4" t="-35" r="2" b="24"/>
                </a:stretch>
              </a:blipFill>
            </p:spPr>
            <p:txBody>
              <a:bodyPr/>
              <a:lstStyle/>
              <a:p>
                <a:r>
                  <a:rPr lang="zh-CN" altLang="en-US">
                    <a:noFill/>
                  </a:rPr>
                  <a:t> </a:t>
                </a:r>
              </a:p>
            </p:txBody>
          </p:sp>
        </mc:Fallback>
      </mc:AlternateContent>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93990" y="1124679"/>
            <a:ext cx="11146781" cy="1440201"/>
          </a:xfrm>
        </p:spPr>
        <p:txBody>
          <a:bodyPr/>
          <a:lstStyle/>
          <a:p>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定义目标函数 𝒇</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，对优化问题进行变换</a:t>
            </a:r>
            <a:endParaRPr lang="en-US" altLang="zh-CN" dirty="0">
              <a:effectLst/>
              <a:latin typeface="Times New Roman" panose="02020603050405020304" pitchFamily="18" charset="0"/>
              <a:ea typeface="宋体" panose="02010600030101010101" pitchFamily="2" charset="-122"/>
              <a:cs typeface="Times New Roman" panose="02020603050405020304" pitchFamily="18" charset="0"/>
            </a:endParaRPr>
          </a:p>
          <a:p>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当且仅当 𝒇</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𝒙</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𝜹</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𝟎 时，𝑪</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𝒙</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𝜹</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𝒕，即</a:t>
            </a:r>
            <a:endParaRPr lang="en-US" altLang="zh-CN" dirty="0">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4" name="标题 1"/>
          <p:cNvSpPr>
            <a:spLocks noGrp="1"/>
          </p:cNvSpPr>
          <p:nvPr>
            <p:ph type="title"/>
          </p:nvPr>
        </p:nvSpPr>
        <p:spPr>
          <a:xfrm>
            <a:off x="304800" y="225425"/>
            <a:ext cx="10660063" cy="827088"/>
          </a:xfrm>
        </p:spPr>
        <p:txBody>
          <a:bodyPr/>
          <a:lstStyle/>
          <a:p>
            <a:r>
              <a:rPr lang="zh-CN" altLang="en-US" dirty="0"/>
              <a:t>C</a:t>
            </a:r>
            <a:r>
              <a:rPr lang="en-US" altLang="zh-CN" dirty="0"/>
              <a:t>&amp;</a:t>
            </a:r>
            <a:r>
              <a:rPr lang="zh-CN" altLang="en-US" dirty="0"/>
              <a:t>W攻击算法</a:t>
            </a:r>
            <a:endParaRPr lang="zh-CN" altLang="en-US" dirty="0"/>
          </a:p>
        </p:txBody>
      </p:sp>
      <mc:AlternateContent xmlns:mc="http://schemas.openxmlformats.org/markup-compatibility/2006">
        <mc:Choice xmlns:a14="http://schemas.microsoft.com/office/drawing/2010/main" Requires="a14">
          <p:sp>
            <p:nvSpPr>
              <p:cNvPr id="10" name="文本框 9"/>
              <p:cNvSpPr txBox="1"/>
              <p:nvPr/>
            </p:nvSpPr>
            <p:spPr>
              <a:xfrm>
                <a:off x="462254" y="3524984"/>
                <a:ext cx="10789313" cy="496290"/>
              </a:xfrm>
              <a:prstGeom prst="rect">
                <a:avLst/>
              </a:prstGeom>
              <a:noFill/>
            </p:spPr>
            <p:txBody>
              <a:bodyPr wrap="square">
                <a:spAutoFit/>
              </a:bodyPr>
              <a:lstStyle/>
              <a:p>
                <a:pPr algn="ctr">
                  <a:lnSpc>
                    <a:spcPct val="150000"/>
                  </a:lnSpc>
                </a:pPr>
                <a14:m>
                  <m:oMath xmlns:m="http://schemas.openxmlformats.org/officeDocument/2006/math">
                    <m:sSup>
                      <m:sSupPr>
                        <m:ctrlPr>
                          <a:rPr lang="zh-CN" altLang="zh-CN" sz="2000" i="1">
                            <a:latin typeface="Cambria Math" panose="02040503050406030204" pitchFamily="18" charset="0"/>
                          </a:rPr>
                        </m:ctrlPr>
                      </m:sSupPr>
                      <m:e>
                        <m:r>
                          <a:rPr lang="en-US" altLang="zh-CN" sz="2000" b="0" i="1">
                            <a:latin typeface="Cambria Math" panose="02040503050406030204" pitchFamily="18" charset="0"/>
                          </a:rPr>
                          <m:t>(</m:t>
                        </m:r>
                        <m:r>
                          <a:rPr lang="en-US" altLang="zh-CN" sz="2000" b="0" i="1">
                            <a:latin typeface="Cambria Math" panose="02040503050406030204" pitchFamily="18" charset="0"/>
                          </a:rPr>
                          <m:t>𝑎</m:t>
                        </m:r>
                        <m:r>
                          <a:rPr lang="en-US" altLang="zh-CN" sz="2000" b="0" i="1">
                            <a:latin typeface="Cambria Math" panose="02040503050406030204" pitchFamily="18" charset="0"/>
                          </a:rPr>
                          <m:t>)</m:t>
                        </m:r>
                      </m:e>
                      <m:sup>
                        <m:r>
                          <a:rPr lang="en-US" altLang="zh-CN" sz="2000" b="0" i="1">
                            <a:latin typeface="Cambria Math" panose="02040503050406030204" pitchFamily="18" charset="0"/>
                          </a:rPr>
                          <m:t>+</m:t>
                        </m:r>
                      </m:sup>
                    </m:sSup>
                    <m:r>
                      <a:rPr lang="en-US" altLang="zh-CN" sz="2000" i="1">
                        <a:latin typeface="Cambria Math" panose="02040503050406030204" pitchFamily="18" charset="0"/>
                      </a:rPr>
                      <m:t>=</m:t>
                    </m:r>
                    <m:r>
                      <a:rPr lang="en-US" altLang="zh-CN" sz="2000" b="0" i="1">
                        <a:latin typeface="Cambria Math" panose="02040503050406030204" pitchFamily="18" charset="0"/>
                      </a:rPr>
                      <m:t>𝑚𝑎𝑥</m:t>
                    </m:r>
                    <m:r>
                      <a:rPr lang="en-US" altLang="zh-CN" sz="2000" b="0">
                        <a:latin typeface="Cambria Math" panose="02040503050406030204" pitchFamily="18" charset="0"/>
                      </a:rPr>
                      <m:t>(</m:t>
                    </m:r>
                    <m:r>
                      <a:rPr lang="en-US" altLang="zh-CN" sz="2000" b="0" i="1">
                        <a:latin typeface="Cambria Math" panose="02040503050406030204" pitchFamily="18" charset="0"/>
                      </a:rPr>
                      <m:t>𝑎</m:t>
                    </m:r>
                    <m:r>
                      <a:rPr lang="en-US" altLang="zh-CN" sz="2000" b="0">
                        <a:latin typeface="Cambria Math" panose="02040503050406030204" pitchFamily="18" charset="0"/>
                      </a:rPr>
                      <m:t>, </m:t>
                    </m:r>
                    <m:r>
                      <a:rPr lang="en-US" altLang="zh-CN" sz="2000" b="0" i="1">
                        <a:latin typeface="Cambria Math" panose="02040503050406030204" pitchFamily="18" charset="0"/>
                      </a:rPr>
                      <m:t>0</m:t>
                    </m:r>
                    <m:r>
                      <a:rPr lang="en-US" altLang="zh-CN" sz="2000" b="0">
                        <a:latin typeface="Cambria Math" panose="02040503050406030204" pitchFamily="18" charset="0"/>
                      </a:rPr>
                      <m:t>)</m:t>
                    </m:r>
                  </m:oMath>
                </a14:m>
                <a:r>
                  <a:rPr lang="zh-CN" altLang="zh-CN" sz="2000" dirty="0">
                    <a:latin typeface="+mn-ea"/>
                  </a:rPr>
                  <a:t> </a:t>
                </a:r>
                <a:r>
                  <a:rPr lang="zh-CN" altLang="en-US" sz="2000" dirty="0">
                    <a:latin typeface="+mn-ea"/>
                  </a:rPr>
                  <a:t>，</a:t>
                </a:r>
                <a14:m>
                  <m:oMath xmlns:m="http://schemas.openxmlformats.org/officeDocument/2006/math">
                    <m:r>
                      <a:rPr lang="en-US" altLang="zh-CN" sz="2000" b="0" i="1">
                        <a:latin typeface="Cambria Math" panose="02040503050406030204" pitchFamily="18" charset="0"/>
                      </a:rPr>
                      <m:t>𝑍</m:t>
                    </m:r>
                    <m:sSub>
                      <m:sSubPr>
                        <m:ctrlPr>
                          <a:rPr lang="zh-CN" altLang="zh-CN" sz="2000" i="1">
                            <a:latin typeface="Cambria Math" panose="02040503050406030204" pitchFamily="18" charset="0"/>
                          </a:rPr>
                        </m:ctrlPr>
                      </m:sSubPr>
                      <m:e>
                        <m:d>
                          <m:dPr>
                            <m:ctrlPr>
                              <a:rPr lang="zh-CN" altLang="zh-CN" sz="2000" i="1">
                                <a:latin typeface="Cambria Math" panose="02040503050406030204" pitchFamily="18" charset="0"/>
                              </a:rPr>
                            </m:ctrlPr>
                          </m:dPr>
                          <m:e>
                            <m:sSup>
                              <m:sSupPr>
                                <m:ctrlPr>
                                  <a:rPr lang="zh-CN" altLang="zh-CN" sz="2000" i="1">
                                    <a:latin typeface="Cambria Math" panose="02040503050406030204" pitchFamily="18" charset="0"/>
                                  </a:rPr>
                                </m:ctrlPr>
                              </m:sSupPr>
                              <m:e>
                                <m:r>
                                  <a:rPr lang="en-US" altLang="zh-CN" sz="2000" b="0" i="1">
                                    <a:latin typeface="Cambria Math" panose="02040503050406030204" pitchFamily="18" charset="0"/>
                                  </a:rPr>
                                  <m:t>𝑥</m:t>
                                </m:r>
                              </m:e>
                              <m:sup>
                                <m:r>
                                  <a:rPr lang="en-US" altLang="zh-CN" sz="2000" b="0" i="1">
                                    <a:latin typeface="Cambria Math" panose="02040503050406030204" pitchFamily="18" charset="0"/>
                                  </a:rPr>
                                  <m:t>′</m:t>
                                </m:r>
                              </m:sup>
                            </m:sSup>
                          </m:e>
                        </m:d>
                      </m:e>
                      <m:sub>
                        <m:r>
                          <a:rPr lang="en-US" altLang="zh-CN" sz="2000" b="0" i="1">
                            <a:latin typeface="Cambria Math" panose="02040503050406030204" pitchFamily="18" charset="0"/>
                          </a:rPr>
                          <m:t>𝑡</m:t>
                        </m:r>
                      </m:sub>
                    </m:sSub>
                  </m:oMath>
                </a14:m>
                <a:r>
                  <a:rPr lang="en-US" altLang="zh-CN" sz="2000" dirty="0">
                    <a:latin typeface="+mn-ea"/>
                  </a:rPr>
                  <a:t> </a:t>
                </a:r>
                <a:r>
                  <a:rPr lang="zh-CN" altLang="zh-CN" sz="2000" dirty="0">
                    <a:latin typeface="+mn-ea"/>
                  </a:rPr>
                  <a:t>表示对于扰动样本</a:t>
                </a:r>
                <a14:m>
                  <m:oMath xmlns:m="http://schemas.openxmlformats.org/officeDocument/2006/math">
                    <m:r>
                      <a:rPr lang="en-US" altLang="zh-CN" sz="2000" b="0" i="1">
                        <a:latin typeface="Cambria Math" panose="02040503050406030204" pitchFamily="18" charset="0"/>
                      </a:rPr>
                      <m:t>𝑥</m:t>
                    </m:r>
                    <m:r>
                      <a:rPr lang="en-US" altLang="zh-CN" sz="2000" b="0" i="1">
                        <a:latin typeface="Cambria Math" panose="02040503050406030204" pitchFamily="18" charset="0"/>
                      </a:rPr>
                      <m:t>′</m:t>
                    </m:r>
                  </m:oMath>
                </a14:m>
                <a:r>
                  <a:rPr lang="zh-CN" altLang="zh-CN" sz="2000" dirty="0">
                    <a:latin typeface="+mn-ea"/>
                  </a:rPr>
                  <a:t>，目标模型输出层在类别</a:t>
                </a:r>
                <a:r>
                  <a:rPr lang="en-US" altLang="zh-CN" sz="2000" i="1" dirty="0">
                    <a:latin typeface="+mn-ea"/>
                  </a:rPr>
                  <a:t>t</a:t>
                </a:r>
                <a:r>
                  <a:rPr lang="zh-CN" altLang="zh-CN" sz="2000" dirty="0">
                    <a:latin typeface="+mn-ea"/>
                  </a:rPr>
                  <a:t>上的逻辑值</a:t>
                </a:r>
                <a:endParaRPr lang="zh-CN" altLang="zh-CN" sz="2400" dirty="0">
                  <a:latin typeface="+mn-ea"/>
                </a:endParaRPr>
              </a:p>
            </p:txBody>
          </p:sp>
        </mc:Choice>
        <mc:Fallback>
          <p:sp>
            <p:nvSpPr>
              <p:cNvPr id="10" name="文本框 9"/>
              <p:cNvSpPr txBox="1">
                <a:spLocks noRot="1" noChangeAspect="1" noMove="1" noResize="1" noEditPoints="1" noAdjustHandles="1" noChangeArrowheads="1" noChangeShapeType="1" noTextEdit="1"/>
              </p:cNvSpPr>
              <p:nvPr/>
            </p:nvSpPr>
            <p:spPr>
              <a:xfrm>
                <a:off x="462254" y="3524984"/>
                <a:ext cx="10789313" cy="496290"/>
              </a:xfrm>
              <a:prstGeom prst="rect">
                <a:avLst/>
              </a:prstGeom>
              <a:blipFill rotWithShape="1">
                <a:blip r:embed="rId1"/>
                <a:stretch>
                  <a:fillRect l="-6" t="-20" b="-1700"/>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文本框 15"/>
              <p:cNvSpPr txBox="1"/>
              <p:nvPr/>
            </p:nvSpPr>
            <p:spPr>
              <a:xfrm>
                <a:off x="1487360" y="5292353"/>
                <a:ext cx="9166666" cy="645690"/>
              </a:xfrm>
              <a:prstGeom prst="rect">
                <a:avLst/>
              </a:prstGeom>
              <a:noFill/>
            </p:spPr>
            <p:txBody>
              <a:bodyPr wrap="square">
                <a:spAutoFit/>
              </a:bodyPr>
              <a:lstStyle/>
              <a:p>
                <a:pPr algn="ctr">
                  <a:lnSpc>
                    <a:spcPct val="150000"/>
                  </a:lnSpc>
                </a:pPr>
                <a14:m>
                  <m:oMath xmlns:m="http://schemas.openxmlformats.org/officeDocument/2006/math">
                    <m:r>
                      <a:rPr lang="en-US" altLang="zh-CN" sz="2400" b="1" i="1" smtClean="0">
                        <a:solidFill>
                          <a:srgbClr val="C00000"/>
                        </a:solidFill>
                        <a:latin typeface="Cambria Math" panose="02040503050406030204" pitchFamily="18" charset="0"/>
                      </a:rPr>
                      <m:t>𝒎𝒊𝒏</m:t>
                    </m:r>
                    <m:r>
                      <a:rPr lang="en-US" altLang="zh-CN" sz="2400" b="1" i="1" smtClean="0">
                        <a:solidFill>
                          <a:srgbClr val="C00000"/>
                        </a:solidFill>
                        <a:latin typeface="Cambria Math" panose="02040503050406030204" pitchFamily="18" charset="0"/>
                      </a:rPr>
                      <m:t>   </m:t>
                    </m:r>
                    <m:sSub>
                      <m:sSubPr>
                        <m:ctrlPr>
                          <a:rPr lang="zh-CN" altLang="zh-CN" sz="2400" b="1" i="1">
                            <a:solidFill>
                              <a:srgbClr val="C00000"/>
                            </a:solidFill>
                            <a:latin typeface="Cambria Math" panose="02040503050406030204" pitchFamily="18" charset="0"/>
                          </a:rPr>
                        </m:ctrlPr>
                      </m:sSubPr>
                      <m:e>
                        <m:d>
                          <m:dPr>
                            <m:begChr m:val="‖"/>
                            <m:endChr m:val="‖"/>
                            <m:ctrlPr>
                              <a:rPr lang="zh-CN" altLang="zh-CN" sz="2400" b="1" i="1">
                                <a:solidFill>
                                  <a:srgbClr val="C00000"/>
                                </a:solidFill>
                                <a:latin typeface="Cambria Math" panose="02040503050406030204" pitchFamily="18" charset="0"/>
                              </a:rPr>
                            </m:ctrlPr>
                          </m:dPr>
                          <m:e>
                            <m:r>
                              <a:rPr lang="en-US" altLang="zh-CN" sz="2400" b="1" i="1">
                                <a:solidFill>
                                  <a:srgbClr val="C00000"/>
                                </a:solidFill>
                                <a:latin typeface="Cambria Math" panose="02040503050406030204" pitchFamily="18" charset="0"/>
                              </a:rPr>
                              <m:t>𝜹</m:t>
                            </m:r>
                          </m:e>
                        </m:d>
                      </m:e>
                      <m:sub>
                        <m:r>
                          <a:rPr lang="en-US" altLang="zh-CN" sz="2400" b="1" i="1">
                            <a:solidFill>
                              <a:srgbClr val="C00000"/>
                            </a:solidFill>
                            <a:latin typeface="Cambria Math" panose="02040503050406030204" pitchFamily="18" charset="0"/>
                          </a:rPr>
                          <m:t>𝒑</m:t>
                        </m:r>
                      </m:sub>
                    </m:sSub>
                    <m:r>
                      <a:rPr lang="en-US" altLang="zh-CN" sz="2400" b="1" i="1">
                        <a:solidFill>
                          <a:srgbClr val="C00000"/>
                        </a:solidFill>
                        <a:latin typeface="Cambria Math" panose="02040503050406030204" pitchFamily="18" charset="0"/>
                      </a:rPr>
                      <m:t>+</m:t>
                    </m:r>
                    <m:r>
                      <a:rPr lang="en-US" altLang="zh-CN" sz="2400" b="1" i="1">
                        <a:solidFill>
                          <a:srgbClr val="C00000"/>
                        </a:solidFill>
                        <a:latin typeface="Cambria Math" panose="02040503050406030204" pitchFamily="18" charset="0"/>
                      </a:rPr>
                      <m:t>𝒄</m:t>
                    </m:r>
                    <m:r>
                      <a:rPr lang="zh-CN" altLang="zh-CN" sz="2400" b="1" i="1">
                        <a:solidFill>
                          <a:srgbClr val="C00000"/>
                        </a:solidFill>
                        <a:latin typeface="Cambria Math" panose="02040503050406030204" pitchFamily="18" charset="0"/>
                      </a:rPr>
                      <m:t>·</m:t>
                    </m:r>
                    <m:r>
                      <a:rPr lang="en-US" altLang="zh-CN" sz="2400" b="1" i="1">
                        <a:solidFill>
                          <a:srgbClr val="C00000"/>
                        </a:solidFill>
                        <a:latin typeface="Cambria Math" panose="02040503050406030204" pitchFamily="18" charset="0"/>
                      </a:rPr>
                      <m:t>𝒇</m:t>
                    </m:r>
                    <m:d>
                      <m:dPr>
                        <m:ctrlPr>
                          <a:rPr lang="en-US" altLang="zh-CN" sz="2400" b="1" i="1">
                            <a:solidFill>
                              <a:srgbClr val="C00000"/>
                            </a:solidFill>
                            <a:latin typeface="Cambria Math" panose="02040503050406030204" pitchFamily="18" charset="0"/>
                          </a:rPr>
                        </m:ctrlPr>
                      </m:dPr>
                      <m:e>
                        <m:r>
                          <a:rPr lang="en-US" altLang="zh-CN" sz="2400" b="1" i="1">
                            <a:solidFill>
                              <a:srgbClr val="C00000"/>
                            </a:solidFill>
                            <a:latin typeface="Cambria Math" panose="02040503050406030204" pitchFamily="18" charset="0"/>
                          </a:rPr>
                          <m:t>𝒙</m:t>
                        </m:r>
                        <m:r>
                          <a:rPr lang="en-US" altLang="zh-CN" sz="2400" b="1" i="1">
                            <a:solidFill>
                              <a:srgbClr val="C00000"/>
                            </a:solidFill>
                            <a:latin typeface="Cambria Math" panose="02040503050406030204" pitchFamily="18" charset="0"/>
                          </a:rPr>
                          <m:t>+</m:t>
                        </m:r>
                        <m:r>
                          <a:rPr lang="en-US" altLang="zh-CN" sz="2400" b="1" i="1">
                            <a:solidFill>
                              <a:srgbClr val="C00000"/>
                            </a:solidFill>
                            <a:latin typeface="Cambria Math" panose="02040503050406030204" pitchFamily="18" charset="0"/>
                          </a:rPr>
                          <m:t>𝜹</m:t>
                        </m:r>
                      </m:e>
                    </m:d>
                    <m:r>
                      <a:rPr lang="en-US" altLang="zh-CN" sz="2400" b="1" i="1" smtClean="0">
                        <a:solidFill>
                          <a:srgbClr val="C00000"/>
                        </a:solidFill>
                        <a:latin typeface="Cambria Math" panose="02040503050406030204" pitchFamily="18" charset="0"/>
                      </a:rPr>
                      <m:t>, </m:t>
                    </m:r>
                  </m:oMath>
                </a14:m>
                <a:r>
                  <a:rPr lang="en-US" altLang="zh-CN" sz="2400" b="1" i="1" dirty="0">
                    <a:solidFill>
                      <a:srgbClr val="C00000"/>
                    </a:solidFill>
                    <a:latin typeface="+mn-ea"/>
                  </a:rPr>
                  <a:t>  </a:t>
                </a:r>
                <a14:m>
                  <m:oMath xmlns:m="http://schemas.openxmlformats.org/officeDocument/2006/math">
                    <m:r>
                      <a:rPr lang="en-US" altLang="zh-CN" sz="2400" b="1" i="1">
                        <a:solidFill>
                          <a:srgbClr val="C00000"/>
                        </a:solidFill>
                        <a:latin typeface="Cambria Math" panose="02040503050406030204" pitchFamily="18" charset="0"/>
                      </a:rPr>
                      <m:t>𝒔</m:t>
                    </m:r>
                    <m:r>
                      <a:rPr lang="en-US" altLang="zh-CN" sz="2400" b="1" i="1">
                        <a:solidFill>
                          <a:srgbClr val="C00000"/>
                        </a:solidFill>
                        <a:latin typeface="Cambria Math" panose="02040503050406030204" pitchFamily="18" charset="0"/>
                      </a:rPr>
                      <m:t>.</m:t>
                    </m:r>
                    <m:r>
                      <a:rPr lang="en-US" altLang="zh-CN" sz="2400" b="1" i="1">
                        <a:solidFill>
                          <a:srgbClr val="C00000"/>
                        </a:solidFill>
                        <a:latin typeface="Cambria Math" panose="02040503050406030204" pitchFamily="18" charset="0"/>
                      </a:rPr>
                      <m:t>𝒕</m:t>
                    </m:r>
                    <m:r>
                      <a:rPr lang="en-US" altLang="zh-CN" sz="2400" b="1" i="1">
                        <a:solidFill>
                          <a:srgbClr val="C00000"/>
                        </a:solidFill>
                        <a:latin typeface="Cambria Math" panose="02040503050406030204" pitchFamily="18" charset="0"/>
                      </a:rPr>
                      <m:t>.    </m:t>
                    </m:r>
                    <m:r>
                      <a:rPr lang="en-US" altLang="zh-CN" sz="2400" b="1" i="1">
                        <a:solidFill>
                          <a:srgbClr val="C00000"/>
                        </a:solidFill>
                        <a:latin typeface="Cambria Math" panose="02040503050406030204" pitchFamily="18" charset="0"/>
                      </a:rPr>
                      <m:t>𝒙</m:t>
                    </m:r>
                    <m:r>
                      <a:rPr lang="en-US" altLang="zh-CN" sz="2400" b="1" i="1">
                        <a:solidFill>
                          <a:srgbClr val="C00000"/>
                        </a:solidFill>
                        <a:latin typeface="Cambria Math" panose="02040503050406030204" pitchFamily="18" charset="0"/>
                      </a:rPr>
                      <m:t>+</m:t>
                    </m:r>
                    <m:r>
                      <a:rPr lang="en-US" altLang="zh-CN" sz="2400" b="1" i="1">
                        <a:solidFill>
                          <a:srgbClr val="C00000"/>
                        </a:solidFill>
                        <a:latin typeface="Cambria Math" panose="02040503050406030204" pitchFamily="18" charset="0"/>
                      </a:rPr>
                      <m:t>𝜹</m:t>
                    </m:r>
                    <m:r>
                      <a:rPr lang="en-US" altLang="zh-CN" sz="2400" b="1" i="1">
                        <a:solidFill>
                          <a:srgbClr val="C00000"/>
                        </a:solidFill>
                        <a:latin typeface="Cambria Math" panose="02040503050406030204" pitchFamily="18" charset="0"/>
                      </a:rPr>
                      <m:t>∈</m:t>
                    </m:r>
                    <m:sSup>
                      <m:sSupPr>
                        <m:ctrlPr>
                          <a:rPr lang="zh-CN" altLang="zh-CN" sz="2400" b="1" i="1">
                            <a:solidFill>
                              <a:srgbClr val="C00000"/>
                            </a:solidFill>
                            <a:latin typeface="Cambria Math" panose="02040503050406030204" pitchFamily="18" charset="0"/>
                          </a:rPr>
                        </m:ctrlPr>
                      </m:sSupPr>
                      <m:e>
                        <m:r>
                          <a:rPr lang="en-US" altLang="zh-CN" sz="2400" b="1" i="1">
                            <a:solidFill>
                              <a:srgbClr val="C00000"/>
                            </a:solidFill>
                            <a:latin typeface="Cambria Math" panose="02040503050406030204" pitchFamily="18" charset="0"/>
                          </a:rPr>
                          <m:t>[</m:t>
                        </m:r>
                        <m:r>
                          <a:rPr lang="en-US" altLang="zh-CN" sz="2400" b="1" i="1">
                            <a:solidFill>
                              <a:srgbClr val="C00000"/>
                            </a:solidFill>
                            <a:latin typeface="Cambria Math" panose="02040503050406030204" pitchFamily="18" charset="0"/>
                          </a:rPr>
                          <m:t>𝟎</m:t>
                        </m:r>
                        <m:r>
                          <a:rPr lang="en-US" altLang="zh-CN" sz="2400" b="1" i="1">
                            <a:solidFill>
                              <a:srgbClr val="C00000"/>
                            </a:solidFill>
                            <a:latin typeface="Cambria Math" panose="02040503050406030204" pitchFamily="18" charset="0"/>
                          </a:rPr>
                          <m:t>,</m:t>
                        </m:r>
                        <m:r>
                          <a:rPr lang="en-US" altLang="zh-CN" sz="2400" b="1" i="1">
                            <a:solidFill>
                              <a:srgbClr val="C00000"/>
                            </a:solidFill>
                            <a:latin typeface="Cambria Math" panose="02040503050406030204" pitchFamily="18" charset="0"/>
                          </a:rPr>
                          <m:t>𝟏</m:t>
                        </m:r>
                        <m:r>
                          <a:rPr lang="en-US" altLang="zh-CN" sz="2400" b="1" i="1">
                            <a:solidFill>
                              <a:srgbClr val="C00000"/>
                            </a:solidFill>
                            <a:latin typeface="Cambria Math" panose="02040503050406030204" pitchFamily="18" charset="0"/>
                          </a:rPr>
                          <m:t>]</m:t>
                        </m:r>
                      </m:e>
                      <m:sup>
                        <m:r>
                          <a:rPr lang="en-US" altLang="zh-CN" sz="2400" b="1" i="1">
                            <a:solidFill>
                              <a:srgbClr val="C00000"/>
                            </a:solidFill>
                            <a:latin typeface="Cambria Math" panose="02040503050406030204" pitchFamily="18" charset="0"/>
                          </a:rPr>
                          <m:t>𝒏</m:t>
                        </m:r>
                      </m:sup>
                    </m:sSup>
                  </m:oMath>
                </a14:m>
                <a:endParaRPr lang="zh-CN" altLang="zh-CN" sz="1600" b="1" dirty="0">
                  <a:latin typeface="+mn-ea"/>
                </a:endParaRPr>
              </a:p>
            </p:txBody>
          </p:sp>
        </mc:Choice>
        <mc:Fallback>
          <p:sp>
            <p:nvSpPr>
              <p:cNvPr id="16" name="文本框 15"/>
              <p:cNvSpPr txBox="1">
                <a:spLocks noRot="1" noChangeAspect="1" noMove="1" noResize="1" noEditPoints="1" noAdjustHandles="1" noChangeArrowheads="1" noChangeShapeType="1" noTextEdit="1"/>
              </p:cNvSpPr>
              <p:nvPr/>
            </p:nvSpPr>
            <p:spPr>
              <a:xfrm>
                <a:off x="1487360" y="5292353"/>
                <a:ext cx="9166666" cy="645690"/>
              </a:xfrm>
              <a:prstGeom prst="rect">
                <a:avLst/>
              </a:prstGeom>
              <a:blipFill rotWithShape="1">
                <a:blip r:embed="rId2"/>
                <a:stretch>
                  <a:fillRect l="-2" t="-41" r="7" b="-664"/>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 name="文本框 4"/>
              <p:cNvSpPr txBox="1"/>
              <p:nvPr/>
            </p:nvSpPr>
            <p:spPr>
              <a:xfrm>
                <a:off x="2677426" y="2371176"/>
                <a:ext cx="6422440" cy="1058110"/>
              </a:xfrm>
              <a:prstGeom prst="rect">
                <a:avLst/>
              </a:prstGeom>
              <a:noFill/>
            </p:spPr>
            <p:txBody>
              <a:bodyPr wrap="square">
                <a:spAutoFit/>
              </a:bodyPr>
              <a:lstStyle/>
              <a:p>
                <a:pPr>
                  <a:lnSpc>
                    <a:spcPct val="200000"/>
                  </a:lnSpc>
                </a:pPr>
                <a14:m>
                  <m:oMathPara xmlns:m="http://schemas.openxmlformats.org/officeDocument/2006/math">
                    <m:oMathParaPr>
                      <m:jc m:val="centerGroup"/>
                    </m:oMathParaPr>
                    <m:oMath xmlns:m="http://schemas.openxmlformats.org/officeDocument/2006/math">
                      <m:r>
                        <a:rPr lang="en-US" altLang="zh-CN" sz="2400" b="1" i="1" smtClean="0">
                          <a:solidFill>
                            <a:srgbClr val="C00000"/>
                          </a:solidFill>
                          <a:latin typeface="Cambria Math" panose="02040503050406030204" pitchFamily="18" charset="0"/>
                        </a:rPr>
                        <m:t>𝒇</m:t>
                      </m:r>
                      <m:d>
                        <m:dPr>
                          <m:ctrlPr>
                            <a:rPr lang="zh-CN" altLang="zh-CN" sz="2400" b="1" i="1">
                              <a:solidFill>
                                <a:srgbClr val="C00000"/>
                              </a:solidFill>
                              <a:latin typeface="Cambria Math" panose="02040503050406030204" pitchFamily="18" charset="0"/>
                            </a:rPr>
                          </m:ctrlPr>
                        </m:dPr>
                        <m:e>
                          <m:sSup>
                            <m:sSupPr>
                              <m:ctrlPr>
                                <a:rPr lang="zh-CN" altLang="zh-CN" sz="2400" b="1" i="1">
                                  <a:solidFill>
                                    <a:srgbClr val="C00000"/>
                                  </a:solidFill>
                                  <a:latin typeface="Cambria Math" panose="02040503050406030204" pitchFamily="18" charset="0"/>
                                </a:rPr>
                              </m:ctrlPr>
                            </m:sSupPr>
                            <m:e>
                              <m:r>
                                <a:rPr lang="en-US" altLang="zh-CN" sz="2400" b="1" i="1">
                                  <a:solidFill>
                                    <a:srgbClr val="C00000"/>
                                  </a:solidFill>
                                  <a:latin typeface="Cambria Math" panose="02040503050406030204" pitchFamily="18" charset="0"/>
                                </a:rPr>
                                <m:t>𝒙</m:t>
                              </m:r>
                            </m:e>
                            <m:sup>
                              <m:r>
                                <a:rPr lang="en-US" altLang="zh-CN" sz="2400" b="1" i="1">
                                  <a:solidFill>
                                    <a:srgbClr val="C00000"/>
                                  </a:solidFill>
                                  <a:latin typeface="Cambria Math" panose="02040503050406030204" pitchFamily="18" charset="0"/>
                                </a:rPr>
                                <m:t>′</m:t>
                              </m:r>
                            </m:sup>
                          </m:sSup>
                        </m:e>
                      </m:d>
                      <m:r>
                        <a:rPr lang="en-US" altLang="zh-CN" sz="2400" b="1" i="1">
                          <a:solidFill>
                            <a:srgbClr val="C00000"/>
                          </a:solidFill>
                          <a:latin typeface="Cambria Math" panose="02040503050406030204" pitchFamily="18" charset="0"/>
                        </a:rPr>
                        <m:t>=</m:t>
                      </m:r>
                      <m:sSup>
                        <m:sSupPr>
                          <m:ctrlPr>
                            <a:rPr lang="zh-CN" altLang="zh-CN" sz="2400" b="1" i="1">
                              <a:solidFill>
                                <a:srgbClr val="C00000"/>
                              </a:solidFill>
                              <a:latin typeface="Cambria Math" panose="02040503050406030204" pitchFamily="18" charset="0"/>
                            </a:rPr>
                          </m:ctrlPr>
                        </m:sSupPr>
                        <m:e>
                          <m:r>
                            <a:rPr lang="en-US" altLang="zh-CN" sz="2400" b="1" i="1">
                              <a:solidFill>
                                <a:srgbClr val="C00000"/>
                              </a:solidFill>
                              <a:latin typeface="Cambria Math" panose="02040503050406030204" pitchFamily="18" charset="0"/>
                            </a:rPr>
                            <m:t>(</m:t>
                          </m:r>
                          <m:func>
                            <m:funcPr>
                              <m:ctrlPr>
                                <a:rPr lang="zh-CN" altLang="zh-CN" sz="2400" b="1" i="1">
                                  <a:solidFill>
                                    <a:srgbClr val="C00000"/>
                                  </a:solidFill>
                                  <a:latin typeface="Cambria Math" panose="02040503050406030204" pitchFamily="18" charset="0"/>
                                </a:rPr>
                              </m:ctrlPr>
                            </m:funcPr>
                            <m:fName>
                              <m:limLow>
                                <m:limLowPr>
                                  <m:ctrlPr>
                                    <a:rPr lang="zh-CN" altLang="zh-CN" sz="2400" b="1" i="1">
                                      <a:solidFill>
                                        <a:srgbClr val="C00000"/>
                                      </a:solidFill>
                                      <a:latin typeface="Cambria Math" panose="02040503050406030204" pitchFamily="18" charset="0"/>
                                    </a:rPr>
                                  </m:ctrlPr>
                                </m:limLowPr>
                                <m:e>
                                  <m:r>
                                    <a:rPr lang="en-US" altLang="zh-CN" sz="2400" b="1" i="1">
                                      <a:solidFill>
                                        <a:srgbClr val="C00000"/>
                                      </a:solidFill>
                                      <a:latin typeface="Cambria Math" panose="02040503050406030204" pitchFamily="18" charset="0"/>
                                    </a:rPr>
                                    <m:t>𝒎𝒂𝒙</m:t>
                                  </m:r>
                                </m:e>
                                <m:lim>
                                  <m:r>
                                    <a:rPr lang="en-US" altLang="zh-CN" sz="2400" b="1" i="1">
                                      <a:solidFill>
                                        <a:srgbClr val="C00000"/>
                                      </a:solidFill>
                                      <a:latin typeface="Cambria Math" panose="02040503050406030204" pitchFamily="18" charset="0"/>
                                    </a:rPr>
                                    <m:t>𝒊</m:t>
                                  </m:r>
                                  <m:r>
                                    <a:rPr lang="en-US" altLang="zh-CN" sz="2400" b="1" i="1">
                                      <a:solidFill>
                                        <a:srgbClr val="C00000"/>
                                      </a:solidFill>
                                      <a:latin typeface="Cambria Math" panose="02040503050406030204" pitchFamily="18" charset="0"/>
                                    </a:rPr>
                                    <m:t>≠</m:t>
                                  </m:r>
                                  <m:r>
                                    <a:rPr lang="en-US" altLang="zh-CN" sz="2400" b="1" i="1">
                                      <a:solidFill>
                                        <a:srgbClr val="C00000"/>
                                      </a:solidFill>
                                      <a:latin typeface="Cambria Math" panose="02040503050406030204" pitchFamily="18" charset="0"/>
                                    </a:rPr>
                                    <m:t>𝒕</m:t>
                                  </m:r>
                                </m:lim>
                              </m:limLow>
                            </m:fName>
                            <m:e>
                              <m:sSub>
                                <m:sSubPr>
                                  <m:ctrlPr>
                                    <a:rPr lang="zh-CN" altLang="zh-CN" sz="2400" b="1" i="1">
                                      <a:solidFill>
                                        <a:srgbClr val="C00000"/>
                                      </a:solidFill>
                                      <a:latin typeface="Cambria Math" panose="02040503050406030204" pitchFamily="18" charset="0"/>
                                    </a:rPr>
                                  </m:ctrlPr>
                                </m:sSubPr>
                                <m:e>
                                  <m:r>
                                    <a:rPr lang="en-US" altLang="zh-CN" sz="2400" b="1" i="1">
                                      <a:solidFill>
                                        <a:srgbClr val="C00000"/>
                                      </a:solidFill>
                                      <a:latin typeface="Cambria Math" panose="02040503050406030204" pitchFamily="18" charset="0"/>
                                    </a:rPr>
                                    <m:t>𝒁</m:t>
                                  </m:r>
                                  <m:d>
                                    <m:dPr>
                                      <m:ctrlPr>
                                        <a:rPr lang="zh-CN" altLang="zh-CN" sz="2400" b="1" i="1">
                                          <a:solidFill>
                                            <a:srgbClr val="C00000"/>
                                          </a:solidFill>
                                          <a:latin typeface="Cambria Math" panose="02040503050406030204" pitchFamily="18" charset="0"/>
                                        </a:rPr>
                                      </m:ctrlPr>
                                    </m:dPr>
                                    <m:e>
                                      <m:sSup>
                                        <m:sSupPr>
                                          <m:ctrlPr>
                                            <a:rPr lang="zh-CN" altLang="zh-CN" sz="2400" b="1" i="1">
                                              <a:solidFill>
                                                <a:srgbClr val="C00000"/>
                                              </a:solidFill>
                                              <a:latin typeface="Cambria Math" panose="02040503050406030204" pitchFamily="18" charset="0"/>
                                            </a:rPr>
                                          </m:ctrlPr>
                                        </m:sSupPr>
                                        <m:e>
                                          <m:r>
                                            <a:rPr lang="en-US" altLang="zh-CN" sz="2400" b="1" i="1">
                                              <a:solidFill>
                                                <a:srgbClr val="C00000"/>
                                              </a:solidFill>
                                              <a:latin typeface="Cambria Math" panose="02040503050406030204" pitchFamily="18" charset="0"/>
                                            </a:rPr>
                                            <m:t>𝒙</m:t>
                                          </m:r>
                                        </m:e>
                                        <m:sup>
                                          <m:r>
                                            <a:rPr lang="en-US" altLang="zh-CN" sz="2400" b="1" i="1">
                                              <a:solidFill>
                                                <a:srgbClr val="C00000"/>
                                              </a:solidFill>
                                              <a:latin typeface="Cambria Math" panose="02040503050406030204" pitchFamily="18" charset="0"/>
                                            </a:rPr>
                                            <m:t>′</m:t>
                                          </m:r>
                                        </m:sup>
                                      </m:sSup>
                                    </m:e>
                                  </m:d>
                                </m:e>
                                <m:sub>
                                  <m:r>
                                    <a:rPr lang="en-US" altLang="zh-CN" sz="2400" b="1" i="1">
                                      <a:solidFill>
                                        <a:srgbClr val="C00000"/>
                                      </a:solidFill>
                                      <a:latin typeface="Cambria Math" panose="02040503050406030204" pitchFamily="18" charset="0"/>
                                    </a:rPr>
                                    <m:t>𝒊</m:t>
                                  </m:r>
                                </m:sub>
                              </m:sSub>
                            </m:e>
                          </m:func>
                          <m:r>
                            <a:rPr lang="en-US" altLang="zh-CN" sz="2400" b="1" i="1">
                              <a:solidFill>
                                <a:srgbClr val="C00000"/>
                              </a:solidFill>
                              <a:latin typeface="Cambria Math" panose="02040503050406030204" pitchFamily="18" charset="0"/>
                            </a:rPr>
                            <m:t>−</m:t>
                          </m:r>
                          <m:sSub>
                            <m:sSubPr>
                              <m:ctrlPr>
                                <a:rPr lang="zh-CN" altLang="zh-CN" sz="2400" b="1" i="1">
                                  <a:solidFill>
                                    <a:srgbClr val="C00000"/>
                                  </a:solidFill>
                                  <a:latin typeface="Cambria Math" panose="02040503050406030204" pitchFamily="18" charset="0"/>
                                </a:rPr>
                              </m:ctrlPr>
                            </m:sSubPr>
                            <m:e>
                              <m:r>
                                <a:rPr lang="en-US" altLang="zh-CN" sz="2400" b="1" i="1">
                                  <a:solidFill>
                                    <a:srgbClr val="C00000"/>
                                  </a:solidFill>
                                  <a:latin typeface="Cambria Math" panose="02040503050406030204" pitchFamily="18" charset="0"/>
                                </a:rPr>
                                <m:t>𝒁</m:t>
                              </m:r>
                              <m:d>
                                <m:dPr>
                                  <m:ctrlPr>
                                    <a:rPr lang="zh-CN" altLang="zh-CN" sz="2400" b="1" i="1">
                                      <a:solidFill>
                                        <a:srgbClr val="C00000"/>
                                      </a:solidFill>
                                      <a:latin typeface="Cambria Math" panose="02040503050406030204" pitchFamily="18" charset="0"/>
                                    </a:rPr>
                                  </m:ctrlPr>
                                </m:dPr>
                                <m:e>
                                  <m:sSup>
                                    <m:sSupPr>
                                      <m:ctrlPr>
                                        <a:rPr lang="zh-CN" altLang="zh-CN" sz="2400" b="1" i="1">
                                          <a:solidFill>
                                            <a:srgbClr val="C00000"/>
                                          </a:solidFill>
                                          <a:latin typeface="Cambria Math" panose="02040503050406030204" pitchFamily="18" charset="0"/>
                                        </a:rPr>
                                      </m:ctrlPr>
                                    </m:sSupPr>
                                    <m:e>
                                      <m:r>
                                        <a:rPr lang="en-US" altLang="zh-CN" sz="2400" b="1" i="1">
                                          <a:solidFill>
                                            <a:srgbClr val="C00000"/>
                                          </a:solidFill>
                                          <a:latin typeface="Cambria Math" panose="02040503050406030204" pitchFamily="18" charset="0"/>
                                        </a:rPr>
                                        <m:t>𝒙</m:t>
                                      </m:r>
                                    </m:e>
                                    <m:sup>
                                      <m:r>
                                        <a:rPr lang="en-US" altLang="zh-CN" sz="2400" b="1" i="1">
                                          <a:solidFill>
                                            <a:srgbClr val="C00000"/>
                                          </a:solidFill>
                                          <a:latin typeface="Cambria Math" panose="02040503050406030204" pitchFamily="18" charset="0"/>
                                        </a:rPr>
                                        <m:t>′</m:t>
                                      </m:r>
                                    </m:sup>
                                  </m:sSup>
                                </m:e>
                              </m:d>
                            </m:e>
                            <m:sub>
                              <m:r>
                                <a:rPr lang="en-US" altLang="zh-CN" sz="2400" b="1" i="1">
                                  <a:solidFill>
                                    <a:srgbClr val="C00000"/>
                                  </a:solidFill>
                                  <a:latin typeface="Cambria Math" panose="02040503050406030204" pitchFamily="18" charset="0"/>
                                </a:rPr>
                                <m:t>𝒕</m:t>
                              </m:r>
                            </m:sub>
                          </m:sSub>
                          <m:r>
                            <a:rPr lang="en-US" altLang="zh-CN" sz="2400" b="1" i="1">
                              <a:solidFill>
                                <a:srgbClr val="C00000"/>
                              </a:solidFill>
                              <a:latin typeface="Cambria Math" panose="02040503050406030204" pitchFamily="18" charset="0"/>
                            </a:rPr>
                            <m:t>)</m:t>
                          </m:r>
                        </m:e>
                        <m:sup>
                          <m:r>
                            <a:rPr lang="en-US" altLang="zh-CN" sz="2400" b="1" i="1">
                              <a:solidFill>
                                <a:srgbClr val="C00000"/>
                              </a:solidFill>
                              <a:latin typeface="Cambria Math" panose="02040503050406030204" pitchFamily="18" charset="0"/>
                            </a:rPr>
                            <m:t>+</m:t>
                          </m:r>
                        </m:sup>
                      </m:sSup>
                    </m:oMath>
                  </m:oMathPara>
                </a14:m>
                <a:endParaRPr lang="zh-CN" altLang="zh-CN" sz="1800" dirty="0">
                  <a:latin typeface="+mn-ea"/>
                </a:endParaRPr>
              </a:p>
            </p:txBody>
          </p:sp>
        </mc:Choice>
        <mc:Fallback>
          <p:sp>
            <p:nvSpPr>
              <p:cNvPr id="5" name="文本框 4"/>
              <p:cNvSpPr txBox="1">
                <a:spLocks noRot="1" noChangeAspect="1" noMove="1" noResize="1" noEditPoints="1" noAdjustHandles="1" noChangeArrowheads="1" noChangeShapeType="1" noTextEdit="1"/>
              </p:cNvSpPr>
              <p:nvPr/>
            </p:nvSpPr>
            <p:spPr>
              <a:xfrm>
                <a:off x="2677426" y="2371176"/>
                <a:ext cx="6422440" cy="1058110"/>
              </a:xfrm>
              <a:prstGeom prst="rect">
                <a:avLst/>
              </a:prstGeom>
              <a:blipFill rotWithShape="1">
                <a:blip r:embed="rId3"/>
                <a:stretch>
                  <a:fillRect l="-4" t="-8" r="5" b="27"/>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8" name="内容占位符 2"/>
              <p:cNvSpPr txBox="1"/>
              <p:nvPr/>
            </p:nvSpPr>
            <p:spPr>
              <a:xfrm>
                <a:off x="493990" y="4525444"/>
                <a:ext cx="11002759" cy="923213"/>
              </a:xfrm>
              <a:prstGeom prst="rect">
                <a:avLst/>
              </a:prstGeom>
            </p:spPr>
            <p:txBody>
              <a:bodyPr vert="horz" lIns="91440" tIns="45720" rIns="91440" bIns="45720" rtlCol="0">
                <a:normAutofit/>
              </a:bodyPr>
              <a:lstStyle>
                <a:lvl1pPr marL="405130" indent="-405130" algn="l" rtl="0" eaLnBrk="0" fontAlgn="base" hangingPunct="0">
                  <a:lnSpc>
                    <a:spcPct val="120000"/>
                  </a:lnSpc>
                  <a:spcBef>
                    <a:spcPts val="600"/>
                  </a:spcBef>
                  <a:spcAft>
                    <a:spcPts val="600"/>
                  </a:spcAft>
                  <a:buClr>
                    <a:schemeClr val="accent1"/>
                  </a:buClr>
                  <a:buFont typeface="Wingdings" panose="05000000000000000000" pitchFamily="2" charset="2"/>
                  <a:buChar char="q"/>
                  <a:defRPr sz="2800" b="1">
                    <a:solidFill>
                      <a:schemeClr val="tx1"/>
                    </a:solidFill>
                    <a:effectLst>
                      <a:outerShdw blurRad="38100" dist="38100" dir="2700000" algn="tl">
                        <a:srgbClr val="C0C0C0"/>
                      </a:outerShdw>
                    </a:effectLst>
                    <a:latin typeface="微软雅黑" panose="020B0503020204020204" charset="-122"/>
                    <a:ea typeface="微软雅黑" panose="020B0503020204020204" charset="-122"/>
                    <a:cs typeface="微软雅黑" panose="020B0503020204020204" charset="-122"/>
                  </a:defRPr>
                </a:lvl1pPr>
                <a:lvl2pPr marL="805180" indent="-285750" algn="l" rtl="0" eaLnBrk="0" fontAlgn="base" hangingPunct="0">
                  <a:lnSpc>
                    <a:spcPct val="120000"/>
                  </a:lnSpc>
                  <a:spcBef>
                    <a:spcPts val="600"/>
                  </a:spcBef>
                  <a:spcAft>
                    <a:spcPts val="600"/>
                  </a:spcAft>
                  <a:buClr>
                    <a:schemeClr val="accent1"/>
                  </a:buClr>
                  <a:buFont typeface="Wingdings" panose="05000000000000000000" pitchFamily="2" charset="2"/>
                  <a:buChar char="n"/>
                  <a:defRPr sz="2400" b="1">
                    <a:solidFill>
                      <a:srgbClr val="000066"/>
                    </a:solidFill>
                    <a:effectLst>
                      <a:outerShdw blurRad="38100" dist="38100" dir="2700000" algn="tl">
                        <a:srgbClr val="C0C0C0"/>
                      </a:outerShdw>
                    </a:effectLst>
                    <a:latin typeface="微软雅黑" panose="020B0503020204020204" charset="-122"/>
                    <a:ea typeface="微软雅黑" panose="020B0503020204020204" charset="-122"/>
                    <a:cs typeface="微软雅黑" panose="020B0503020204020204" charset="-122"/>
                  </a:defRPr>
                </a:lvl2pPr>
                <a:lvl3pPr marL="1148080" indent="-228600" algn="l" rtl="0" eaLnBrk="0" fontAlgn="base" hangingPunct="0">
                  <a:lnSpc>
                    <a:spcPct val="80000"/>
                  </a:lnSpc>
                  <a:spcBef>
                    <a:spcPct val="50000"/>
                  </a:spcBef>
                  <a:spcAft>
                    <a:spcPct val="10000"/>
                  </a:spcAft>
                  <a:buClr>
                    <a:schemeClr val="accent1"/>
                  </a:buClr>
                  <a:buSzPct val="75000"/>
                  <a:buChar char="—"/>
                  <a:defRPr sz="2000" b="1">
                    <a:solidFill>
                      <a:srgbClr val="000066"/>
                    </a:solidFill>
                    <a:latin typeface="微软雅黑" panose="020B0503020204020204" charset="-122"/>
                    <a:ea typeface="微软雅黑" panose="020B0503020204020204" charset="-122"/>
                    <a:cs typeface="微软雅黑" panose="020B0503020204020204" charset="-122"/>
                  </a:defRPr>
                </a:lvl3pPr>
                <a:lvl4pPr marL="1600200" indent="-228600" algn="l" rtl="0" eaLnBrk="0" fontAlgn="base" hangingPunct="0">
                  <a:spcBef>
                    <a:spcPct val="20000"/>
                  </a:spcBef>
                  <a:spcAft>
                    <a:spcPct val="0"/>
                  </a:spcAft>
                  <a:buChar char="–"/>
                  <a:defRPr sz="2000">
                    <a:solidFill>
                      <a:schemeClr val="tx1"/>
                    </a:solidFill>
                    <a:latin typeface="微软雅黑" panose="020B0503020204020204" charset="-122"/>
                    <a:ea typeface="微软雅黑" panose="020B0503020204020204" charset="-122"/>
                    <a:cs typeface="微软雅黑" panose="020B0503020204020204" charset="-122"/>
                  </a:defRPr>
                </a:lvl4pPr>
                <a:lvl5pPr marL="2057400" indent="-228600" algn="l" rtl="0" eaLnBrk="0" fontAlgn="base" hangingPunct="0">
                  <a:spcBef>
                    <a:spcPct val="20000"/>
                  </a:spcBef>
                  <a:spcAft>
                    <a:spcPct val="0"/>
                  </a:spcAft>
                  <a:buChar char="»"/>
                  <a:defRPr sz="2000">
                    <a:solidFill>
                      <a:schemeClr val="tx1"/>
                    </a:solidFill>
                    <a:latin typeface="微软雅黑" panose="020B0503020204020204" charset="-122"/>
                    <a:ea typeface="微软雅黑" panose="020B0503020204020204" charset="-122"/>
                    <a:cs typeface="微软雅黑" panose="020B0503020204020204" charset="-122"/>
                  </a:defRPr>
                </a:lvl5pPr>
                <a:lvl6pPr marL="2514600" indent="-228600" algn="l" rtl="0" fontAlgn="base">
                  <a:spcBef>
                    <a:spcPct val="20000"/>
                  </a:spcBef>
                  <a:spcAft>
                    <a:spcPct val="0"/>
                  </a:spcAft>
                  <a:buChar char="»"/>
                  <a:defRPr sz="2000">
                    <a:solidFill>
                      <a:schemeClr val="tx1"/>
                    </a:solidFill>
                    <a:latin typeface="+mn-lt"/>
                    <a:ea typeface="华文楷体" panose="02010600040101010101" pitchFamily="2" charset="-122"/>
                  </a:defRPr>
                </a:lvl6pPr>
                <a:lvl7pPr marL="2971800" indent="-228600" algn="l" rtl="0" fontAlgn="base">
                  <a:spcBef>
                    <a:spcPct val="20000"/>
                  </a:spcBef>
                  <a:spcAft>
                    <a:spcPct val="0"/>
                  </a:spcAft>
                  <a:buChar char="»"/>
                  <a:defRPr sz="2000">
                    <a:solidFill>
                      <a:schemeClr val="tx1"/>
                    </a:solidFill>
                    <a:latin typeface="+mn-lt"/>
                    <a:ea typeface="华文楷体" panose="02010600040101010101" pitchFamily="2" charset="-122"/>
                  </a:defRPr>
                </a:lvl7pPr>
                <a:lvl8pPr marL="3429000" indent="-228600" algn="l" rtl="0" fontAlgn="base">
                  <a:spcBef>
                    <a:spcPct val="20000"/>
                  </a:spcBef>
                  <a:spcAft>
                    <a:spcPct val="0"/>
                  </a:spcAft>
                  <a:buChar char="»"/>
                  <a:defRPr sz="2000">
                    <a:solidFill>
                      <a:schemeClr val="tx1"/>
                    </a:solidFill>
                    <a:latin typeface="+mn-lt"/>
                    <a:ea typeface="华文楷体" panose="02010600040101010101" pitchFamily="2" charset="-122"/>
                  </a:defRPr>
                </a:lvl8pPr>
                <a:lvl9pPr marL="3886200" indent="-228600" algn="l" rtl="0" fontAlgn="base">
                  <a:spcBef>
                    <a:spcPct val="20000"/>
                  </a:spcBef>
                  <a:spcAft>
                    <a:spcPct val="0"/>
                  </a:spcAft>
                  <a:buChar char="»"/>
                  <a:defRPr sz="2000">
                    <a:solidFill>
                      <a:schemeClr val="tx1"/>
                    </a:solidFill>
                    <a:latin typeface="+mn-lt"/>
                    <a:ea typeface="华文楷体" panose="02010600040101010101" pitchFamily="2" charset="-122"/>
                  </a:defRPr>
                </a:lvl9pPr>
              </a:lstStyle>
              <a:p>
                <a:r>
                  <a:rPr lang="zh-CN" altLang="en-US" kern="0" dirty="0">
                    <a:effectLst/>
                    <a:latin typeface="Times New Roman" panose="02020603050405020304" pitchFamily="18" charset="0"/>
                    <a:ea typeface="宋体" panose="02010600030101010101" pitchFamily="2" charset="-122"/>
                    <a:cs typeface="Times New Roman" panose="02020603050405020304" pitchFamily="18" charset="0"/>
                  </a:rPr>
                  <a:t>选取适当常数𝒄≥𝟎，用</a:t>
                </a:r>
                <a14:m>
                  <m:oMath xmlns:m="http://schemas.openxmlformats.org/officeDocument/2006/math">
                    <m:sSub>
                      <m:sSubPr>
                        <m:ctrlPr>
                          <a:rPr lang="en-US" altLang="zh-CN" i="1" kern="0" smtClean="0">
                            <a:effectLst/>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i="1" kern="0" smtClean="0">
                            <a:effectLst/>
                            <a:latin typeface="Cambria Math" panose="02040503050406030204" pitchFamily="18" charset="0"/>
                            <a:ea typeface="宋体" panose="02010600030101010101" pitchFamily="2" charset="-122"/>
                            <a:cs typeface="Times New Roman" panose="02020603050405020304" pitchFamily="18" charset="0"/>
                          </a:rPr>
                          <m:t>𝑳</m:t>
                        </m:r>
                      </m:e>
                      <m:sub>
                        <m:r>
                          <a:rPr lang="en-US" altLang="zh-CN" i="1" kern="0" smtClean="0">
                            <a:effectLst/>
                            <a:latin typeface="Cambria Math" panose="02040503050406030204" pitchFamily="18" charset="0"/>
                            <a:ea typeface="宋体" panose="02010600030101010101" pitchFamily="2" charset="-122"/>
                            <a:cs typeface="Times New Roman" panose="02020603050405020304" pitchFamily="18" charset="0"/>
                          </a:rPr>
                          <m:t>𝒑</m:t>
                        </m:r>
                      </m:sub>
                    </m:sSub>
                  </m:oMath>
                </a14:m>
                <a:r>
                  <a:rPr lang="zh-CN" altLang="en-US" kern="0" dirty="0">
                    <a:effectLst/>
                    <a:latin typeface="Times New Roman" panose="02020603050405020304" pitchFamily="18" charset="0"/>
                    <a:ea typeface="宋体" panose="02010600030101010101" pitchFamily="2" charset="-122"/>
                    <a:cs typeface="Times New Roman" panose="02020603050405020304" pitchFamily="18" charset="0"/>
                  </a:rPr>
                  <a:t>范数实例化 𝓓，原优化问题就转化为：</a:t>
                </a:r>
                <a:endParaRPr lang="zh-CN" altLang="en-US" kern="0" dirty="0">
                  <a:effectLst/>
                  <a:latin typeface="Times New Roman" panose="02020603050405020304" pitchFamily="18" charset="0"/>
                  <a:ea typeface="宋体" panose="02010600030101010101" pitchFamily="2" charset="-122"/>
                  <a:cs typeface="Times New Roman" panose="02020603050405020304" pitchFamily="18" charset="0"/>
                </a:endParaRPr>
              </a:p>
            </p:txBody>
          </p:sp>
        </mc:Choice>
        <mc:Fallback>
          <p:sp>
            <p:nvSpPr>
              <p:cNvPr id="8" name="内容占位符 2"/>
              <p:cNvSpPr txBox="1">
                <a:spLocks noRot="1" noChangeAspect="1" noMove="1" noResize="1" noEditPoints="1" noAdjustHandles="1" noChangeArrowheads="1" noChangeShapeType="1" noTextEdit="1"/>
              </p:cNvSpPr>
              <p:nvPr/>
            </p:nvSpPr>
            <p:spPr>
              <a:xfrm>
                <a:off x="493990" y="4525444"/>
                <a:ext cx="11002759" cy="923213"/>
              </a:xfrm>
              <a:prstGeom prst="rect">
                <a:avLst/>
              </a:prstGeom>
              <a:blipFill rotWithShape="1">
                <a:blip r:embed="rId4"/>
                <a:stretch>
                  <a:fillRect l="-5" t="-47" r="1" b="39"/>
                </a:stretch>
              </a:blipFill>
            </p:spPr>
            <p:txBody>
              <a:bodyPr/>
              <a:lstStyle/>
              <a:p>
                <a:r>
                  <a:rPr lang="zh-CN" altLang="en-US">
                    <a:noFill/>
                  </a:rPr>
                  <a:t> </a:t>
                </a:r>
              </a:p>
            </p:txBody>
          </p:sp>
        </mc:Fallback>
      </mc:AlternateContent>
    </p:spTree>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C</a:t>
            </a:r>
            <a:r>
              <a:rPr lang="en-US" altLang="zh-CN" dirty="0"/>
              <a:t>&amp;</a:t>
            </a:r>
            <a:r>
              <a:rPr lang="zh-CN" altLang="en-US" dirty="0"/>
              <a:t>W攻击算法</a:t>
            </a:r>
            <a:endParaRPr lang="zh-CN" altLang="en-US" dirty="0"/>
          </a:p>
        </p:txBody>
      </p:sp>
      <mc:AlternateContent xmlns:mc="http://schemas.openxmlformats.org/markup-compatibility/2006">
        <mc:Choice xmlns:a14="http://schemas.microsoft.com/office/drawing/2010/main" Requires="a14">
          <p:sp>
            <p:nvSpPr>
              <p:cNvPr id="3" name="内容占位符 2"/>
              <p:cNvSpPr>
                <a:spLocks noGrp="1"/>
              </p:cNvSpPr>
              <p:nvPr>
                <p:ph idx="1"/>
              </p:nvPr>
            </p:nvSpPr>
            <p:spPr>
              <a:xfrm>
                <a:off x="479220" y="1204841"/>
                <a:ext cx="11593609" cy="1512211"/>
              </a:xfrm>
            </p:spPr>
            <p:txBody>
              <a:bodyPr/>
              <a:lstStyle/>
              <a:p>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即对于边界约束</a:t>
                </a:r>
                <a14:m>
                  <m:oMath xmlns:m="http://schemas.openxmlformats.org/officeDocument/2006/math">
                    <m:r>
                      <a:rPr lang="en-US" altLang="zh-CN" i="1">
                        <a:solidFill>
                          <a:srgbClr val="C00000"/>
                        </a:solidFill>
                        <a:latin typeface="Cambria Math" panose="02040503050406030204" pitchFamily="18" charset="0"/>
                      </a:rPr>
                      <m:t>𝒙</m:t>
                    </m:r>
                    <m:r>
                      <a:rPr lang="en-US" altLang="zh-CN" i="1">
                        <a:solidFill>
                          <a:srgbClr val="C00000"/>
                        </a:solidFill>
                        <a:latin typeface="Cambria Math" panose="02040503050406030204" pitchFamily="18" charset="0"/>
                      </a:rPr>
                      <m:t>+</m:t>
                    </m:r>
                    <m:r>
                      <a:rPr lang="en-US" altLang="zh-CN" i="1">
                        <a:solidFill>
                          <a:srgbClr val="C00000"/>
                        </a:solidFill>
                        <a:latin typeface="Cambria Math" panose="02040503050406030204" pitchFamily="18" charset="0"/>
                      </a:rPr>
                      <m:t>𝜹</m:t>
                    </m:r>
                    <m:sSup>
                      <m:sSupPr>
                        <m:ctrlPr>
                          <a:rPr lang="zh-CN" altLang="zh-CN" i="1">
                            <a:solidFill>
                              <a:srgbClr val="C00000"/>
                            </a:solidFill>
                            <a:latin typeface="Cambria Math" panose="02040503050406030204" pitchFamily="18" charset="0"/>
                          </a:rPr>
                        </m:ctrlPr>
                      </m:sSupPr>
                      <m:e>
                        <m:r>
                          <a:rPr lang="en-US" altLang="zh-CN" i="1">
                            <a:solidFill>
                              <a:srgbClr val="C00000"/>
                            </a:solidFill>
                            <a:latin typeface="Cambria Math" panose="02040503050406030204" pitchFamily="18" charset="0"/>
                          </a:rPr>
                          <m:t>∈</m:t>
                        </m:r>
                        <m:d>
                          <m:dPr>
                            <m:begChr m:val="["/>
                            <m:endChr m:val="]"/>
                            <m:ctrlPr>
                              <a:rPr lang="zh-CN" altLang="zh-CN" i="1">
                                <a:solidFill>
                                  <a:srgbClr val="C00000"/>
                                </a:solidFill>
                                <a:latin typeface="Cambria Math" panose="02040503050406030204" pitchFamily="18" charset="0"/>
                              </a:rPr>
                            </m:ctrlPr>
                          </m:dPr>
                          <m:e>
                            <m:r>
                              <a:rPr lang="en-US" altLang="zh-CN" i="1">
                                <a:solidFill>
                                  <a:srgbClr val="C00000"/>
                                </a:solidFill>
                                <a:latin typeface="Cambria Math" panose="02040503050406030204" pitchFamily="18" charset="0"/>
                              </a:rPr>
                              <m:t>𝟎</m:t>
                            </m:r>
                            <m:r>
                              <a:rPr lang="en-US" altLang="zh-CN" i="1">
                                <a:solidFill>
                                  <a:srgbClr val="C00000"/>
                                </a:solidFill>
                                <a:latin typeface="Cambria Math" panose="02040503050406030204" pitchFamily="18" charset="0"/>
                              </a:rPr>
                              <m:t>,</m:t>
                            </m:r>
                            <m:r>
                              <a:rPr lang="en-US" altLang="zh-CN" i="1">
                                <a:solidFill>
                                  <a:srgbClr val="C00000"/>
                                </a:solidFill>
                                <a:latin typeface="Cambria Math" panose="02040503050406030204" pitchFamily="18" charset="0"/>
                              </a:rPr>
                              <m:t>𝟏</m:t>
                            </m:r>
                          </m:e>
                        </m:d>
                      </m:e>
                      <m:sup>
                        <m:r>
                          <a:rPr lang="en-US" altLang="zh-CN" i="1">
                            <a:solidFill>
                              <a:srgbClr val="C00000"/>
                            </a:solidFill>
                            <a:latin typeface="Cambria Math" panose="02040503050406030204" pitchFamily="18" charset="0"/>
                          </a:rPr>
                          <m:t>𝒏</m:t>
                        </m:r>
                      </m:sup>
                    </m:sSup>
                    <m:r>
                      <a:rPr lang="en-US" altLang="zh-CN" i="1">
                        <a:solidFill>
                          <a:srgbClr val="C00000"/>
                        </a:solidFill>
                        <a:latin typeface="Cambria Math" panose="02040503050406030204" pitchFamily="18" charset="0"/>
                      </a:rPr>
                      <m:t> </m:t>
                    </m:r>
                  </m:oMath>
                </a14:m>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，通过变量代换，对新变量 𝛚 优化，代替对</a:t>
                </a:r>
                <a14:m>
                  <m:oMath xmlns:m="http://schemas.openxmlformats.org/officeDocument/2006/math">
                    <m:r>
                      <a:rPr lang="en-US" altLang="zh-CN" i="1" smtClean="0">
                        <a:solidFill>
                          <a:srgbClr val="002060"/>
                        </a:solidFill>
                        <a:latin typeface="Cambria Math" panose="02040503050406030204" pitchFamily="18" charset="0"/>
                      </a:rPr>
                      <m:t>𝜹</m:t>
                    </m:r>
                  </m:oMath>
                </a14:m>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的优化，即：</a:t>
                </a:r>
                <a:endParaRPr lang="en-US" altLang="zh-CN" dirty="0">
                  <a:effectLst/>
                  <a:latin typeface="Times New Roman" panose="02020603050405020304" pitchFamily="18" charset="0"/>
                  <a:ea typeface="宋体" panose="02010600030101010101" pitchFamily="2" charset="-122"/>
                  <a:cs typeface="Times New Roman" panose="02020603050405020304" pitchFamily="18" charset="0"/>
                </a:endParaRPr>
              </a:p>
            </p:txBody>
          </p:sp>
        </mc:Choice>
        <mc:Fallback>
          <p:sp>
            <p:nvSpPr>
              <p:cNvPr id="3" name="内容占位符 2"/>
              <p:cNvSpPr>
                <a:spLocks noRot="1" noChangeAspect="1" noMove="1" noResize="1" noEditPoints="1" noAdjustHandles="1" noChangeArrowheads="1" noChangeShapeType="1" noTextEdit="1"/>
              </p:cNvSpPr>
              <p:nvPr>
                <p:ph idx="1"/>
              </p:nvPr>
            </p:nvSpPr>
            <p:spPr>
              <a:xfrm>
                <a:off x="479220" y="1204841"/>
                <a:ext cx="11593609" cy="1512211"/>
              </a:xfrm>
              <a:blipFill rotWithShape="1">
                <a:blip r:embed="rId1"/>
                <a:stretch>
                  <a:fillRect l="-4" t="-16" r="2" b="35"/>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8" name="文本框 7"/>
              <p:cNvSpPr txBox="1"/>
              <p:nvPr/>
            </p:nvSpPr>
            <p:spPr>
              <a:xfrm>
                <a:off x="520633" y="2519181"/>
                <a:ext cx="11150733" cy="1645579"/>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sSup>
                        <m:sSupPr>
                          <m:ctrlPr>
                            <a:rPr lang="en-US" altLang="zh-CN" sz="2400" b="1" i="1" smtClean="0">
                              <a:solidFill>
                                <a:srgbClr val="C00000"/>
                              </a:solidFill>
                              <a:latin typeface="Cambria Math" panose="02040503050406030204" pitchFamily="18" charset="0"/>
                            </a:rPr>
                          </m:ctrlPr>
                        </m:sSupPr>
                        <m:e>
                          <m:r>
                            <a:rPr lang="en-US" altLang="zh-CN" sz="2400" b="1" i="1" smtClean="0">
                              <a:solidFill>
                                <a:srgbClr val="C00000"/>
                              </a:solidFill>
                              <a:latin typeface="Cambria Math" panose="02040503050406030204" pitchFamily="18" charset="0"/>
                            </a:rPr>
                            <m:t>𝒙</m:t>
                          </m:r>
                        </m:e>
                        <m:sup>
                          <m:r>
                            <a:rPr lang="en-US" altLang="zh-CN" sz="2400" b="1" i="1" smtClean="0">
                              <a:solidFill>
                                <a:srgbClr val="C00000"/>
                              </a:solidFill>
                              <a:latin typeface="Cambria Math" panose="02040503050406030204" pitchFamily="18" charset="0"/>
                            </a:rPr>
                            <m:t>′</m:t>
                          </m:r>
                        </m:sup>
                      </m:sSup>
                      <m:r>
                        <a:rPr lang="en-US" altLang="zh-CN" sz="2400" b="1" i="1" smtClean="0">
                          <a:solidFill>
                            <a:srgbClr val="C00000"/>
                          </a:solidFill>
                          <a:latin typeface="Cambria Math" panose="02040503050406030204" pitchFamily="18" charset="0"/>
                        </a:rPr>
                        <m:t>=</m:t>
                      </m:r>
                      <m:r>
                        <a:rPr lang="en-US" altLang="zh-CN" sz="2400" b="1" i="1" smtClean="0">
                          <a:solidFill>
                            <a:srgbClr val="C00000"/>
                          </a:solidFill>
                          <a:latin typeface="Cambria Math" panose="02040503050406030204" pitchFamily="18" charset="0"/>
                        </a:rPr>
                        <m:t>𝒙</m:t>
                      </m:r>
                      <m:r>
                        <a:rPr lang="en-US" altLang="zh-CN" sz="2400" b="1" i="1" smtClean="0">
                          <a:solidFill>
                            <a:srgbClr val="C00000"/>
                          </a:solidFill>
                          <a:latin typeface="Cambria Math" panose="02040503050406030204" pitchFamily="18" charset="0"/>
                        </a:rPr>
                        <m:t>+</m:t>
                      </m:r>
                      <m:r>
                        <a:rPr lang="en-US" altLang="zh-CN" sz="2400" b="1" i="1" smtClean="0">
                          <a:solidFill>
                            <a:srgbClr val="C00000"/>
                          </a:solidFill>
                          <a:latin typeface="Cambria Math" panose="02040503050406030204" pitchFamily="18" charset="0"/>
                        </a:rPr>
                        <m:t>𝜹</m:t>
                      </m:r>
                      <m:r>
                        <a:rPr lang="en-US" altLang="zh-CN" sz="2400" b="1" i="1" smtClean="0">
                          <a:solidFill>
                            <a:srgbClr val="C00000"/>
                          </a:solidFill>
                          <a:latin typeface="Cambria Math" panose="02040503050406030204" pitchFamily="18" charset="0"/>
                        </a:rPr>
                        <m:t>=</m:t>
                      </m:r>
                      <m:f>
                        <m:fPr>
                          <m:ctrlPr>
                            <a:rPr lang="zh-CN" altLang="zh-CN" sz="2400" b="1" i="1">
                              <a:solidFill>
                                <a:srgbClr val="C00000"/>
                              </a:solidFill>
                              <a:latin typeface="Cambria Math" panose="02040503050406030204" pitchFamily="18" charset="0"/>
                            </a:rPr>
                          </m:ctrlPr>
                        </m:fPr>
                        <m:num>
                          <m:r>
                            <a:rPr lang="en-US" altLang="zh-CN" sz="2400" b="1" i="1">
                              <a:solidFill>
                                <a:srgbClr val="C00000"/>
                              </a:solidFill>
                              <a:latin typeface="Cambria Math" panose="02040503050406030204" pitchFamily="18" charset="0"/>
                            </a:rPr>
                            <m:t>𝟏</m:t>
                          </m:r>
                        </m:num>
                        <m:den>
                          <m:r>
                            <a:rPr lang="en-US" altLang="zh-CN" sz="2400" b="1" i="1">
                              <a:solidFill>
                                <a:srgbClr val="C00000"/>
                              </a:solidFill>
                              <a:latin typeface="Cambria Math" panose="02040503050406030204" pitchFamily="18" charset="0"/>
                            </a:rPr>
                            <m:t>𝟐</m:t>
                          </m:r>
                        </m:den>
                      </m:f>
                      <m:d>
                        <m:dPr>
                          <m:ctrlPr>
                            <a:rPr lang="zh-CN" altLang="zh-CN" sz="2400" b="1" i="1">
                              <a:solidFill>
                                <a:srgbClr val="C00000"/>
                              </a:solidFill>
                              <a:latin typeface="Cambria Math" panose="02040503050406030204" pitchFamily="18" charset="0"/>
                            </a:rPr>
                          </m:ctrlPr>
                        </m:dPr>
                        <m:e>
                          <m:r>
                            <a:rPr lang="en-US" altLang="zh-CN" sz="2400" b="1" i="1">
                              <a:solidFill>
                                <a:srgbClr val="C00000"/>
                              </a:solidFill>
                              <a:latin typeface="Cambria Math" panose="02040503050406030204" pitchFamily="18" charset="0"/>
                            </a:rPr>
                            <m:t>𝒕𝒂𝒏𝒉</m:t>
                          </m:r>
                          <m:d>
                            <m:dPr>
                              <m:ctrlPr>
                                <a:rPr lang="zh-CN" altLang="zh-CN" sz="2400" b="1" i="1">
                                  <a:solidFill>
                                    <a:srgbClr val="C00000"/>
                                  </a:solidFill>
                                  <a:latin typeface="Cambria Math" panose="02040503050406030204" pitchFamily="18" charset="0"/>
                                </a:rPr>
                              </m:ctrlPr>
                            </m:dPr>
                            <m:e>
                              <m:r>
                                <a:rPr lang="en-US" altLang="zh-CN" sz="2400" b="1" i="1">
                                  <a:solidFill>
                                    <a:srgbClr val="C00000"/>
                                  </a:solidFill>
                                  <a:latin typeface="Cambria Math" panose="02040503050406030204" pitchFamily="18" charset="0"/>
                                </a:rPr>
                                <m:t>𝝎</m:t>
                              </m:r>
                            </m:e>
                          </m:d>
                          <m:r>
                            <a:rPr lang="en-US" altLang="zh-CN" sz="2400" b="1" i="1">
                              <a:solidFill>
                                <a:srgbClr val="C00000"/>
                              </a:solidFill>
                              <a:latin typeface="Cambria Math" panose="02040503050406030204" pitchFamily="18" charset="0"/>
                            </a:rPr>
                            <m:t>+</m:t>
                          </m:r>
                          <m:r>
                            <a:rPr lang="en-US" altLang="zh-CN" sz="2400" b="1" i="1">
                              <a:solidFill>
                                <a:srgbClr val="C00000"/>
                              </a:solidFill>
                              <a:latin typeface="Cambria Math" panose="02040503050406030204" pitchFamily="18" charset="0"/>
                            </a:rPr>
                            <m:t>𝟏</m:t>
                          </m:r>
                        </m:e>
                      </m:d>
                    </m:oMath>
                  </m:oMathPara>
                </a14:m>
                <a:endParaRPr lang="en-US" altLang="zh-CN" sz="1800" dirty="0">
                  <a:solidFill>
                    <a:srgbClr val="C00000"/>
                  </a:solidFill>
                </a:endParaRPr>
              </a:p>
              <a:p>
                <a:endParaRPr lang="en-US" altLang="zh-CN" sz="1800" dirty="0">
                  <a:solidFill>
                    <a:srgbClr val="C00000"/>
                  </a:solidFill>
                </a:endParaRPr>
              </a:p>
              <a:p>
                <a:pPr algn="ctr"/>
                <a:r>
                  <a:rPr lang="zh-CN" altLang="en-US" sz="2000" dirty="0">
                    <a:latin typeface="微软雅黑" panose="020B0503020204020204" charset="-122"/>
                    <a:ea typeface="微软雅黑" panose="020B0503020204020204" charset="-122"/>
                  </a:rPr>
                  <a:t>因为−</a:t>
                </a:r>
                <a:r>
                  <a:rPr lang="en-US" altLang="zh-CN" sz="2000" dirty="0">
                    <a:latin typeface="微软雅黑" panose="020B0503020204020204" charset="-122"/>
                    <a:ea typeface="微软雅黑" panose="020B0503020204020204" charset="-122"/>
                  </a:rPr>
                  <a:t>1≤ </a:t>
                </a:r>
                <a:r>
                  <a:rPr lang="zh-CN" altLang="en-US" sz="2000" dirty="0">
                    <a:latin typeface="微软雅黑" panose="020B0503020204020204" charset="-122"/>
                    <a:ea typeface="微软雅黑" panose="020B0503020204020204" charset="-122"/>
                  </a:rPr>
                  <a:t>𝑡𝑎𝑛</a:t>
                </a:r>
                <a:r>
                  <a:rPr lang="en-US" altLang="zh-CN" sz="2000" dirty="0">
                    <a:latin typeface="微软雅黑" panose="020B0503020204020204" charset="-122"/>
                    <a:ea typeface="微软雅黑" panose="020B0503020204020204" charset="-122"/>
                  </a:rPr>
                  <a:t>ℎ(</a:t>
                </a:r>
                <a:r>
                  <a:rPr lang="zh-CN" altLang="en-US" sz="2000" dirty="0">
                    <a:latin typeface="微软雅黑" panose="020B0503020204020204" charset="-122"/>
                    <a:ea typeface="微软雅黑" panose="020B0503020204020204" charset="-122"/>
                  </a:rPr>
                  <a:t>𝜔</a:t>
                </a:r>
                <a:r>
                  <a:rPr lang="en-US" altLang="zh-CN" sz="2000" dirty="0">
                    <a:latin typeface="微软雅黑" panose="020B0503020204020204" charset="-122"/>
                    <a:ea typeface="微软雅黑" panose="020B0503020204020204" charset="-122"/>
                  </a:rPr>
                  <a:t>)≤1 </a:t>
                </a:r>
                <a:r>
                  <a:rPr lang="zh-CN" altLang="en-US" sz="2000" dirty="0">
                    <a:latin typeface="微软雅黑" panose="020B0503020204020204" charset="-122"/>
                    <a:ea typeface="微软雅黑" panose="020B0503020204020204" charset="-122"/>
                  </a:rPr>
                  <a:t>，所以上述表达式自动满足 𝑥</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𝛿∈</a:t>
                </a:r>
                <a:r>
                  <a:rPr lang="en-US" altLang="zh-CN" sz="2000" dirty="0">
                    <a:latin typeface="微软雅黑" panose="020B0503020204020204" charset="-122"/>
                    <a:ea typeface="微软雅黑" panose="020B0503020204020204" charset="-122"/>
                  </a:rPr>
                  <a:t>[0,1] </a:t>
                </a:r>
                <a:endParaRPr lang="zh-CN" altLang="en-US" sz="2800" dirty="0">
                  <a:solidFill>
                    <a:srgbClr val="C00000"/>
                  </a:solidFill>
                </a:endParaRPr>
              </a:p>
              <a:p>
                <a:endParaRPr lang="en-US" altLang="zh-CN" sz="1800" dirty="0">
                  <a:solidFill>
                    <a:srgbClr val="C00000"/>
                  </a:solidFill>
                </a:endParaRPr>
              </a:p>
            </p:txBody>
          </p:sp>
        </mc:Choice>
        <mc:Fallback>
          <p:sp>
            <p:nvSpPr>
              <p:cNvPr id="8" name="文本框 7"/>
              <p:cNvSpPr txBox="1">
                <a:spLocks noRot="1" noChangeAspect="1" noMove="1" noResize="1" noEditPoints="1" noAdjustHandles="1" noChangeArrowheads="1" noChangeShapeType="1" noTextEdit="1"/>
              </p:cNvSpPr>
              <p:nvPr/>
            </p:nvSpPr>
            <p:spPr>
              <a:xfrm>
                <a:off x="520633" y="2519181"/>
                <a:ext cx="11150733" cy="1645579"/>
              </a:xfrm>
              <a:prstGeom prst="rect">
                <a:avLst/>
              </a:prstGeom>
              <a:blipFill rotWithShape="1">
                <a:blip r:embed="rId2"/>
                <a:stretch>
                  <a:fillRect l="-5" t="-8" r="1" b="26"/>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9" name="内容占位符 2"/>
              <p:cNvSpPr txBox="1"/>
              <p:nvPr/>
            </p:nvSpPr>
            <p:spPr>
              <a:xfrm>
                <a:off x="479221" y="4472196"/>
                <a:ext cx="11017530" cy="824967"/>
              </a:xfrm>
              <a:prstGeom prst="rect">
                <a:avLst/>
              </a:prstGeom>
            </p:spPr>
            <p:txBody>
              <a:bodyPr vert="horz" lIns="91440" tIns="45720" rIns="91440" bIns="45720" rtlCol="0">
                <a:normAutofit/>
              </a:bodyPr>
              <a:lstStyle>
                <a:lvl1pPr marL="405130" indent="-405130" algn="l" rtl="0" eaLnBrk="0" fontAlgn="base" hangingPunct="0">
                  <a:lnSpc>
                    <a:spcPct val="120000"/>
                  </a:lnSpc>
                  <a:spcBef>
                    <a:spcPts val="600"/>
                  </a:spcBef>
                  <a:spcAft>
                    <a:spcPts val="600"/>
                  </a:spcAft>
                  <a:buClr>
                    <a:schemeClr val="accent1"/>
                  </a:buClr>
                  <a:buFont typeface="Wingdings" panose="05000000000000000000" pitchFamily="2" charset="2"/>
                  <a:buChar char="q"/>
                  <a:defRPr sz="2800" b="1">
                    <a:solidFill>
                      <a:schemeClr val="tx1"/>
                    </a:solidFill>
                    <a:effectLst>
                      <a:outerShdw blurRad="38100" dist="38100" dir="2700000" algn="tl">
                        <a:srgbClr val="C0C0C0"/>
                      </a:outerShdw>
                    </a:effectLst>
                    <a:latin typeface="微软雅黑" panose="020B0503020204020204" charset="-122"/>
                    <a:ea typeface="微软雅黑" panose="020B0503020204020204" charset="-122"/>
                    <a:cs typeface="微软雅黑" panose="020B0503020204020204" charset="-122"/>
                  </a:defRPr>
                </a:lvl1pPr>
                <a:lvl2pPr marL="805180" indent="-285750" algn="l" rtl="0" eaLnBrk="0" fontAlgn="base" hangingPunct="0">
                  <a:lnSpc>
                    <a:spcPct val="120000"/>
                  </a:lnSpc>
                  <a:spcBef>
                    <a:spcPts val="600"/>
                  </a:spcBef>
                  <a:spcAft>
                    <a:spcPts val="600"/>
                  </a:spcAft>
                  <a:buClr>
                    <a:schemeClr val="accent1"/>
                  </a:buClr>
                  <a:buFont typeface="Wingdings" panose="05000000000000000000" pitchFamily="2" charset="2"/>
                  <a:buChar char="n"/>
                  <a:defRPr sz="2400" b="1">
                    <a:solidFill>
                      <a:srgbClr val="000066"/>
                    </a:solidFill>
                    <a:effectLst>
                      <a:outerShdw blurRad="38100" dist="38100" dir="2700000" algn="tl">
                        <a:srgbClr val="C0C0C0"/>
                      </a:outerShdw>
                    </a:effectLst>
                    <a:latin typeface="微软雅黑" panose="020B0503020204020204" charset="-122"/>
                    <a:ea typeface="微软雅黑" panose="020B0503020204020204" charset="-122"/>
                    <a:cs typeface="微软雅黑" panose="020B0503020204020204" charset="-122"/>
                  </a:defRPr>
                </a:lvl2pPr>
                <a:lvl3pPr marL="1148080" indent="-228600" algn="l" rtl="0" eaLnBrk="0" fontAlgn="base" hangingPunct="0">
                  <a:lnSpc>
                    <a:spcPct val="80000"/>
                  </a:lnSpc>
                  <a:spcBef>
                    <a:spcPct val="50000"/>
                  </a:spcBef>
                  <a:spcAft>
                    <a:spcPct val="10000"/>
                  </a:spcAft>
                  <a:buClr>
                    <a:schemeClr val="accent1"/>
                  </a:buClr>
                  <a:buSzPct val="75000"/>
                  <a:buChar char="—"/>
                  <a:defRPr sz="2000" b="1">
                    <a:solidFill>
                      <a:srgbClr val="000066"/>
                    </a:solidFill>
                    <a:latin typeface="微软雅黑" panose="020B0503020204020204" charset="-122"/>
                    <a:ea typeface="微软雅黑" panose="020B0503020204020204" charset="-122"/>
                    <a:cs typeface="微软雅黑" panose="020B0503020204020204" charset="-122"/>
                  </a:defRPr>
                </a:lvl3pPr>
                <a:lvl4pPr marL="1600200" indent="-228600" algn="l" rtl="0" eaLnBrk="0" fontAlgn="base" hangingPunct="0">
                  <a:spcBef>
                    <a:spcPct val="20000"/>
                  </a:spcBef>
                  <a:spcAft>
                    <a:spcPct val="0"/>
                  </a:spcAft>
                  <a:buChar char="–"/>
                  <a:defRPr sz="2000">
                    <a:solidFill>
                      <a:schemeClr val="tx1"/>
                    </a:solidFill>
                    <a:latin typeface="微软雅黑" panose="020B0503020204020204" charset="-122"/>
                    <a:ea typeface="微软雅黑" panose="020B0503020204020204" charset="-122"/>
                    <a:cs typeface="微软雅黑" panose="020B0503020204020204" charset="-122"/>
                  </a:defRPr>
                </a:lvl4pPr>
                <a:lvl5pPr marL="2057400" indent="-228600" algn="l" rtl="0" eaLnBrk="0" fontAlgn="base" hangingPunct="0">
                  <a:spcBef>
                    <a:spcPct val="20000"/>
                  </a:spcBef>
                  <a:spcAft>
                    <a:spcPct val="0"/>
                  </a:spcAft>
                  <a:buChar char="»"/>
                  <a:defRPr sz="2000">
                    <a:solidFill>
                      <a:schemeClr val="tx1"/>
                    </a:solidFill>
                    <a:latin typeface="微软雅黑" panose="020B0503020204020204" charset="-122"/>
                    <a:ea typeface="微软雅黑" panose="020B0503020204020204" charset="-122"/>
                    <a:cs typeface="微软雅黑" panose="020B0503020204020204" charset="-122"/>
                  </a:defRPr>
                </a:lvl5pPr>
                <a:lvl6pPr marL="2514600" indent="-228600" algn="l" rtl="0" fontAlgn="base">
                  <a:spcBef>
                    <a:spcPct val="20000"/>
                  </a:spcBef>
                  <a:spcAft>
                    <a:spcPct val="0"/>
                  </a:spcAft>
                  <a:buChar char="»"/>
                  <a:defRPr sz="2000">
                    <a:solidFill>
                      <a:schemeClr val="tx1"/>
                    </a:solidFill>
                    <a:latin typeface="+mn-lt"/>
                    <a:ea typeface="华文楷体" panose="02010600040101010101" pitchFamily="2" charset="-122"/>
                  </a:defRPr>
                </a:lvl6pPr>
                <a:lvl7pPr marL="2971800" indent="-228600" algn="l" rtl="0" fontAlgn="base">
                  <a:spcBef>
                    <a:spcPct val="20000"/>
                  </a:spcBef>
                  <a:spcAft>
                    <a:spcPct val="0"/>
                  </a:spcAft>
                  <a:buChar char="»"/>
                  <a:defRPr sz="2000">
                    <a:solidFill>
                      <a:schemeClr val="tx1"/>
                    </a:solidFill>
                    <a:latin typeface="+mn-lt"/>
                    <a:ea typeface="华文楷体" panose="02010600040101010101" pitchFamily="2" charset="-122"/>
                  </a:defRPr>
                </a:lvl7pPr>
                <a:lvl8pPr marL="3429000" indent="-228600" algn="l" rtl="0" fontAlgn="base">
                  <a:spcBef>
                    <a:spcPct val="20000"/>
                  </a:spcBef>
                  <a:spcAft>
                    <a:spcPct val="0"/>
                  </a:spcAft>
                  <a:buChar char="»"/>
                  <a:defRPr sz="2000">
                    <a:solidFill>
                      <a:schemeClr val="tx1"/>
                    </a:solidFill>
                    <a:latin typeface="+mn-lt"/>
                    <a:ea typeface="华文楷体" panose="02010600040101010101" pitchFamily="2" charset="-122"/>
                  </a:defRPr>
                </a:lvl8pPr>
                <a:lvl9pPr marL="3886200" indent="-228600" algn="l" rtl="0" fontAlgn="base">
                  <a:spcBef>
                    <a:spcPct val="20000"/>
                  </a:spcBef>
                  <a:spcAft>
                    <a:spcPct val="0"/>
                  </a:spcAft>
                  <a:buChar char="»"/>
                  <a:defRPr sz="2000">
                    <a:solidFill>
                      <a:schemeClr val="tx1"/>
                    </a:solidFill>
                    <a:latin typeface="+mn-lt"/>
                    <a:ea typeface="华文楷体" panose="02010600040101010101" pitchFamily="2" charset="-122"/>
                  </a:defRPr>
                </a:lvl9pPr>
              </a:lstStyle>
              <a:p>
                <a:pPr>
                  <a:lnSpc>
                    <a:spcPct val="100000"/>
                  </a:lnSpc>
                </a:pPr>
                <a:r>
                  <a:rPr lang="zh-CN" altLang="en-US" kern="0" dirty="0">
                    <a:effectLst/>
                    <a:latin typeface="Times New Roman" panose="02020603050405020304" pitchFamily="18" charset="0"/>
                    <a:ea typeface="宋体" panose="02010600030101010101" pitchFamily="2" charset="-122"/>
                    <a:cs typeface="Times New Roman" panose="02020603050405020304" pitchFamily="18" charset="0"/>
                  </a:rPr>
                  <a:t>使用</a:t>
                </a:r>
                <a14:m>
                  <m:oMath xmlns:m="http://schemas.openxmlformats.org/officeDocument/2006/math">
                    <m:sSub>
                      <m:sSubPr>
                        <m:ctrlPr>
                          <a:rPr lang="en-US" altLang="zh-CN" i="1" kern="0" smtClean="0">
                            <a:effectLst/>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i="1" kern="0" smtClean="0">
                            <a:effectLst/>
                            <a:latin typeface="Cambria Math" panose="02040503050406030204" pitchFamily="18" charset="0"/>
                            <a:ea typeface="宋体" panose="02010600030101010101" pitchFamily="2" charset="-122"/>
                            <a:cs typeface="Times New Roman" panose="02020603050405020304" pitchFamily="18" charset="0"/>
                          </a:rPr>
                          <m:t>𝑳</m:t>
                        </m:r>
                      </m:e>
                      <m:sub>
                        <m:r>
                          <a:rPr lang="en-US" altLang="zh-CN" i="1" kern="0" smtClean="0">
                            <a:effectLst/>
                            <a:latin typeface="Cambria Math" panose="02040503050406030204" pitchFamily="18" charset="0"/>
                            <a:ea typeface="宋体" panose="02010600030101010101" pitchFamily="2" charset="-122"/>
                            <a:cs typeface="Times New Roman" panose="02020603050405020304" pitchFamily="18" charset="0"/>
                          </a:rPr>
                          <m:t>𝟐</m:t>
                        </m:r>
                      </m:sub>
                    </m:sSub>
                    <m:r>
                      <a:rPr lang="zh-CN" altLang="en-US" i="1" kern="0">
                        <a:effectLst/>
                        <a:latin typeface="Cambria Math" panose="02040503050406030204" pitchFamily="18" charset="0"/>
                        <a:ea typeface="宋体" panose="02010600030101010101" pitchFamily="2" charset="-122"/>
                        <a:cs typeface="Times New Roman" panose="02020603050405020304" pitchFamily="18" charset="0"/>
                      </a:rPr>
                      <m:t>范数</m:t>
                    </m:r>
                  </m:oMath>
                </a14:m>
                <a:r>
                  <a:rPr lang="zh-CN" altLang="en-US" kern="0" dirty="0">
                    <a:effectLst/>
                    <a:latin typeface="Times New Roman" panose="02020603050405020304" pitchFamily="18" charset="0"/>
                    <a:ea typeface="宋体" panose="02010600030101010101" pitchFamily="2" charset="-122"/>
                    <a:cs typeface="Times New Roman" panose="02020603050405020304" pitchFamily="18" charset="0"/>
                  </a:rPr>
                  <a:t>作为距离度量</a:t>
                </a:r>
                <a14:m>
                  <m:oMath xmlns:m="http://schemas.openxmlformats.org/officeDocument/2006/math">
                    <m:r>
                      <a:rPr lang="en-US" altLang="zh-CN" i="1" kern="0" dirty="0" smtClean="0">
                        <a:effectLst/>
                        <a:latin typeface="Cambria Math" panose="02040503050406030204" pitchFamily="18" charset="0"/>
                        <a:ea typeface="宋体" panose="02010600030101010101" pitchFamily="2" charset="-122"/>
                        <a:cs typeface="Times New Roman" panose="02020603050405020304" pitchFamily="18" charset="0"/>
                      </a:rPr>
                      <m:t>𝑫</m:t>
                    </m:r>
                  </m:oMath>
                </a14:m>
                <a:r>
                  <a:rPr lang="zh-CN" altLang="en-US" kern="0" dirty="0">
                    <a:effectLst/>
                    <a:latin typeface="Times New Roman" panose="02020603050405020304" pitchFamily="18" charset="0"/>
                    <a:ea typeface="宋体" panose="02010600030101010101" pitchFamily="2" charset="-122"/>
                    <a:cs typeface="Times New Roman" panose="02020603050405020304" pitchFamily="18" charset="0"/>
                  </a:rPr>
                  <a:t>，目标函数的最终表达式为：</a:t>
                </a:r>
                <a:endParaRPr lang="en-US" altLang="zh-CN" kern="0" dirty="0">
                  <a:effectLst/>
                  <a:latin typeface="Times New Roman" panose="02020603050405020304" pitchFamily="18" charset="0"/>
                  <a:ea typeface="宋体" panose="02010600030101010101" pitchFamily="2" charset="-122"/>
                  <a:cs typeface="Times New Roman" panose="02020603050405020304" pitchFamily="18" charset="0"/>
                </a:endParaRPr>
              </a:p>
              <a:p>
                <a:pPr lvl="1"/>
                <a:endParaRPr lang="en-US" altLang="zh-CN" kern="0" dirty="0">
                  <a:effectLst/>
                  <a:latin typeface="Times New Roman" panose="02020603050405020304" pitchFamily="18" charset="0"/>
                  <a:ea typeface="宋体" panose="02010600030101010101" pitchFamily="2" charset="-122"/>
                  <a:cs typeface="Times New Roman" panose="02020603050405020304" pitchFamily="18" charset="0"/>
                </a:endParaRPr>
              </a:p>
              <a:p>
                <a:pPr lvl="1"/>
                <a:endParaRPr lang="en-US" altLang="zh-CN" kern="0" dirty="0">
                  <a:effectLst/>
                  <a:latin typeface="Times New Roman" panose="02020603050405020304" pitchFamily="18" charset="0"/>
                  <a:ea typeface="宋体" panose="02010600030101010101" pitchFamily="2" charset="-122"/>
                  <a:cs typeface="Times New Roman" panose="02020603050405020304" pitchFamily="18" charset="0"/>
                </a:endParaRPr>
              </a:p>
              <a:p>
                <a:pPr marL="519430" lvl="1" indent="0">
                  <a:buFont typeface="Wingdings" panose="05000000000000000000" pitchFamily="2" charset="2"/>
                  <a:buNone/>
                </a:pPr>
                <a:endParaRPr lang="en-US" altLang="zh-CN" kern="0" dirty="0">
                  <a:effectLst/>
                  <a:latin typeface="Times New Roman" panose="02020603050405020304" pitchFamily="18" charset="0"/>
                  <a:ea typeface="宋体" panose="02010600030101010101" pitchFamily="2" charset="-122"/>
                  <a:cs typeface="Times New Roman" panose="02020603050405020304" pitchFamily="18" charset="0"/>
                </a:endParaRPr>
              </a:p>
              <a:p>
                <a:pPr lvl="1"/>
                <a:endParaRPr lang="zh-CN" altLang="en-US" kern="0" dirty="0">
                  <a:effectLst/>
                  <a:latin typeface="Times New Roman" panose="02020603050405020304" pitchFamily="18" charset="0"/>
                  <a:ea typeface="宋体" panose="02010600030101010101" pitchFamily="2" charset="-122"/>
                  <a:cs typeface="Times New Roman" panose="02020603050405020304" pitchFamily="18" charset="0"/>
                </a:endParaRPr>
              </a:p>
              <a:p>
                <a:pPr lvl="1"/>
                <a:endParaRPr lang="zh-CN" altLang="en-US" kern="0" dirty="0">
                  <a:solidFill>
                    <a:srgbClr val="C00000"/>
                  </a:solidFill>
                  <a:effectLst/>
                  <a:latin typeface="Times New Roman" panose="02020603050405020304" pitchFamily="18" charset="0"/>
                  <a:ea typeface="宋体" panose="02010600030101010101" pitchFamily="2" charset="-122"/>
                  <a:cs typeface="Times New Roman" panose="02020603050405020304" pitchFamily="18" charset="0"/>
                </a:endParaRPr>
              </a:p>
            </p:txBody>
          </p:sp>
        </mc:Choice>
        <mc:Fallback>
          <p:sp>
            <p:nvSpPr>
              <p:cNvPr id="9" name="内容占位符 2"/>
              <p:cNvSpPr txBox="1">
                <a:spLocks noRot="1" noChangeAspect="1" noMove="1" noResize="1" noEditPoints="1" noAdjustHandles="1" noChangeArrowheads="1" noChangeShapeType="1" noTextEdit="1"/>
              </p:cNvSpPr>
              <p:nvPr/>
            </p:nvSpPr>
            <p:spPr>
              <a:xfrm>
                <a:off x="479221" y="4472196"/>
                <a:ext cx="11017530" cy="824967"/>
              </a:xfrm>
              <a:prstGeom prst="rect">
                <a:avLst/>
              </a:prstGeom>
              <a:blipFill rotWithShape="1">
                <a:blip r:embed="rId3"/>
                <a:stretch>
                  <a:fillRect l="-4" t="-64" r="1" b="-316744"/>
                </a:stretch>
              </a:blipFill>
            </p:spPr>
            <p:txBody>
              <a:bodyPr/>
              <a:lstStyle/>
              <a:p>
                <a:r>
                  <a:rPr lang="zh-CN" altLang="en-US">
                    <a:noFill/>
                  </a:rPr>
                  <a:t> </a:t>
                </a:r>
              </a:p>
            </p:txBody>
          </p:sp>
        </mc:Fallback>
      </mc:AlternateContent>
      <p:pic>
        <p:nvPicPr>
          <p:cNvPr id="10" name="图片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01880" y="5235341"/>
            <a:ext cx="9476973" cy="835636"/>
          </a:xfrm>
          <a:prstGeom prst="rect">
            <a:avLst/>
          </a:prstGeom>
        </p:spPr>
      </p:pic>
    </p:spTree>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07211" y="1124679"/>
            <a:ext cx="11377580" cy="1544561"/>
          </a:xfrm>
        </p:spPr>
        <p:txBody>
          <a:bodyPr/>
          <a:lstStyle/>
          <a:p>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目标函数 𝒇</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的其他变体，当且仅当 𝒇</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𝒙</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𝜹</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𝟎 时，𝑪</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𝒙</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𝜹</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𝒕，如下</a:t>
            </a:r>
            <a:endParaRPr lang="en-US" altLang="zh-CN" dirty="0">
              <a:effectLst/>
              <a:latin typeface="Times New Roman" panose="02020603050405020304" pitchFamily="18" charset="0"/>
              <a:ea typeface="宋体" panose="02010600030101010101" pitchFamily="2" charset="-122"/>
              <a:cs typeface="Times New Roman" panose="02020603050405020304" pitchFamily="18" charset="0"/>
            </a:endParaRPr>
          </a:p>
          <a:p>
            <a:pPr lvl="1"/>
            <a:endParaRPr lang="zh-CN" altLang="en-US" dirty="0">
              <a:effectLst/>
              <a:latin typeface="Times New Roman" panose="02020603050405020304" pitchFamily="18" charset="0"/>
              <a:ea typeface="宋体" panose="02010600030101010101" pitchFamily="2" charset="-122"/>
              <a:cs typeface="Times New Roman" panose="02020603050405020304" pitchFamily="18" charset="0"/>
            </a:endParaRPr>
          </a:p>
          <a:p>
            <a:pPr lvl="1"/>
            <a:endParaRPr lang="zh-CN" altLang="en-US" dirty="0">
              <a:solidFill>
                <a:srgbClr val="C00000"/>
              </a:solidFill>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4" name="标题 1"/>
          <p:cNvSpPr>
            <a:spLocks noGrp="1"/>
          </p:cNvSpPr>
          <p:nvPr>
            <p:ph type="title"/>
          </p:nvPr>
        </p:nvSpPr>
        <p:spPr>
          <a:xfrm>
            <a:off x="304800" y="225425"/>
            <a:ext cx="10660063" cy="827088"/>
          </a:xfrm>
        </p:spPr>
        <p:txBody>
          <a:bodyPr/>
          <a:lstStyle/>
          <a:p>
            <a:r>
              <a:rPr lang="zh-CN" altLang="en-US" dirty="0"/>
              <a:t>C</a:t>
            </a:r>
            <a:r>
              <a:rPr lang="en-US" altLang="zh-CN" dirty="0"/>
              <a:t>&amp;</a:t>
            </a:r>
            <a:r>
              <a:rPr lang="zh-CN" altLang="en-US" dirty="0"/>
              <a:t>W攻击算法</a:t>
            </a:r>
            <a:endParaRPr lang="zh-CN" altLang="en-US" dirty="0"/>
          </a:p>
        </p:txBody>
      </p:sp>
      <mc:AlternateContent xmlns:mc="http://schemas.openxmlformats.org/markup-compatibility/2006">
        <mc:Choice xmlns:a14="http://schemas.microsoft.com/office/drawing/2010/main" Requires="a14">
          <p:sp>
            <p:nvSpPr>
              <p:cNvPr id="10" name="文本框 9"/>
              <p:cNvSpPr txBox="1"/>
              <p:nvPr/>
            </p:nvSpPr>
            <p:spPr>
              <a:xfrm>
                <a:off x="554472" y="2060810"/>
                <a:ext cx="6849746" cy="3913507"/>
              </a:xfrm>
              <a:prstGeom prst="rect">
                <a:avLst/>
              </a:prstGeom>
              <a:noFill/>
            </p:spPr>
            <p:txBody>
              <a:bodyPr wrap="square">
                <a:spAutoFit/>
              </a:bodyPr>
              <a:lstStyle/>
              <a:p>
                <a:pPr>
                  <a:lnSpc>
                    <a:spcPct val="150000"/>
                  </a:lnSpc>
                </a:pPr>
                <a14:m>
                  <m:oMathPara xmlns:m="http://schemas.openxmlformats.org/officeDocument/2006/math">
                    <m:oMathParaPr>
                      <m:jc m:val="left"/>
                    </m:oMathParaPr>
                    <m:oMath xmlns:m="http://schemas.openxmlformats.org/officeDocument/2006/math">
                      <m:sSub>
                        <m:sSubPr>
                          <m:ctrlPr>
                            <a:rPr lang="zh-CN" altLang="zh-CN" sz="2000" b="1" i="1" kern="100" smtClean="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𝒇</m:t>
                          </m:r>
                        </m:e>
                        <m: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𝟏</m:t>
                          </m:r>
                        </m:sub>
                      </m:sSub>
                      <m:d>
                        <m:d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𝒙</m:t>
                              </m:r>
                            </m:e>
                            <m:sup>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up>
                          </m:sSup>
                        </m:e>
                      </m:d>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𝒍𝒐𝒔𝒔</m:t>
                          </m:r>
                        </m:e>
                        <m: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𝑭</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𝒕</m:t>
                          </m:r>
                        </m:sub>
                      </m:sSub>
                      <m:d>
                        <m:d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𝒙</m:t>
                              </m:r>
                            </m:e>
                            <m:sup>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up>
                          </m:sSup>
                        </m:e>
                      </m:d>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𝟏</m:t>
                      </m:r>
                    </m:oMath>
                  </m:oMathPara>
                </a14:m>
                <a:endParaRPr lang="zh-CN" altLang="zh-CN" sz="2000" b="1" kern="100" dirty="0">
                  <a:solidFill>
                    <a:srgbClr val="C00000"/>
                  </a:solidFill>
                  <a:effectLst/>
                  <a:latin typeface="等线" panose="02010600030101010101" pitchFamily="2" charset="-122"/>
                  <a:ea typeface="等线" panose="02010600030101010101" pitchFamily="2" charset="-122"/>
                  <a:cs typeface="Arial" panose="020B0604020202020204" pitchFamily="34" charset="0"/>
                </a:endParaRPr>
              </a:p>
              <a:p>
                <a:pPr indent="266700">
                  <a:lnSpc>
                    <a:spcPct val="150000"/>
                  </a:lnSpc>
                </a:pPr>
                <a14:m>
                  <m:oMathPara xmlns:m="http://schemas.openxmlformats.org/officeDocument/2006/math">
                    <m:oMathParaPr>
                      <m:jc m:val="left"/>
                    </m:oMathParaPr>
                    <m:oMath xmlns:m="http://schemas.openxmlformats.org/officeDocument/2006/math">
                      <m:sSub>
                        <m:sSub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𝒇</m:t>
                          </m:r>
                        </m:e>
                        <m: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𝟐</m:t>
                          </m:r>
                        </m:sub>
                      </m:sSub>
                      <m:d>
                        <m:d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𝒙</m:t>
                              </m:r>
                            </m:e>
                            <m:sup>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up>
                          </m:sSup>
                        </m:e>
                      </m:d>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func>
                            <m:func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funcPr>
                            <m:fName>
                              <m:limLow>
                                <m:limLow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limLow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𝒎𝒂𝒙</m:t>
                                  </m:r>
                                </m:e>
                                <m:lim>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𝒊</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𝒕</m:t>
                                  </m:r>
                                </m:lim>
                              </m:limLow>
                            </m:fName>
                            <m:e>
                              <m:sSub>
                                <m:sSub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𝑭</m:t>
                                  </m:r>
                                  <m:d>
                                    <m:d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𝒙</m:t>
                                          </m:r>
                                        </m:e>
                                        <m:sup>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up>
                                      </m:sSup>
                                    </m:e>
                                  </m:d>
                                </m:e>
                                <m: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𝒊</m:t>
                                  </m:r>
                                </m:sub>
                              </m:sSub>
                            </m:e>
                          </m:func>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𝑭</m:t>
                              </m:r>
                              <m:d>
                                <m:d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𝒙</m:t>
                                      </m:r>
                                    </m:e>
                                    <m:sup>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up>
                                  </m:sSup>
                                </m:e>
                              </m:d>
                            </m:e>
                            <m: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𝒕</m:t>
                              </m:r>
                            </m:sub>
                          </m:s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e>
                        <m:sup>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up>
                      </m:sSup>
                    </m:oMath>
                  </m:oMathPara>
                </a14:m>
                <a:endParaRPr lang="zh-CN" altLang="zh-CN" sz="2000" b="1" kern="100" dirty="0">
                  <a:solidFill>
                    <a:srgbClr val="C00000"/>
                  </a:solidFill>
                  <a:effectLst/>
                  <a:latin typeface="等线" panose="02010600030101010101" pitchFamily="2" charset="-122"/>
                  <a:ea typeface="等线" panose="02010600030101010101" pitchFamily="2" charset="-122"/>
                  <a:cs typeface="Arial" panose="020B0604020202020204" pitchFamily="34" charset="0"/>
                </a:endParaRPr>
              </a:p>
              <a:p>
                <a:pPr indent="266700">
                  <a:lnSpc>
                    <a:spcPct val="150000"/>
                  </a:lnSpc>
                </a:pPr>
                <a14:m>
                  <m:oMathPara xmlns:m="http://schemas.openxmlformats.org/officeDocument/2006/math">
                    <m:oMathParaPr>
                      <m:jc m:val="left"/>
                    </m:oMathParaPr>
                    <m:oMath xmlns:m="http://schemas.openxmlformats.org/officeDocument/2006/math">
                      <m:sSub>
                        <m:sSub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𝒇</m:t>
                          </m:r>
                        </m:e>
                        <m: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𝟑</m:t>
                          </m:r>
                        </m:sub>
                      </m:sSub>
                      <m:d>
                        <m:d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𝒙</m:t>
                              </m:r>
                            </m:e>
                            <m:sup>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up>
                          </m:sSup>
                        </m:e>
                      </m:d>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𝒔𝒐𝒇𝒕𝒑𝒍𝒖𝒔</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func>
                        <m:func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funcPr>
                        <m:fName>
                          <m:limLow>
                            <m:limLow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limLow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𝒎𝒂𝒙</m:t>
                              </m:r>
                            </m:e>
                            <m:lim>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𝒊</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𝒕</m:t>
                              </m:r>
                            </m:lim>
                          </m:limLow>
                        </m:fName>
                        <m:e>
                          <m:sSub>
                            <m:sSub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𝑭</m:t>
                              </m:r>
                              <m:d>
                                <m:d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𝒙</m:t>
                                      </m:r>
                                    </m:e>
                                    <m:sup>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up>
                                  </m:sSup>
                                </m:e>
                              </m:d>
                            </m:e>
                            <m: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𝒊</m:t>
                              </m:r>
                            </m:sub>
                          </m:sSub>
                        </m:e>
                      </m:func>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𝑭</m:t>
                          </m:r>
                          <m:d>
                            <m:d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𝒙</m:t>
                                  </m:r>
                                </m:e>
                                <m:sup>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up>
                              </m:sSup>
                            </m:e>
                          </m:d>
                        </m:e>
                        <m: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𝒕</m:t>
                          </m:r>
                        </m:sub>
                      </m:s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𝐥𝐨𝐠</m:t>
                      </m:r>
                      <m:r>
                        <a:rPr lang="en-US" altLang="zh-CN" sz="2000" b="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𝟐</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oMath>
                  </m:oMathPara>
                </a14:m>
                <a:endParaRPr lang="en-US" altLang="zh-CN" sz="2000" b="1" kern="100" dirty="0">
                  <a:solidFill>
                    <a:srgbClr val="C00000"/>
                  </a:solidFill>
                  <a:effectLst/>
                  <a:ea typeface="Cambria Math" panose="02040503050406030204" pitchFamily="18" charset="0"/>
                  <a:cs typeface="Times New Roman" panose="02020603050405020304" pitchFamily="18" charset="0"/>
                </a:endParaRPr>
              </a:p>
              <a:p>
                <a:pPr>
                  <a:lnSpc>
                    <a:spcPct val="150000"/>
                  </a:lnSpc>
                </a:pPr>
                <a14:m>
                  <m:oMath xmlns:m="http://schemas.openxmlformats.org/officeDocument/2006/math">
                    <m:sSub>
                      <m:sSub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𝒇</m:t>
                        </m:r>
                      </m:e>
                      <m: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𝟒</m:t>
                        </m:r>
                      </m:sub>
                    </m:sSub>
                    <m:d>
                      <m:d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𝒙</m:t>
                            </m:r>
                          </m:e>
                          <m:sup>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up>
                        </m:sSup>
                      </m:e>
                    </m:d>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𝟎</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𝟓</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𝑭</m:t>
                            </m:r>
                            <m:d>
                              <m:d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𝒙</m:t>
                                    </m:r>
                                  </m:e>
                                  <m:sup>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up>
                                </m:sSup>
                              </m:e>
                            </m:d>
                          </m:e>
                          <m: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𝒕</m:t>
                            </m:r>
                          </m:sub>
                        </m:s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e>
                      <m:sup>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up>
                    </m:sSup>
                  </m:oMath>
                </a14:m>
                <a:r>
                  <a:rPr lang="en-US" altLang="zh-CN" sz="2000" b="1" kern="100" dirty="0">
                    <a:solidFill>
                      <a:srgbClr val="C00000"/>
                    </a:solidFill>
                    <a:effectLst/>
                    <a:latin typeface="Times New Roman" panose="02020603050405020304" pitchFamily="18" charset="0"/>
                    <a:ea typeface="等线" panose="02010600030101010101" pitchFamily="2" charset="-122"/>
                    <a:cs typeface="Arial" panose="020B0604020202020204" pitchFamily="34" charset="0"/>
                  </a:rPr>
                  <a:t>		</a:t>
                </a:r>
                <a:endParaRPr lang="en-US" altLang="zh-CN" sz="2000" b="1" kern="100" dirty="0">
                  <a:solidFill>
                    <a:srgbClr val="C00000"/>
                  </a:solidFill>
                  <a:effectLst/>
                  <a:latin typeface="Times New Roman" panose="02020603050405020304" pitchFamily="18" charset="0"/>
                  <a:ea typeface="等线" panose="02010600030101010101" pitchFamily="2" charset="-122"/>
                  <a:cs typeface="Arial" panose="020B0604020202020204" pitchFamily="34" charset="0"/>
                </a:endParaRPr>
              </a:p>
              <a:p>
                <a:pPr indent="266700">
                  <a:lnSpc>
                    <a:spcPct val="150000"/>
                  </a:lnSpc>
                </a:pPr>
                <a14:m>
                  <m:oMathPara xmlns:m="http://schemas.openxmlformats.org/officeDocument/2006/math">
                    <m:oMathParaPr>
                      <m:jc m:val="left"/>
                    </m:oMathParaPr>
                    <m:oMath xmlns:m="http://schemas.openxmlformats.org/officeDocument/2006/math">
                      <m:sSub>
                        <m:sSub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𝒇</m:t>
                          </m:r>
                        </m:e>
                        <m: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𝟓</m:t>
                          </m:r>
                        </m:sub>
                      </m:sSub>
                      <m:d>
                        <m:d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𝒙</m:t>
                              </m:r>
                            </m:e>
                            <m:sup>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up>
                          </m:sSup>
                        </m:e>
                      </m:d>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𝒍𝒐𝒈</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𝟐</m:t>
                      </m:r>
                      <m:sSub>
                        <m:sSub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𝑭</m:t>
                          </m:r>
                          <m:d>
                            <m:d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𝒙</m:t>
                                  </m:r>
                                </m:e>
                                <m:sup>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up>
                              </m:sSup>
                            </m:e>
                          </m:d>
                        </m:e>
                        <m: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𝒕</m:t>
                          </m:r>
                        </m:sub>
                      </m:s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𝟐</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oMath>
                  </m:oMathPara>
                </a14:m>
                <a:endParaRPr lang="zh-CN" altLang="zh-CN" sz="2000" b="1" kern="100" dirty="0">
                  <a:solidFill>
                    <a:srgbClr val="C00000"/>
                  </a:solidFill>
                  <a:effectLst/>
                  <a:latin typeface="等线" panose="02010600030101010101" pitchFamily="2" charset="-122"/>
                  <a:ea typeface="等线" panose="02010600030101010101" pitchFamily="2" charset="-122"/>
                  <a:cs typeface="Arial" panose="020B0604020202020204" pitchFamily="34" charset="0"/>
                </a:endParaRPr>
              </a:p>
              <a:p>
                <a:pPr indent="266700">
                  <a:lnSpc>
                    <a:spcPct val="150000"/>
                  </a:lnSpc>
                </a:pPr>
                <a14:m>
                  <m:oMathPara xmlns:m="http://schemas.openxmlformats.org/officeDocument/2006/math">
                    <m:oMathParaPr>
                      <m:jc m:val="left"/>
                    </m:oMathParaPr>
                    <m:oMath xmlns:m="http://schemas.openxmlformats.org/officeDocument/2006/math">
                      <m:sSub>
                        <m:sSubPr>
                          <m:ctrlPr>
                            <a:rPr lang="zh-CN" altLang="zh-CN" sz="2000" b="1" i="1" kern="100" smtClean="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𝒇</m:t>
                          </m:r>
                        </m:e>
                        <m: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𝟔</m:t>
                          </m:r>
                        </m:sub>
                      </m:sSub>
                      <m:d>
                        <m:d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𝒙</m:t>
                              </m:r>
                            </m:e>
                            <m:sup>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up>
                          </m:sSup>
                        </m:e>
                      </m:d>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func>
                            <m:func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funcPr>
                            <m:fName>
                              <m:limLow>
                                <m:limLow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limLow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𝒎𝒂𝒙</m:t>
                                  </m:r>
                                </m:e>
                                <m:lim>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𝒊</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𝒕</m:t>
                                  </m:r>
                                </m:lim>
                              </m:limLow>
                            </m:fName>
                            <m:e>
                              <m:sSub>
                                <m:sSub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𝒁</m:t>
                                  </m:r>
                                  <m:d>
                                    <m:d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𝒙</m:t>
                                          </m:r>
                                        </m:e>
                                        <m:sup>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up>
                                      </m:sSup>
                                    </m:e>
                                  </m:d>
                                </m:e>
                                <m: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𝒊</m:t>
                                  </m:r>
                                </m:sub>
                              </m:sSub>
                            </m:e>
                          </m:func>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𝒁</m:t>
                              </m:r>
                              <m:d>
                                <m:d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𝒙</m:t>
                                      </m:r>
                                    </m:e>
                                    <m:sup>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up>
                                  </m:sSup>
                                </m:e>
                              </m:d>
                            </m:e>
                            <m: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𝒕</m:t>
                              </m:r>
                            </m:sub>
                          </m:s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e>
                        <m:sup>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up>
                      </m:sSup>
                    </m:oMath>
                  </m:oMathPara>
                </a14:m>
                <a:endParaRPr lang="zh-CN" altLang="zh-CN" sz="2000" b="1" kern="100" dirty="0">
                  <a:solidFill>
                    <a:srgbClr val="C00000"/>
                  </a:solidFill>
                  <a:effectLst/>
                  <a:latin typeface="等线" panose="02010600030101010101" pitchFamily="2" charset="-122"/>
                  <a:ea typeface="等线" panose="02010600030101010101" pitchFamily="2" charset="-122"/>
                  <a:cs typeface="Arial" panose="020B0604020202020204" pitchFamily="34" charset="0"/>
                </a:endParaRPr>
              </a:p>
              <a:p>
                <a:pPr>
                  <a:lnSpc>
                    <a:spcPct val="150000"/>
                  </a:lnSpc>
                </a:pPr>
                <a14:m>
                  <m:oMathPara xmlns:m="http://schemas.openxmlformats.org/officeDocument/2006/math">
                    <m:oMathParaPr>
                      <m:jc m:val="left"/>
                    </m:oMathParaPr>
                    <m:oMath xmlns:m="http://schemas.openxmlformats.org/officeDocument/2006/math">
                      <m:sSub>
                        <m:sSubPr>
                          <m:ctrlPr>
                            <a:rPr lang="zh-CN" altLang="zh-CN" sz="2000" b="1" i="1" kern="100" smtClean="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𝒇</m:t>
                          </m:r>
                        </m:e>
                        <m: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𝟕</m:t>
                          </m:r>
                        </m:sub>
                      </m:sSub>
                      <m:d>
                        <m:d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𝒙</m:t>
                              </m:r>
                            </m:e>
                            <m:sup>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up>
                          </m:sSup>
                        </m:e>
                      </m:d>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𝒔𝒐𝒇𝒕𝒑𝒍𝒖𝒔</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func>
                        <m:func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funcPr>
                        <m:fName>
                          <m:limLow>
                            <m:limLow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limLow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𝒎𝒂𝒙</m:t>
                              </m:r>
                            </m:e>
                            <m:lim>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𝒊</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𝒕</m:t>
                              </m:r>
                            </m:lim>
                          </m:limLow>
                        </m:fName>
                        <m:e>
                          <m:sSub>
                            <m:sSub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𝒁</m:t>
                              </m:r>
                              <m:d>
                                <m:d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𝒙</m:t>
                                      </m:r>
                                    </m:e>
                                    <m:sup>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up>
                                  </m:sSup>
                                </m:e>
                              </m:d>
                            </m:e>
                            <m: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𝒊</m:t>
                              </m:r>
                            </m:sub>
                          </m:sSub>
                        </m:e>
                      </m:func>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𝒁</m:t>
                          </m:r>
                          <m:d>
                            <m:d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lang="zh-CN" altLang="zh-CN" sz="2000" b="1" i="1" kern="100">
                                      <a:solidFill>
                                        <a:srgbClr val="C0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𝒙</m:t>
                                  </m:r>
                                </m:e>
                                <m:sup>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sup>
                              </m:sSup>
                            </m:e>
                          </m:d>
                        </m:e>
                        <m: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𝒕</m:t>
                          </m:r>
                        </m:sub>
                      </m:sSub>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𝐥𝐨𝐠</m:t>
                      </m:r>
                      <m:r>
                        <a:rPr lang="en-US" altLang="zh-CN" sz="2000" b="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𝟐</m:t>
                      </m:r>
                      <m:r>
                        <a:rPr lang="en-US" altLang="zh-CN" sz="2000" b="1" i="1" kern="100">
                          <a:solidFill>
                            <a:srgbClr val="C00000"/>
                          </a:solidFill>
                          <a:effectLst/>
                          <a:latin typeface="Cambria Math" panose="02040503050406030204" pitchFamily="18" charset="0"/>
                          <a:ea typeface="等线" panose="02010600030101010101" pitchFamily="2" charset="-122"/>
                          <a:cs typeface="Times New Roman" panose="02020603050405020304" pitchFamily="18" charset="0"/>
                        </a:rPr>
                        <m:t>)</m:t>
                      </m:r>
                    </m:oMath>
                  </m:oMathPara>
                </a14:m>
                <a:endParaRPr lang="zh-CN" altLang="zh-CN" sz="2000" b="1" kern="100" dirty="0">
                  <a:solidFill>
                    <a:srgbClr val="C00000"/>
                  </a:solidFill>
                  <a:effectLst/>
                  <a:latin typeface="等线" panose="02010600030101010101" pitchFamily="2" charset="-122"/>
                  <a:ea typeface="等线" panose="02010600030101010101" pitchFamily="2" charset="-122"/>
                  <a:cs typeface="Arial" panose="020B0604020202020204" pitchFamily="34" charset="0"/>
                </a:endParaRPr>
              </a:p>
            </p:txBody>
          </p:sp>
        </mc:Choice>
        <mc:Fallback>
          <p:sp>
            <p:nvSpPr>
              <p:cNvPr id="10" name="文本框 9"/>
              <p:cNvSpPr txBox="1">
                <a:spLocks noRot="1" noChangeAspect="1" noMove="1" noResize="1" noEditPoints="1" noAdjustHandles="1" noChangeArrowheads="1" noChangeShapeType="1" noTextEdit="1"/>
              </p:cNvSpPr>
              <p:nvPr/>
            </p:nvSpPr>
            <p:spPr>
              <a:xfrm>
                <a:off x="554472" y="2060810"/>
                <a:ext cx="6849746" cy="3913507"/>
              </a:xfrm>
              <a:prstGeom prst="rect">
                <a:avLst/>
              </a:prstGeom>
              <a:blipFill rotWithShape="1">
                <a:blip r:embed="rId1"/>
                <a:stretch>
                  <a:fillRect l="-2" t="-6" r="2" b="6"/>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2" name="文本框 11"/>
              <p:cNvSpPr txBox="1"/>
              <p:nvPr/>
            </p:nvSpPr>
            <p:spPr>
              <a:xfrm>
                <a:off x="7357190" y="3118534"/>
                <a:ext cx="4418997" cy="2830390"/>
              </a:xfrm>
              <a:prstGeom prst="rect">
                <a:avLst/>
              </a:prstGeom>
              <a:noFill/>
            </p:spPr>
            <p:txBody>
              <a:bodyPr wrap="square">
                <a:spAutoFit/>
              </a:bodyPr>
              <a:lstStyle/>
              <a:p>
                <a:pPr algn="just">
                  <a:lnSpc>
                    <a:spcPct val="150000"/>
                  </a:lnSpc>
                </a:pPr>
                <a14:m>
                  <m:oMath xmlns:m="http://schemas.openxmlformats.org/officeDocument/2006/math">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𝐹</m:t>
                    </m:r>
                  </m:oMath>
                </a14:m>
                <a:r>
                  <a:rPr lang="zh-CN" altLang="en-US" sz="20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目标模型</a:t>
                </a:r>
                <a:r>
                  <a:rPr lang="zh-CN" altLang="en-US" sz="2000" kern="100" dirty="0">
                    <a:effectLst/>
                    <a:latin typeface="Times New Roman" panose="02020603050405020304" pitchFamily="18" charset="0"/>
                    <a:ea typeface="宋体" panose="02010600030101010101" pitchFamily="2" charset="-122"/>
                    <a:cs typeface="Times New Roman" panose="02020603050405020304" pitchFamily="18" charset="0"/>
                  </a:rPr>
                  <a:t>，   </a:t>
                </a:r>
                <a14:m>
                  <m:oMath xmlns:m="http://schemas.openxmlformats.org/officeDocument/2006/math">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𝑡</m:t>
                    </m:r>
                  </m:oMath>
                </a14:m>
                <a:r>
                  <a:rPr lang="zh-CN" altLang="en-US" sz="20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正确标签</a:t>
                </a:r>
                <a:endParaRPr lang="en-US" alt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14:m>
                  <m:oMath xmlns:m="http://schemas.openxmlformats.org/officeDocument/2006/math">
                    <m:sSup>
                      <m:sSupPr>
                        <m:ctrlPr>
                          <a:rPr lang="zh-CN" altLang="zh-CN" sz="2000" i="1" kern="100">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𝑎</m:t>
                        </m:r>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m:t>
                        </m:r>
                      </m:e>
                      <m:sup>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m:t>
                        </m:r>
                      </m:sup>
                    </m:sSup>
                  </m:oMath>
                </a14:m>
                <a:r>
                  <a:rPr lang="zh-CN" altLang="en-US" sz="2000" kern="100" dirty="0">
                    <a:effectLst/>
                    <a:latin typeface="Times New Roman" panose="02020603050405020304" pitchFamily="18" charset="0"/>
                    <a:ea typeface="宋体" panose="02010600030101010101" pitchFamily="2" charset="-122"/>
                    <a:cs typeface="Times New Roman" panose="02020603050405020304" pitchFamily="18" charset="0"/>
                  </a:rPr>
                  <a:t>：</a:t>
                </a:r>
                <a14:m>
                  <m:oMath xmlns:m="http://schemas.openxmlformats.org/officeDocument/2006/math">
                    <m:r>
                      <a:rPr lang="en-US" altLang="zh-CN" sz="2000" b="0" i="1" kern="100" dirty="0" smtClean="0">
                        <a:effectLst/>
                        <a:latin typeface="Cambria Math" panose="02040503050406030204" pitchFamily="18" charset="0"/>
                        <a:ea typeface="宋体" panose="02010600030101010101" pitchFamily="2" charset="-122"/>
                        <a:cs typeface="Times New Roman" panose="02020603050405020304" pitchFamily="18" charset="0"/>
                      </a:rPr>
                      <m:t>𝑚𝑎𝑥</m:t>
                    </m:r>
                    <m:r>
                      <a:rPr lang="en-US" altLang="zh-CN" sz="2000" b="0" i="1" kern="100" dirty="0" smtClean="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2000" b="0" i="1" kern="100" dirty="0" smtClean="0">
                        <a:effectLst/>
                        <a:latin typeface="Cambria Math" panose="02040503050406030204" pitchFamily="18" charset="0"/>
                        <a:ea typeface="宋体" panose="02010600030101010101" pitchFamily="2" charset="-122"/>
                        <a:cs typeface="Times New Roman" panose="02020603050405020304" pitchFamily="18" charset="0"/>
                      </a:rPr>
                      <m:t>𝑎</m:t>
                    </m:r>
                    <m:r>
                      <a:rPr lang="en-US" altLang="zh-CN" sz="2000" b="0" i="1" kern="100" dirty="0" smtClean="0">
                        <a:effectLst/>
                        <a:latin typeface="Cambria Math" panose="02040503050406030204" pitchFamily="18" charset="0"/>
                        <a:ea typeface="宋体" panose="02010600030101010101" pitchFamily="2" charset="-122"/>
                        <a:cs typeface="Times New Roman" panose="02020603050405020304" pitchFamily="18" charset="0"/>
                      </a:rPr>
                      <m:t>, </m:t>
                    </m:r>
                    <m:r>
                      <a:rPr lang="en-US" altLang="zh-CN" sz="2000" b="0" i="1" kern="100" dirty="0" smtClean="0">
                        <a:effectLst/>
                        <a:latin typeface="Cambria Math" panose="02040503050406030204" pitchFamily="18" charset="0"/>
                        <a:ea typeface="宋体" panose="02010600030101010101" pitchFamily="2" charset="-122"/>
                        <a:cs typeface="Times New Roman" panose="02020603050405020304" pitchFamily="18" charset="0"/>
                      </a:rPr>
                      <m:t>0</m:t>
                    </m:r>
                    <m:r>
                      <a:rPr lang="en-US" altLang="zh-CN" sz="2000" b="0" i="1" kern="100" dirty="0" smtClean="0">
                        <a:effectLst/>
                        <a:latin typeface="Cambria Math" panose="02040503050406030204" pitchFamily="18" charset="0"/>
                        <a:ea typeface="宋体" panose="02010600030101010101" pitchFamily="2" charset="-122"/>
                        <a:cs typeface="Times New Roman" panose="02020603050405020304" pitchFamily="18" charset="0"/>
                      </a:rPr>
                      <m:t>)</m:t>
                    </m:r>
                  </m:oMath>
                </a14:m>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的简写</a:t>
                </a:r>
                <a:endParaRPr lang="en-US" altLang="zh-CN" sz="2000" kern="100" dirty="0">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14:m>
                  <m:oMathPara xmlns:m="http://schemas.openxmlformats.org/officeDocument/2006/math">
                    <m:oMathParaPr>
                      <m:jc m:val="left"/>
                    </m:oMathParaPr>
                    <m:oMath xmlns:m="http://schemas.openxmlformats.org/officeDocument/2006/math">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𝑠𝑜𝑓𝑡𝑝𝑙𝑢𝑠</m:t>
                      </m:r>
                      <m:d>
                        <m:dPr>
                          <m:ctrlPr>
                            <a:rPr lang="zh-CN" altLang="zh-CN" sz="2000"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𝑥</m:t>
                          </m:r>
                        </m:e>
                      </m:d>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𝑙𝑜𝑔</m:t>
                      </m:r>
                      <m:r>
                        <a:rPr lang="en-US" altLang="zh-CN" sz="2000" b="0"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1</m:t>
                      </m:r>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m:t>
                      </m:r>
                      <m:sSup>
                        <m:sSupPr>
                          <m:ctrlPr>
                            <a:rPr lang="en-US" altLang="zh-CN" sz="2000" i="1" kern="100" smtClean="0">
                              <a:effectLst/>
                              <a:latin typeface="Cambria Math" panose="02040503050406030204" pitchFamily="18" charset="0"/>
                              <a:ea typeface="宋体" panose="02010600030101010101" pitchFamily="2" charset="-122"/>
                              <a:cs typeface="Times New Roman" panose="02020603050405020304" pitchFamily="18" charset="0"/>
                            </a:rPr>
                          </m:ctrlPr>
                        </m:sSupPr>
                        <m:e>
                          <m:r>
                            <a:rPr lang="en-US" altLang="zh-CN" sz="2000" b="0" i="1" kern="100" smtClean="0">
                              <a:effectLst/>
                              <a:latin typeface="Cambria Math" panose="02040503050406030204" pitchFamily="18" charset="0"/>
                              <a:ea typeface="宋体" panose="02010600030101010101" pitchFamily="2" charset="-122"/>
                              <a:cs typeface="Times New Roman" panose="02020603050405020304" pitchFamily="18" charset="0"/>
                            </a:rPr>
                            <m:t>𝑒</m:t>
                          </m:r>
                        </m:e>
                        <m:sup>
                          <m:r>
                            <a:rPr lang="en-US" altLang="zh-CN" sz="2000" b="0" i="1" kern="100" smtClean="0">
                              <a:effectLst/>
                              <a:latin typeface="Cambria Math" panose="02040503050406030204" pitchFamily="18" charset="0"/>
                              <a:ea typeface="宋体" panose="02010600030101010101" pitchFamily="2" charset="-122"/>
                              <a:cs typeface="Times New Roman" panose="02020603050405020304" pitchFamily="18" charset="0"/>
                            </a:rPr>
                            <m:t>𝑥</m:t>
                          </m:r>
                        </m:sup>
                      </m:sSup>
                      <m:r>
                        <a:rPr lang="en-US" altLang="zh-CN" sz="2000" b="0" i="1" kern="100" dirty="0" smtClean="0">
                          <a:effectLst/>
                          <a:latin typeface="Cambria Math" panose="02040503050406030204" pitchFamily="18" charset="0"/>
                          <a:ea typeface="宋体" panose="02010600030101010101" pitchFamily="2" charset="-122"/>
                          <a:cs typeface="Times New Roman" panose="02020603050405020304" pitchFamily="18" charset="0"/>
                        </a:rPr>
                        <m:t>)</m:t>
                      </m:r>
                    </m:oMath>
                  </m:oMathPara>
                </a14:m>
                <a:endParaRPr lang="en-US" alt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14:m>
                  <m:oMath xmlns:m="http://schemas.openxmlformats.org/officeDocument/2006/math">
                    <m:sSub>
                      <m:sSubPr>
                        <m:ctrlPr>
                          <a:rPr lang="zh-CN" altLang="zh-CN" sz="2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𝑙𝑜𝑠𝑠</m:t>
                        </m:r>
                      </m:e>
                      <m:sub>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𝐹</m:t>
                        </m:r>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𝑡</m:t>
                        </m:r>
                      </m:sub>
                    </m:sSub>
                    <m:d>
                      <m:dPr>
                        <m:ctrlPr>
                          <a:rPr lang="zh-CN" altLang="zh-CN" sz="2000"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𝑥</m:t>
                        </m:r>
                      </m:e>
                    </m:d>
                  </m:oMath>
                </a14:m>
                <a:r>
                  <a:rPr lang="zh-CN" altLang="en-US" sz="20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针对输入</a:t>
                </a:r>
                <a14:m>
                  <m:oMath xmlns:m="http://schemas.openxmlformats.org/officeDocument/2006/math">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𝑥</m:t>
                    </m:r>
                  </m:oMath>
                </a14:m>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的交叉熵损失</a:t>
                </a:r>
                <a:endParaRPr lang="en-US" alt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14:m>
                  <m:oMath xmlns:m="http://schemas.openxmlformats.org/officeDocument/2006/math">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𝑍</m:t>
                    </m:r>
                    <m:sSub>
                      <m:sSubPr>
                        <m:ctrlPr>
                          <a:rPr lang="zh-CN" altLang="zh-CN" sz="2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d>
                          <m:dPr>
                            <m:ctrlPr>
                              <a:rPr lang="zh-CN" altLang="zh-CN" sz="2000" i="1" kern="100">
                                <a:effectLst/>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lang="zh-CN" altLang="zh-CN" sz="2000" i="1" kern="100">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𝑥</m:t>
                                </m:r>
                              </m:e>
                              <m:sup>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m:t>
                                </m:r>
                              </m:sup>
                            </m:sSup>
                          </m:e>
                        </m:d>
                      </m:e>
                      <m:sub>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𝑡</m:t>
                        </m:r>
                      </m:sub>
                    </m:sSub>
                  </m:oMath>
                </a14:m>
                <a:r>
                  <a:rPr lang="zh-CN" altLang="en-US" sz="20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对</a:t>
                </a:r>
                <a:r>
                  <a:rPr lang="zh-CN" altLang="en-US" sz="2000" kern="100" dirty="0">
                    <a:effectLst/>
                    <a:latin typeface="Times New Roman" panose="02020603050405020304" pitchFamily="18" charset="0"/>
                    <a:ea typeface="宋体" panose="02010600030101010101" pitchFamily="2" charset="-122"/>
                    <a:cs typeface="Times New Roman" panose="02020603050405020304" pitchFamily="18" charset="0"/>
                  </a:rPr>
                  <a:t>于</a:t>
                </a:r>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扰动样本</a:t>
                </a:r>
                <a14:m>
                  <m:oMath xmlns:m="http://schemas.openxmlformats.org/officeDocument/2006/math">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𝑥</m:t>
                    </m:r>
                    <m:r>
                      <a:rPr lang="en-US" altLang="zh-CN" sz="2000" b="0" i="1" kern="100">
                        <a:effectLst/>
                        <a:latin typeface="Cambria Math" panose="02040503050406030204" pitchFamily="18" charset="0"/>
                        <a:ea typeface="宋体" panose="02010600030101010101" pitchFamily="2" charset="-122"/>
                        <a:cs typeface="Times New Roman" panose="02020603050405020304" pitchFamily="18" charset="0"/>
                      </a:rPr>
                      <m:t>′</m:t>
                    </m:r>
                  </m:oMath>
                </a14:m>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，目标模型输出层在类别</a:t>
                </a:r>
                <a:r>
                  <a:rPr lang="en-US" altLang="zh-CN" sz="2000" i="1" kern="100" dirty="0">
                    <a:effectLst/>
                    <a:latin typeface="Times New Roman" panose="02020603050405020304" pitchFamily="18" charset="0"/>
                    <a:ea typeface="宋体" panose="02010600030101010101" pitchFamily="2" charset="-122"/>
                    <a:cs typeface="Arial" panose="020B0604020202020204" pitchFamily="34" charset="0"/>
                  </a:rPr>
                  <a:t>t</a:t>
                </a:r>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上的逻辑值</a:t>
                </a:r>
                <a:endParaRPr lang="zh-CN" altLang="zh-CN" sz="1600" kern="100" dirty="0">
                  <a:effectLst/>
                  <a:latin typeface="等线" panose="02010600030101010101" pitchFamily="2" charset="-122"/>
                  <a:ea typeface="等线" panose="02010600030101010101" pitchFamily="2" charset="-122"/>
                  <a:cs typeface="Arial" panose="020B0604020202020204" pitchFamily="34" charset="0"/>
                </a:endParaRPr>
              </a:p>
            </p:txBody>
          </p:sp>
        </mc:Choice>
        <mc:Fallback>
          <p:sp>
            <p:nvSpPr>
              <p:cNvPr id="12" name="文本框 11"/>
              <p:cNvSpPr txBox="1">
                <a:spLocks noRot="1" noChangeAspect="1" noMove="1" noResize="1" noEditPoints="1" noAdjustHandles="1" noChangeArrowheads="1" noChangeShapeType="1" noTextEdit="1"/>
              </p:cNvSpPr>
              <p:nvPr/>
            </p:nvSpPr>
            <p:spPr>
              <a:xfrm>
                <a:off x="7357190" y="3118534"/>
                <a:ext cx="4418997" cy="2830390"/>
              </a:xfrm>
              <a:prstGeom prst="rect">
                <a:avLst/>
              </a:prstGeom>
              <a:blipFill rotWithShape="1">
                <a:blip r:embed="rId2"/>
                <a:stretch>
                  <a:fillRect l="-2" t="-2" r="3" b="9"/>
                </a:stretch>
              </a:blipFill>
            </p:spPr>
            <p:txBody>
              <a:bodyPr/>
              <a:lstStyle/>
              <a:p>
                <a:r>
                  <a:rPr lang="zh-CN" altLang="en-US">
                    <a:noFill/>
                  </a:rPr>
                  <a:t> </a:t>
                </a:r>
              </a:p>
            </p:txBody>
          </p:sp>
        </mc:Fallback>
      </mc:AlternateContent>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80"/>
            <a:ext cx="11573933" cy="1512210"/>
          </a:xfrm>
        </p:spPr>
        <p:txBody>
          <a:bodyPr/>
          <a:lstStyle/>
          <a:p>
            <a:r>
              <a:rPr lang="zh-CN" altLang="en-US" kern="0" dirty="0"/>
              <a:t>模型学习：通过更新参数来提升自身对样本的识别准确率</a:t>
            </a:r>
            <a:endParaRPr lang="en-US" altLang="zh-CN" kern="0" dirty="0"/>
          </a:p>
          <a:p>
            <a:r>
              <a:rPr lang="zh-CN" altLang="en-US" kern="0" dirty="0">
                <a:solidFill>
                  <a:srgbClr val="0000CC"/>
                </a:solidFill>
              </a:rPr>
              <a:t>对抗样本：更新样本以对抗模型，降低模型的识别准确率</a:t>
            </a:r>
            <a:endParaRPr lang="zh-CN" altLang="en-US" kern="0" dirty="0">
              <a:solidFill>
                <a:srgbClr val="0000CC"/>
              </a:solidFill>
            </a:endParaRPr>
          </a:p>
        </p:txBody>
      </p:sp>
      <p:sp>
        <p:nvSpPr>
          <p:cNvPr id="4" name="标题 1"/>
          <p:cNvSpPr>
            <a:spLocks noGrp="1"/>
          </p:cNvSpPr>
          <p:nvPr>
            <p:ph type="title"/>
          </p:nvPr>
        </p:nvSpPr>
        <p:spPr>
          <a:xfrm>
            <a:off x="304800" y="225425"/>
            <a:ext cx="10660063" cy="827088"/>
          </a:xfrm>
        </p:spPr>
        <p:txBody>
          <a:bodyPr/>
          <a:lstStyle/>
          <a:p>
            <a:r>
              <a:rPr lang="zh-CN" altLang="en-US" dirty="0"/>
              <a:t>模型学习 </a:t>
            </a:r>
            <a:r>
              <a:rPr lang="en-US" altLang="zh-CN" dirty="0"/>
              <a:t>vs </a:t>
            </a:r>
            <a:r>
              <a:rPr lang="zh-CN" altLang="en-US" dirty="0"/>
              <a:t>对抗样本</a:t>
            </a:r>
            <a:endParaRPr lang="zh-CN" altLang="en-US" dirty="0"/>
          </a:p>
        </p:txBody>
      </p:sp>
      <mc:AlternateContent xmlns:mc="http://schemas.openxmlformats.org/markup-compatibility/2006">
        <mc:Choice xmlns:a14="http://schemas.microsoft.com/office/drawing/2010/main" Requires="a14">
          <p:sp>
            <p:nvSpPr>
              <p:cNvPr id="9" name="文本框 8"/>
              <p:cNvSpPr txBox="1"/>
              <p:nvPr/>
            </p:nvSpPr>
            <p:spPr>
              <a:xfrm>
                <a:off x="6452569" y="2852920"/>
                <a:ext cx="4512294" cy="2348592"/>
              </a:xfrm>
              <a:prstGeom prst="rect">
                <a:avLst/>
              </a:prstGeom>
              <a:noFill/>
            </p:spPr>
            <p:txBody>
              <a:bodyPr wrap="square">
                <a:spAutoFit/>
              </a:bodyPr>
              <a:lstStyle/>
              <a:p>
                <a:pPr algn="just">
                  <a:lnSpc>
                    <a:spcPct val="150000"/>
                  </a:lnSpc>
                </a:pPr>
                <a14:m>
                  <m:oMath xmlns:m="http://schemas.openxmlformats.org/officeDocument/2006/math">
                    <m:r>
                      <a:rPr lang="en-US" altLang="zh-CN" sz="2000" b="1" i="1" kern="100" dirty="0" smtClean="0">
                        <a:effectLst/>
                        <a:latin typeface="Cambria Math" panose="02040503050406030204" pitchFamily="18" charset="0"/>
                        <a:ea typeface="宋体" panose="02010600030101010101" pitchFamily="2" charset="-122"/>
                        <a:cs typeface="Arial" panose="020B0604020202020204" pitchFamily="34" charset="0"/>
                      </a:rPr>
                      <m:t>𝒙</m:t>
                    </m:r>
                  </m:oMath>
                </a14:m>
                <a:r>
                  <a:rPr lang="zh-CN" altLang="en-US" sz="2000" b="1"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2000" b="1" kern="100" dirty="0">
                    <a:effectLst/>
                    <a:latin typeface="Times New Roman" panose="02020603050405020304" pitchFamily="18" charset="0"/>
                    <a:ea typeface="宋体" panose="02010600030101010101" pitchFamily="2" charset="-122"/>
                    <a:cs typeface="Times New Roman" panose="02020603050405020304" pitchFamily="18" charset="0"/>
                  </a:rPr>
                  <a:t>正常的输入样本</a:t>
                </a:r>
                <a:endParaRPr lang="en-US" altLang="zh-CN" sz="2000" b="1" kern="100" dirty="0">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14:m>
                  <m:oMath xmlns:m="http://schemas.openxmlformats.org/officeDocument/2006/math">
                    <m:r>
                      <a:rPr lang="en-US" altLang="zh-CN" sz="2000" b="1" i="1" kern="100" dirty="0" smtClean="0">
                        <a:effectLst/>
                        <a:latin typeface="Cambria Math" panose="02040503050406030204" pitchFamily="18" charset="0"/>
                        <a:ea typeface="宋体" panose="02010600030101010101" pitchFamily="2" charset="-122"/>
                        <a:cs typeface="Arial" panose="020B0604020202020204" pitchFamily="34" charset="0"/>
                      </a:rPr>
                      <m:t>𝒇</m:t>
                    </m:r>
                    <m:r>
                      <a:rPr lang="en-US" altLang="zh-CN" sz="2000" b="1" i="1" kern="100" dirty="0" smtClean="0">
                        <a:effectLst/>
                        <a:latin typeface="Cambria Math" panose="02040503050406030204" pitchFamily="18" charset="0"/>
                        <a:ea typeface="宋体" panose="02010600030101010101" pitchFamily="2" charset="-122"/>
                        <a:cs typeface="Arial" panose="020B0604020202020204" pitchFamily="34" charset="0"/>
                      </a:rPr>
                      <m:t>(·)</m:t>
                    </m:r>
                  </m:oMath>
                </a14:m>
                <a:r>
                  <a:rPr lang="zh-CN" altLang="en-US" sz="2000" b="1"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2000" b="1" kern="100" dirty="0">
                    <a:effectLst/>
                    <a:latin typeface="Times New Roman" panose="02020603050405020304" pitchFamily="18" charset="0"/>
                    <a:ea typeface="宋体" panose="02010600030101010101" pitchFamily="2" charset="-122"/>
                    <a:cs typeface="Times New Roman" panose="02020603050405020304" pitchFamily="18" charset="0"/>
                  </a:rPr>
                  <a:t>对应的功能网络</a:t>
                </a:r>
                <a:endParaRPr lang="en-US" altLang="zh-CN" sz="2000" b="1" kern="100" dirty="0">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14:m>
                  <m:oMath xmlns:m="http://schemas.openxmlformats.org/officeDocument/2006/math">
                    <m:r>
                      <a:rPr lang="en-US" altLang="zh-CN" sz="2000" b="1" i="1" kern="100" dirty="0" smtClean="0">
                        <a:effectLst/>
                        <a:latin typeface="Cambria Math" panose="02040503050406030204" pitchFamily="18" charset="0"/>
                        <a:ea typeface="宋体" panose="02010600030101010101" pitchFamily="2" charset="-122"/>
                        <a:cs typeface="Arial" panose="020B0604020202020204" pitchFamily="34" charset="0"/>
                      </a:rPr>
                      <m:t>𝒚</m:t>
                    </m:r>
                  </m:oMath>
                </a14:m>
                <a:r>
                  <a:rPr lang="zh-CN" altLang="en-US" sz="2000" b="1"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2000" b="1" kern="100" dirty="0">
                    <a:effectLst/>
                    <a:latin typeface="Times New Roman" panose="02020603050405020304" pitchFamily="18" charset="0"/>
                    <a:ea typeface="宋体" panose="02010600030101010101" pitchFamily="2" charset="-122"/>
                    <a:cs typeface="Times New Roman" panose="02020603050405020304" pitchFamily="18" charset="0"/>
                  </a:rPr>
                  <a:t>对应的正确标签</a:t>
                </a:r>
                <a:r>
                  <a:rPr lang="zh-CN" altLang="en-US" sz="2000" b="1" kern="100" dirty="0">
                    <a:effectLst/>
                    <a:latin typeface="Times New Roman" panose="02020603050405020304" pitchFamily="18" charset="0"/>
                    <a:ea typeface="宋体" panose="02010600030101010101" pitchFamily="2" charset="-122"/>
                    <a:cs typeface="Times New Roman" panose="02020603050405020304" pitchFamily="18" charset="0"/>
                  </a:rPr>
                  <a:t>且</a:t>
                </a:r>
                <a14:m>
                  <m:oMath xmlns:m="http://schemas.openxmlformats.org/officeDocument/2006/math">
                    <m:r>
                      <a:rPr lang="en-US" altLang="zh-CN" sz="2000" b="1" i="1" kern="100" dirty="0" smtClean="0">
                        <a:effectLst/>
                        <a:latin typeface="Cambria Math" panose="02040503050406030204" pitchFamily="18" charset="0"/>
                        <a:ea typeface="宋体" panose="02010600030101010101" pitchFamily="2" charset="-122"/>
                        <a:cs typeface="Arial" panose="020B0604020202020204" pitchFamily="34" charset="0"/>
                      </a:rPr>
                      <m:t>𝒚</m:t>
                    </m:r>
                    <m:r>
                      <a:rPr lang="en-US" altLang="zh-CN" sz="2000" b="1" i="1" kern="100" dirty="0" smtClean="0">
                        <a:effectLst/>
                        <a:latin typeface="Cambria Math" panose="02040503050406030204" pitchFamily="18" charset="0"/>
                        <a:ea typeface="宋体" panose="02010600030101010101" pitchFamily="2" charset="-122"/>
                        <a:cs typeface="Arial" panose="020B0604020202020204" pitchFamily="34" charset="0"/>
                      </a:rPr>
                      <m:t>=</m:t>
                    </m:r>
                    <m:r>
                      <a:rPr lang="en-US" altLang="zh-CN" sz="2000" b="1" i="1" kern="100" dirty="0" smtClean="0">
                        <a:effectLst/>
                        <a:latin typeface="Cambria Math" panose="02040503050406030204" pitchFamily="18" charset="0"/>
                        <a:ea typeface="宋体" panose="02010600030101010101" pitchFamily="2" charset="-122"/>
                        <a:cs typeface="Arial" panose="020B0604020202020204" pitchFamily="34" charset="0"/>
                      </a:rPr>
                      <m:t>𝒇</m:t>
                    </m:r>
                    <m:r>
                      <a:rPr lang="en-US" altLang="zh-CN" sz="2000" b="1" i="1" kern="100" dirty="0" smtClean="0">
                        <a:effectLst/>
                        <a:latin typeface="Cambria Math" panose="02040503050406030204" pitchFamily="18" charset="0"/>
                        <a:ea typeface="宋体" panose="02010600030101010101" pitchFamily="2" charset="-122"/>
                        <a:cs typeface="Arial" panose="020B0604020202020204" pitchFamily="34" charset="0"/>
                      </a:rPr>
                      <m:t>(</m:t>
                    </m:r>
                    <m:r>
                      <a:rPr lang="en-US" altLang="zh-CN" sz="2000" b="1" i="1" kern="100" dirty="0" smtClean="0">
                        <a:effectLst/>
                        <a:latin typeface="Cambria Math" panose="02040503050406030204" pitchFamily="18" charset="0"/>
                        <a:ea typeface="宋体" panose="02010600030101010101" pitchFamily="2" charset="-122"/>
                        <a:cs typeface="Arial" panose="020B0604020202020204" pitchFamily="34" charset="0"/>
                      </a:rPr>
                      <m:t>𝒙</m:t>
                    </m:r>
                    <m:r>
                      <a:rPr lang="en-US" altLang="zh-CN" sz="2000" b="1" i="1" kern="100" dirty="0" smtClean="0">
                        <a:effectLst/>
                        <a:latin typeface="Cambria Math" panose="02040503050406030204" pitchFamily="18" charset="0"/>
                        <a:ea typeface="宋体" panose="02010600030101010101" pitchFamily="2" charset="-122"/>
                        <a:cs typeface="Arial" panose="020B0604020202020204" pitchFamily="34" charset="0"/>
                      </a:rPr>
                      <m:t>)</m:t>
                    </m:r>
                  </m:oMath>
                </a14:m>
                <a:endParaRPr lang="en-US" altLang="zh-CN" sz="2000" b="1" kern="100" dirty="0">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14:m>
                  <m:oMath xmlns:m="http://schemas.openxmlformats.org/officeDocument/2006/math">
                    <m:r>
                      <a:rPr lang="zh-CN" altLang="en-US" sz="2000" b="1" i="1" kern="100">
                        <a:latin typeface="Cambria Math" panose="02040503050406030204" pitchFamily="18" charset="0"/>
                        <a:ea typeface="宋体" panose="02010600030101010101" pitchFamily="2" charset="-122"/>
                        <a:cs typeface="Times New Roman" panose="02020603050405020304" pitchFamily="18" charset="0"/>
                      </a:rPr>
                      <m:t>𝜼</m:t>
                    </m:r>
                  </m:oMath>
                </a14:m>
                <a:r>
                  <a:rPr lang="zh-CN" altLang="en-US" sz="2000" b="1" kern="100" dirty="0">
                    <a:effectLst/>
                    <a:latin typeface="Times New Roman" panose="02020603050405020304" pitchFamily="18" charset="0"/>
                    <a:ea typeface="宋体" panose="02010600030101010101" pitchFamily="2" charset="-122"/>
                    <a:cs typeface="Times New Roman" panose="02020603050405020304" pitchFamily="18" charset="0"/>
                  </a:rPr>
                  <a:t>：扰动，</a:t>
                </a:r>
                <a14:m>
                  <m:oMath xmlns:m="http://schemas.openxmlformats.org/officeDocument/2006/math">
                    <m:r>
                      <a:rPr lang="zh-CN" altLang="en-US" sz="2000" b="1" i="1" kern="100" smtClean="0">
                        <a:effectLst/>
                        <a:latin typeface="Cambria Math" panose="02040503050406030204" pitchFamily="18" charset="0"/>
                        <a:ea typeface="宋体" panose="02010600030101010101" pitchFamily="2" charset="-122"/>
                        <a:cs typeface="Times New Roman" panose="02020603050405020304" pitchFamily="18" charset="0"/>
                      </a:rPr>
                      <m:t>𝜼</m:t>
                    </m:r>
                  </m:oMath>
                </a14:m>
                <a:r>
                  <a:rPr lang="zh-CN" altLang="en-US" sz="2000" b="1" kern="100" dirty="0">
                    <a:effectLst/>
                    <a:latin typeface="Times New Roman" panose="02020603050405020304" pitchFamily="18" charset="0"/>
                    <a:ea typeface="宋体" panose="02010600030101010101" pitchFamily="2" charset="-122"/>
                    <a:cs typeface="Times New Roman" panose="02020603050405020304" pitchFamily="18" charset="0"/>
                  </a:rPr>
                  <a:t>的范围</a:t>
                </a:r>
                <a14:m>
                  <m:oMath xmlns:m="http://schemas.openxmlformats.org/officeDocument/2006/math">
                    <m:r>
                      <a:rPr lang="zh-CN" altLang="en-US" sz="2000" b="1" i="1" kern="100" smtClean="0">
                        <a:effectLst/>
                        <a:latin typeface="Cambria Math" panose="02040503050406030204" pitchFamily="18" charset="0"/>
                        <a:ea typeface="宋体" panose="02010600030101010101" pitchFamily="2" charset="-122"/>
                        <a:cs typeface="Times New Roman" panose="02020603050405020304" pitchFamily="18" charset="0"/>
                      </a:rPr>
                      <m:t>𝜺</m:t>
                    </m:r>
                  </m:oMath>
                </a14:m>
                <a:endParaRPr lang="en-US" altLang="zh-CN" sz="2000" b="1" kern="100" dirty="0">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14:m>
                  <m:oMath xmlns:m="http://schemas.openxmlformats.org/officeDocument/2006/math">
                    <m:sSub>
                      <m:sSubPr>
                        <m:ctrlPr>
                          <a:rPr lang="en-US" altLang="zh-CN" sz="2000" b="1" i="1" kern="100">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sz="2000" b="1" i="1" kern="100">
                            <a:latin typeface="Cambria Math" panose="02040503050406030204" pitchFamily="18" charset="0"/>
                            <a:ea typeface="宋体" panose="02010600030101010101" pitchFamily="2" charset="-122"/>
                            <a:cs typeface="Times New Roman" panose="02020603050405020304" pitchFamily="18" charset="0"/>
                          </a:rPr>
                          <m:t>𝒙</m:t>
                        </m:r>
                      </m:e>
                      <m:sub>
                        <m:r>
                          <a:rPr lang="en-US" altLang="zh-CN" sz="2000" b="1" i="1" kern="100">
                            <a:latin typeface="Cambria Math" panose="02040503050406030204" pitchFamily="18" charset="0"/>
                            <a:ea typeface="宋体" panose="02010600030101010101" pitchFamily="2" charset="-122"/>
                            <a:cs typeface="Times New Roman" panose="02020603050405020304" pitchFamily="18" charset="0"/>
                          </a:rPr>
                          <m:t>𝒂𝒅𝒗</m:t>
                        </m:r>
                      </m:sub>
                    </m:sSub>
                  </m:oMath>
                </a14:m>
                <a:r>
                  <a:rPr lang="zh-CN" altLang="en-US" sz="2000" b="1"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2000" b="1" kern="100" dirty="0">
                    <a:latin typeface="Times New Roman" panose="02020603050405020304" pitchFamily="18" charset="0"/>
                    <a:ea typeface="宋体" panose="02010600030101010101" pitchFamily="2" charset="-122"/>
                    <a:cs typeface="Times New Roman" panose="02020603050405020304" pitchFamily="18" charset="0"/>
                  </a:rPr>
                  <a:t>对抗样本</a:t>
                </a:r>
                <a:endParaRPr lang="zh-CN" altLang="zh-CN" sz="1100" b="1" kern="100" dirty="0">
                  <a:effectLst/>
                  <a:latin typeface="等线" panose="02010600030101010101" pitchFamily="2" charset="-122"/>
                  <a:ea typeface="等线" panose="02010600030101010101" pitchFamily="2" charset="-122"/>
                  <a:cs typeface="Arial" panose="020B0604020202020204" pitchFamily="34" charset="0"/>
                </a:endParaRPr>
              </a:p>
            </p:txBody>
          </p:sp>
        </mc:Choice>
        <mc:Fallback>
          <p:sp>
            <p:nvSpPr>
              <p:cNvPr id="9" name="文本框 8"/>
              <p:cNvSpPr txBox="1">
                <a:spLocks noRot="1" noChangeAspect="1" noMove="1" noResize="1" noEditPoints="1" noAdjustHandles="1" noChangeArrowheads="1" noChangeShapeType="1" noTextEdit="1"/>
              </p:cNvSpPr>
              <p:nvPr/>
            </p:nvSpPr>
            <p:spPr>
              <a:xfrm>
                <a:off x="6452569" y="2852920"/>
                <a:ext cx="4512294" cy="2348592"/>
              </a:xfrm>
              <a:prstGeom prst="rect">
                <a:avLst/>
              </a:prstGeom>
              <a:blipFill rotWithShape="1">
                <a:blip r:embed="rId1"/>
                <a:stretch>
                  <a:fillRect l="-7" t="-21" r="7" b="10"/>
                </a:stretch>
              </a:blipFill>
            </p:spPr>
            <p:txBody>
              <a:bodyPr/>
              <a:lstStyle/>
              <a:p>
                <a:r>
                  <a:rPr lang="zh-CN" altLang="en-US">
                    <a:noFill/>
                  </a:rPr>
                  <a:t> </a:t>
                </a:r>
              </a:p>
            </p:txBody>
          </p:sp>
        </mc:Fallback>
      </mc:AlternateContent>
      <p:pic>
        <p:nvPicPr>
          <p:cNvPr id="11" name="图片 10"/>
          <p:cNvPicPr>
            <a:picLocks noChangeAspect="1"/>
          </p:cNvPicPr>
          <p:nvPr/>
        </p:nvPicPr>
        <p:blipFill rotWithShape="1">
          <a:blip r:embed="rId2"/>
          <a:srcRect b="47725"/>
          <a:stretch>
            <a:fillRect/>
          </a:stretch>
        </p:blipFill>
        <p:spPr>
          <a:xfrm>
            <a:off x="1481397" y="3196650"/>
            <a:ext cx="3680708" cy="548235"/>
          </a:xfrm>
          <a:prstGeom prst="rect">
            <a:avLst/>
          </a:prstGeom>
        </p:spPr>
      </p:pic>
      <p:pic>
        <p:nvPicPr>
          <p:cNvPr id="5" name="图片 4"/>
          <p:cNvPicPr>
            <a:picLocks noChangeAspect="1"/>
          </p:cNvPicPr>
          <p:nvPr/>
        </p:nvPicPr>
        <p:blipFill rotWithShape="1">
          <a:blip r:embed="rId2"/>
          <a:srcRect t="47725"/>
          <a:stretch>
            <a:fillRect/>
          </a:stretch>
        </p:blipFill>
        <p:spPr>
          <a:xfrm>
            <a:off x="1481397" y="4221111"/>
            <a:ext cx="3680708" cy="548235"/>
          </a:xfrm>
          <a:prstGeom prst="rect">
            <a:avLst/>
          </a:prstGeom>
        </p:spPr>
      </p:pic>
    </p:spTree>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304800" y="225425"/>
            <a:ext cx="10660063" cy="827088"/>
          </a:xfrm>
        </p:spPr>
        <p:txBody>
          <a:bodyPr/>
          <a:lstStyle/>
          <a:p>
            <a:r>
              <a:rPr lang="zh-CN" altLang="en-US" dirty="0"/>
              <a:t>C</a:t>
            </a:r>
            <a:r>
              <a:rPr lang="en-US" altLang="zh-CN" dirty="0"/>
              <a:t>&amp;</a:t>
            </a:r>
            <a:r>
              <a:rPr lang="zh-CN" altLang="en-US" dirty="0"/>
              <a:t>W攻击伪代码</a:t>
            </a:r>
            <a:endParaRPr lang="zh-CN" altLang="en-US" dirty="0"/>
          </a:p>
        </p:txBody>
      </p:sp>
      <p:grpSp>
        <p:nvGrpSpPr>
          <p:cNvPr id="2" name="组合 1"/>
          <p:cNvGrpSpPr/>
          <p:nvPr/>
        </p:nvGrpSpPr>
        <p:grpSpPr>
          <a:xfrm>
            <a:off x="1847410" y="1340710"/>
            <a:ext cx="7417030" cy="5047536"/>
            <a:chOff x="2423490" y="1340710"/>
            <a:chExt cx="7417030" cy="5047536"/>
          </a:xfrm>
        </p:grpSpPr>
        <p:sp>
          <p:nvSpPr>
            <p:cNvPr id="3" name="文本框 2"/>
            <p:cNvSpPr txBox="1"/>
            <p:nvPr/>
          </p:nvSpPr>
          <p:spPr>
            <a:xfrm>
              <a:off x="2423490" y="1340710"/>
              <a:ext cx="7417030" cy="5047536"/>
            </a:xfrm>
            <a:prstGeom prst="rect">
              <a:avLst/>
            </a:prstGeom>
            <a:noFill/>
            <a:ln>
              <a:solidFill>
                <a:schemeClr val="tx1"/>
              </a:solidFill>
            </a:ln>
          </p:spPr>
          <p:txBody>
            <a:bodyPr wrap="square">
              <a:spAutoFit/>
            </a:bodyPr>
            <a:lstStyle/>
            <a:p>
              <a:r>
                <a:rPr lang="zh-CN" altLang="en-US" sz="1400" dirty="0">
                  <a:latin typeface="times" panose="02020603050405020304" pitchFamily="18" charset="0"/>
                  <a:cs typeface="times" panose="02020603050405020304" pitchFamily="18" charset="0"/>
                </a:rPr>
                <a:t># 输入：输入样本 x, 目标类别 t, 损失函数 f, 正则化参数 c, 最大迭代次数 max_iter, 学习率 lr</a:t>
              </a:r>
              <a:endParaRPr lang="zh-CN" altLang="en-US" sz="1400" dirty="0">
                <a:latin typeface="times" panose="02020603050405020304" pitchFamily="18" charset="0"/>
                <a:cs typeface="times" panose="02020603050405020304" pitchFamily="18" charset="0"/>
              </a:endParaRPr>
            </a:p>
            <a:p>
              <a:r>
                <a:rPr lang="zh-CN" altLang="en-US" sz="1400" dirty="0">
                  <a:latin typeface="times" panose="02020603050405020304" pitchFamily="18" charset="0"/>
                  <a:cs typeface="times" panose="02020603050405020304" pitchFamily="18" charset="0"/>
                </a:rPr>
                <a:t># 输出：对抗样本 x_adv</a:t>
              </a:r>
              <a:endParaRPr lang="zh-CN" altLang="en-US" sz="1400" dirty="0">
                <a:latin typeface="times" panose="02020603050405020304" pitchFamily="18" charset="0"/>
                <a:cs typeface="times" panose="02020603050405020304" pitchFamily="18" charset="0"/>
              </a:endParaRPr>
            </a:p>
            <a:p>
              <a:endParaRPr lang="zh-CN" altLang="en-US" sz="1400" dirty="0">
                <a:latin typeface="times" panose="02020603050405020304" pitchFamily="18" charset="0"/>
                <a:cs typeface="times" panose="02020603050405020304" pitchFamily="18" charset="0"/>
              </a:endParaRPr>
            </a:p>
            <a:p>
              <a:r>
                <a:rPr lang="zh-CN" altLang="en-US" sz="1400" dirty="0">
                  <a:latin typeface="times" panose="02020603050405020304" pitchFamily="18" charset="0"/>
                  <a:cs typeface="times" panose="02020603050405020304" pitchFamily="18" charset="0"/>
                </a:rPr>
                <a:t>w = arctanh((x - 0.5) * 2) # 初始化变量 w</a:t>
              </a:r>
              <a:endParaRPr lang="en-US" altLang="zh-CN" sz="1400" dirty="0">
                <a:latin typeface="times" panose="02020603050405020304" pitchFamily="18" charset="0"/>
                <a:cs typeface="times" panose="02020603050405020304" pitchFamily="18" charset="0"/>
              </a:endParaRPr>
            </a:p>
            <a:p>
              <a:endParaRPr lang="zh-CN" altLang="en-US" sz="1400" dirty="0">
                <a:latin typeface="times" panose="02020603050405020304" pitchFamily="18" charset="0"/>
                <a:cs typeface="times" panose="02020603050405020304" pitchFamily="18" charset="0"/>
              </a:endParaRPr>
            </a:p>
            <a:p>
              <a:r>
                <a:rPr lang="zh-CN" altLang="en-US" sz="1400" dirty="0">
                  <a:latin typeface="times" panose="02020603050405020304" pitchFamily="18" charset="0"/>
                  <a:cs typeface="times" panose="02020603050405020304" pitchFamily="18" charset="0"/>
                </a:rPr>
                <a:t>for iter in range(max_iter):</a:t>
              </a:r>
              <a:endParaRPr lang="zh-CN" altLang="en-US" sz="1400" dirty="0">
                <a:latin typeface="times" panose="02020603050405020304" pitchFamily="18" charset="0"/>
                <a:cs typeface="times" panose="02020603050405020304" pitchFamily="18" charset="0"/>
              </a:endParaRPr>
            </a:p>
            <a:p>
              <a:r>
                <a:rPr lang="zh-CN" altLang="en-US" sz="1400" dirty="0">
                  <a:latin typeface="times" panose="02020603050405020304" pitchFamily="18" charset="0"/>
                  <a:cs typeface="times" panose="02020603050405020304" pitchFamily="18" charset="0"/>
                </a:rPr>
                <a:t>    x_adv = 0.5 * (tanh(w) + 1) # 计算对抗样本 x_adv：</a:t>
              </a:r>
              <a:endParaRPr lang="en-US" altLang="zh-CN" sz="1400" dirty="0">
                <a:latin typeface="times" panose="02020603050405020304" pitchFamily="18" charset="0"/>
                <a:cs typeface="times" panose="02020603050405020304" pitchFamily="18" charset="0"/>
              </a:endParaRPr>
            </a:p>
            <a:p>
              <a:endParaRPr lang="zh-CN" altLang="en-US" sz="1400" dirty="0">
                <a:latin typeface="times" panose="02020603050405020304" pitchFamily="18" charset="0"/>
                <a:cs typeface="times" panose="02020603050405020304" pitchFamily="18" charset="0"/>
              </a:endParaRPr>
            </a:p>
            <a:p>
              <a:r>
                <a:rPr lang="zh-CN" altLang="en-US" sz="1400" dirty="0">
                  <a:latin typeface="times" panose="02020603050405020304" pitchFamily="18" charset="0"/>
                  <a:cs typeface="times" panose="02020603050405020304" pitchFamily="18" charset="0"/>
                </a:rPr>
                <a:t>    loss1 = f(x_adv, t) # 计算分类损失：目标为使模型的预测类别为目标类别 t</a:t>
              </a:r>
              <a:endParaRPr lang="en-US" altLang="zh-CN" sz="1400" dirty="0">
                <a:latin typeface="times" panose="02020603050405020304" pitchFamily="18" charset="0"/>
                <a:cs typeface="times" panose="02020603050405020304" pitchFamily="18" charset="0"/>
              </a:endParaRPr>
            </a:p>
            <a:p>
              <a:endParaRPr lang="en-US" altLang="zh-CN" sz="1400" dirty="0">
                <a:latin typeface="times" panose="02020603050405020304" pitchFamily="18" charset="0"/>
                <a:cs typeface="times" panose="02020603050405020304" pitchFamily="18" charset="0"/>
              </a:endParaRPr>
            </a:p>
            <a:p>
              <a:r>
                <a:rPr lang="en-US" altLang="zh-CN" sz="1400" dirty="0">
                  <a:latin typeface="times" panose="02020603050405020304" pitchFamily="18" charset="0"/>
                  <a:cs typeface="times" panose="02020603050405020304" pitchFamily="18" charset="0"/>
                </a:rPr>
                <a:t>    </a:t>
              </a:r>
              <a:r>
                <a:rPr lang="zh-CN" altLang="en-US" sz="1400" dirty="0">
                  <a:latin typeface="times" panose="02020603050405020304" pitchFamily="18" charset="0"/>
                  <a:cs typeface="times" panose="02020603050405020304" pitchFamily="18" charset="0"/>
                </a:rPr>
                <a:t>loss2 = ||x_adv - x||_2^2  # L2范数约束损失：使得对抗样本和原始样本之间的差异最小</a:t>
              </a:r>
              <a:endParaRPr lang="zh-CN" altLang="en-US" sz="1400" dirty="0">
                <a:latin typeface="times" panose="02020603050405020304" pitchFamily="18" charset="0"/>
                <a:cs typeface="times" panose="02020603050405020304" pitchFamily="18" charset="0"/>
              </a:endParaRPr>
            </a:p>
            <a:p>
              <a:r>
                <a:rPr lang="zh-CN" altLang="en-US" sz="1400" dirty="0">
                  <a:latin typeface="times" panose="02020603050405020304" pitchFamily="18" charset="0"/>
                  <a:cs typeface="times" panose="02020603050405020304" pitchFamily="18" charset="0"/>
                </a:rPr>
                <a:t>    </a:t>
              </a:r>
              <a:endParaRPr lang="en-US" altLang="zh-CN" sz="1400" dirty="0">
                <a:latin typeface="times" panose="02020603050405020304" pitchFamily="18" charset="0"/>
                <a:cs typeface="times" panose="02020603050405020304" pitchFamily="18" charset="0"/>
              </a:endParaRPr>
            </a:p>
            <a:p>
              <a:r>
                <a:rPr lang="zh-CN" altLang="en-US" sz="1400" dirty="0">
                  <a:latin typeface="times" panose="02020603050405020304" pitchFamily="18" charset="0"/>
                  <a:cs typeface="times" panose="02020603050405020304" pitchFamily="18" charset="0"/>
                </a:rPr>
                <a:t>    loss = loss1 + c * loss2 # 总损失函数：分类损失 + 正则化参数 * 约束损失</a:t>
              </a:r>
              <a:endParaRPr lang="zh-CN" altLang="en-US" sz="1400" dirty="0">
                <a:latin typeface="times" panose="02020603050405020304" pitchFamily="18" charset="0"/>
                <a:cs typeface="times" panose="02020603050405020304" pitchFamily="18" charset="0"/>
              </a:endParaRPr>
            </a:p>
            <a:p>
              <a:endParaRPr lang="zh-CN" altLang="en-US" sz="1400" dirty="0">
                <a:latin typeface="times" panose="02020603050405020304" pitchFamily="18" charset="0"/>
                <a:cs typeface="times" panose="02020603050405020304" pitchFamily="18" charset="0"/>
              </a:endParaRPr>
            </a:p>
            <a:p>
              <a:r>
                <a:rPr lang="zh-CN" altLang="en-US" sz="1400" dirty="0">
                  <a:latin typeface="times" panose="02020603050405020304" pitchFamily="18" charset="0"/>
                  <a:cs typeface="times" panose="02020603050405020304" pitchFamily="18" charset="0"/>
                </a:rPr>
                <a:t>    grad = ∇_w loss # 计算损失函数对 w 的梯度</a:t>
              </a:r>
              <a:endParaRPr lang="zh-CN" altLang="en-US" sz="1400" dirty="0">
                <a:latin typeface="times" panose="02020603050405020304" pitchFamily="18" charset="0"/>
                <a:cs typeface="times" panose="02020603050405020304" pitchFamily="18" charset="0"/>
              </a:endParaRPr>
            </a:p>
            <a:p>
              <a:r>
                <a:rPr lang="zh-CN" altLang="en-US" sz="1400" dirty="0">
                  <a:latin typeface="times" panose="02020603050405020304" pitchFamily="18" charset="0"/>
                  <a:cs typeface="times" panose="02020603050405020304" pitchFamily="18" charset="0"/>
                </a:rPr>
                <a:t>    </a:t>
              </a:r>
              <a:endParaRPr lang="zh-CN" altLang="en-US" sz="1400" dirty="0">
                <a:latin typeface="times" panose="02020603050405020304" pitchFamily="18" charset="0"/>
                <a:cs typeface="times" panose="02020603050405020304" pitchFamily="18" charset="0"/>
              </a:endParaRPr>
            </a:p>
            <a:p>
              <a:r>
                <a:rPr lang="zh-CN" altLang="en-US" sz="1400" dirty="0">
                  <a:latin typeface="times" panose="02020603050405020304" pitchFamily="18" charset="0"/>
                  <a:cs typeface="times" panose="02020603050405020304" pitchFamily="18" charset="0"/>
                </a:rPr>
                <a:t>    w = w - lr * grad  # 使用梯度下降法更新 w</a:t>
              </a:r>
              <a:endParaRPr lang="zh-CN" altLang="en-US" sz="1400" dirty="0">
                <a:latin typeface="times" panose="02020603050405020304" pitchFamily="18" charset="0"/>
                <a:cs typeface="times" panose="02020603050405020304" pitchFamily="18" charset="0"/>
              </a:endParaRPr>
            </a:p>
            <a:p>
              <a:endParaRPr lang="zh-CN" altLang="en-US" sz="1400" dirty="0">
                <a:latin typeface="times" panose="02020603050405020304" pitchFamily="18" charset="0"/>
                <a:cs typeface="times" panose="02020603050405020304" pitchFamily="18" charset="0"/>
              </a:endParaRPr>
            </a:p>
            <a:p>
              <a:r>
                <a:rPr lang="zh-CN" altLang="en-US" sz="1400" dirty="0">
                  <a:latin typeface="times" panose="02020603050405020304" pitchFamily="18" charset="0"/>
                  <a:cs typeface="times" panose="02020603050405020304" pitchFamily="18" charset="0"/>
                </a:rPr>
                <a:t>    if attack_successful(x_adv, t): # 如果攻击成功，可提前停止迭代</a:t>
              </a:r>
              <a:endParaRPr lang="zh-CN" altLang="en-US" sz="1400" dirty="0">
                <a:latin typeface="times" panose="02020603050405020304" pitchFamily="18" charset="0"/>
                <a:cs typeface="times" panose="02020603050405020304" pitchFamily="18" charset="0"/>
              </a:endParaRPr>
            </a:p>
            <a:p>
              <a:r>
                <a:rPr lang="zh-CN" altLang="en-US" sz="1400" dirty="0">
                  <a:latin typeface="times" panose="02020603050405020304" pitchFamily="18" charset="0"/>
                  <a:cs typeface="times" panose="02020603050405020304" pitchFamily="18" charset="0"/>
                </a:rPr>
                <a:t>        break</a:t>
              </a:r>
              <a:endParaRPr lang="zh-CN" altLang="en-US" sz="1400" dirty="0">
                <a:latin typeface="times" panose="02020603050405020304" pitchFamily="18" charset="0"/>
                <a:cs typeface="times" panose="02020603050405020304" pitchFamily="18" charset="0"/>
              </a:endParaRPr>
            </a:p>
            <a:p>
              <a:endParaRPr lang="zh-CN" altLang="en-US" sz="1400" dirty="0">
                <a:latin typeface="times" panose="02020603050405020304" pitchFamily="18" charset="0"/>
                <a:cs typeface="times" panose="02020603050405020304" pitchFamily="18" charset="0"/>
              </a:endParaRPr>
            </a:p>
            <a:p>
              <a:endParaRPr lang="zh-CN" altLang="en-US" sz="1400" dirty="0">
                <a:latin typeface="times" panose="02020603050405020304" pitchFamily="18" charset="0"/>
                <a:cs typeface="times" panose="02020603050405020304" pitchFamily="18" charset="0"/>
              </a:endParaRPr>
            </a:p>
            <a:p>
              <a:r>
                <a:rPr lang="zh-CN" altLang="en-US" sz="1400" dirty="0">
                  <a:latin typeface="times" panose="02020603050405020304" pitchFamily="18" charset="0"/>
                  <a:cs typeface="times" panose="02020603050405020304" pitchFamily="18" charset="0"/>
                </a:rPr>
                <a:t>return x_adv # 返回最终的对抗样本</a:t>
              </a:r>
              <a:endParaRPr lang="zh-CN" altLang="en-US" sz="1400" dirty="0">
                <a:latin typeface="times" panose="02020603050405020304" pitchFamily="18" charset="0"/>
                <a:cs typeface="times" panose="02020603050405020304" pitchFamily="18" charset="0"/>
              </a:endParaRPr>
            </a:p>
          </p:txBody>
        </p:sp>
        <p:pic>
          <p:nvPicPr>
            <p:cNvPr id="21" name="图片 20"/>
            <p:cNvPicPr>
              <a:picLocks noChangeAspect="1"/>
            </p:cNvPicPr>
            <p:nvPr/>
          </p:nvPicPr>
          <p:blipFill>
            <a:blip r:embed="rId1"/>
            <a:stretch>
              <a:fillRect/>
            </a:stretch>
          </p:blipFill>
          <p:spPr>
            <a:xfrm>
              <a:off x="6815859" y="2577784"/>
              <a:ext cx="1872260" cy="409984"/>
            </a:xfrm>
            <a:prstGeom prst="rect">
              <a:avLst/>
            </a:prstGeom>
          </p:spPr>
        </p:pic>
      </p:grpSp>
    </p:spTree>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1584221"/>
          </a:xfrm>
        </p:spPr>
        <p:txBody>
          <a:bodyPr/>
          <a:lstStyle/>
          <a:p>
            <a:r>
              <a:rPr lang="zh-CN" altLang="en-US" dirty="0"/>
              <a:t>数据集：</a:t>
            </a:r>
            <a:r>
              <a:rPr lang="en-US" altLang="zh-CN" dirty="0"/>
              <a:t>MNIST </a:t>
            </a:r>
            <a:r>
              <a:rPr lang="zh-CN" altLang="en-US" dirty="0"/>
              <a:t>，</a:t>
            </a:r>
            <a:r>
              <a:rPr lang="en-US" altLang="zh-CN" dirty="0"/>
              <a:t>CIFAR10</a:t>
            </a:r>
            <a:r>
              <a:rPr lang="zh-CN" altLang="en-US" dirty="0"/>
              <a:t>，</a:t>
            </a:r>
            <a:r>
              <a:rPr lang="en-US" altLang="zh-CN" dirty="0"/>
              <a:t>ImageNet</a:t>
            </a:r>
            <a:r>
              <a:rPr lang="zh-CN" altLang="en-US" dirty="0"/>
              <a:t>的前</a:t>
            </a:r>
            <a:r>
              <a:rPr lang="en-US" altLang="zh-CN" dirty="0"/>
              <a:t>1000</a:t>
            </a:r>
            <a:r>
              <a:rPr lang="zh-CN" altLang="en-US" dirty="0"/>
              <a:t>张图片</a:t>
            </a:r>
            <a:endParaRPr lang="en-US" altLang="zh-CN" dirty="0"/>
          </a:p>
          <a:p>
            <a:r>
              <a:rPr lang="zh-CN" altLang="en-US" dirty="0"/>
              <a:t>模型：</a:t>
            </a:r>
            <a:r>
              <a:rPr lang="en-US" altLang="zh-CN" dirty="0"/>
              <a:t> MNIST model, CIFAR10 model </a:t>
            </a:r>
            <a:r>
              <a:rPr lang="zh-CN" altLang="en-US" dirty="0"/>
              <a:t>和预训练的</a:t>
            </a:r>
            <a:r>
              <a:rPr lang="en-US" altLang="zh-CN" dirty="0"/>
              <a:t>Inception v3</a:t>
            </a:r>
            <a:endParaRPr lang="zh-CN" altLang="en-US" dirty="0"/>
          </a:p>
        </p:txBody>
      </p:sp>
      <p:sp>
        <p:nvSpPr>
          <p:cNvPr id="4" name="标题 1"/>
          <p:cNvSpPr>
            <a:spLocks noGrp="1"/>
          </p:cNvSpPr>
          <p:nvPr>
            <p:ph type="title"/>
          </p:nvPr>
        </p:nvSpPr>
        <p:spPr>
          <a:xfrm>
            <a:off x="304800" y="225425"/>
            <a:ext cx="10660063" cy="827088"/>
          </a:xfrm>
        </p:spPr>
        <p:txBody>
          <a:bodyPr/>
          <a:lstStyle/>
          <a:p>
            <a:r>
              <a:rPr lang="zh-CN" altLang="en-US" dirty="0"/>
              <a:t>攻击效果</a:t>
            </a:r>
            <a:endParaRPr lang="zh-CN" altLang="en-US" dirty="0"/>
          </a:p>
        </p:txBody>
      </p:sp>
      <p:pic>
        <p:nvPicPr>
          <p:cNvPr id="8" name="图片 7"/>
          <p:cNvPicPr>
            <a:picLocks noChangeAspect="1"/>
          </p:cNvPicPr>
          <p:nvPr/>
        </p:nvPicPr>
        <p:blipFill>
          <a:blip r:embed="rId1"/>
          <a:stretch>
            <a:fillRect/>
          </a:stretch>
        </p:blipFill>
        <p:spPr>
          <a:xfrm>
            <a:off x="2351480" y="2692401"/>
            <a:ext cx="6408890" cy="3256786"/>
          </a:xfrm>
          <a:prstGeom prst="rect">
            <a:avLst/>
          </a:prstGeom>
        </p:spPr>
      </p:pic>
    </p:spTree>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攻击效果</a:t>
            </a:r>
            <a:endParaRPr lang="zh-CN" altLang="en-US" dirty="0"/>
          </a:p>
        </p:txBody>
      </p:sp>
      <mc:AlternateContent xmlns:mc="http://schemas.openxmlformats.org/markup-compatibility/2006">
        <mc:Choice xmlns:a14="http://schemas.microsoft.com/office/drawing/2010/main" Requires="a14">
          <p:sp>
            <p:nvSpPr>
              <p:cNvPr id="5" name="文本框 4"/>
              <p:cNvSpPr txBox="1"/>
              <p:nvPr/>
            </p:nvSpPr>
            <p:spPr>
              <a:xfrm>
                <a:off x="479220" y="5365139"/>
                <a:ext cx="11305570" cy="400110"/>
              </a:xfrm>
              <a:prstGeom prst="rect">
                <a:avLst/>
              </a:prstGeom>
              <a:noFill/>
            </p:spPr>
            <p:txBody>
              <a:bodyPr wrap="square">
                <a:spAutoFit/>
              </a:bodyPr>
              <a:lstStyle/>
              <a:p>
                <a:pPr marL="0" lvl="1" algn="ctr"/>
                <a:r>
                  <a:rPr lang="zh-CN" altLang="en-US" sz="2000" b="1" dirty="0">
                    <a:solidFill>
                      <a:srgbClr val="0000CC"/>
                    </a:solidFill>
                  </a:rPr>
                  <a:t>对角线表示原图，第</a:t>
                </a:r>
                <a14:m>
                  <m:oMath xmlns:m="http://schemas.openxmlformats.org/officeDocument/2006/math">
                    <m:r>
                      <a:rPr lang="en-US" altLang="zh-CN" sz="2000" b="1" i="1" dirty="0" smtClean="0">
                        <a:solidFill>
                          <a:srgbClr val="0000CC"/>
                        </a:solidFill>
                        <a:latin typeface="Cambria Math" panose="02040503050406030204" pitchFamily="18" charset="0"/>
                      </a:rPr>
                      <m:t>𝒊</m:t>
                    </m:r>
                  </m:oMath>
                </a14:m>
                <a:r>
                  <a:rPr lang="zh-CN" altLang="en-US" sz="2000" b="1" dirty="0">
                    <a:solidFill>
                      <a:srgbClr val="0000CC"/>
                    </a:solidFill>
                  </a:rPr>
                  <a:t>行第</a:t>
                </a:r>
                <a14:m>
                  <m:oMath xmlns:m="http://schemas.openxmlformats.org/officeDocument/2006/math">
                    <m:r>
                      <a:rPr lang="en-US" altLang="zh-CN" sz="2000" b="1" i="1" dirty="0" smtClean="0">
                        <a:solidFill>
                          <a:srgbClr val="0000CC"/>
                        </a:solidFill>
                        <a:latin typeface="Cambria Math" panose="02040503050406030204" pitchFamily="18" charset="0"/>
                      </a:rPr>
                      <m:t>𝒋</m:t>
                    </m:r>
                  </m:oMath>
                </a14:m>
                <a:r>
                  <a:rPr lang="zh-CN" altLang="en-US" sz="2000" b="1" dirty="0">
                    <a:solidFill>
                      <a:srgbClr val="0000CC"/>
                    </a:solidFill>
                  </a:rPr>
                  <a:t>列的图像表示类别</a:t>
                </a:r>
                <a14:m>
                  <m:oMath xmlns:m="http://schemas.openxmlformats.org/officeDocument/2006/math">
                    <m:r>
                      <a:rPr lang="en-US" altLang="zh-CN" sz="2000" b="1" i="1" dirty="0" smtClean="0">
                        <a:solidFill>
                          <a:srgbClr val="0000CC"/>
                        </a:solidFill>
                        <a:latin typeface="Cambria Math" panose="02040503050406030204" pitchFamily="18" charset="0"/>
                      </a:rPr>
                      <m:t>𝒊</m:t>
                    </m:r>
                  </m:oMath>
                </a14:m>
                <a:r>
                  <a:rPr lang="zh-CN" altLang="en-US" sz="2000" b="1" dirty="0">
                    <a:solidFill>
                      <a:srgbClr val="0000CC"/>
                    </a:solidFill>
                  </a:rPr>
                  <a:t>的图像被分类为类别</a:t>
                </a:r>
                <a14:m>
                  <m:oMath xmlns:m="http://schemas.openxmlformats.org/officeDocument/2006/math">
                    <m:r>
                      <a:rPr lang="en-US" altLang="zh-CN" sz="2000" b="1" i="1" dirty="0" smtClean="0">
                        <a:solidFill>
                          <a:srgbClr val="0000CC"/>
                        </a:solidFill>
                        <a:latin typeface="Cambria Math" panose="02040503050406030204" pitchFamily="18" charset="0"/>
                      </a:rPr>
                      <m:t>𝒋</m:t>
                    </m:r>
                  </m:oMath>
                </a14:m>
                <a:r>
                  <a:rPr lang="zh-CN" altLang="en-US" sz="2000" b="1" dirty="0">
                    <a:solidFill>
                      <a:srgbClr val="0000CC"/>
                    </a:solidFill>
                  </a:rPr>
                  <a:t>的对抗样本</a:t>
                </a:r>
                <a:endParaRPr lang="en-US" altLang="zh-CN" sz="2000" b="1" dirty="0">
                  <a:solidFill>
                    <a:srgbClr val="0000CC"/>
                  </a:solidFill>
                </a:endParaRPr>
              </a:p>
            </p:txBody>
          </p:sp>
        </mc:Choice>
        <mc:Fallback>
          <p:sp>
            <p:nvSpPr>
              <p:cNvPr id="5" name="文本框 4"/>
              <p:cNvSpPr txBox="1">
                <a:spLocks noRot="1" noChangeAspect="1" noMove="1" noResize="1" noEditPoints="1" noAdjustHandles="1" noChangeArrowheads="1" noChangeShapeType="1" noTextEdit="1"/>
              </p:cNvSpPr>
              <p:nvPr/>
            </p:nvSpPr>
            <p:spPr>
              <a:xfrm>
                <a:off x="479220" y="5365139"/>
                <a:ext cx="11305570" cy="400110"/>
              </a:xfrm>
              <a:prstGeom prst="rect">
                <a:avLst/>
              </a:prstGeom>
              <a:blipFill rotWithShape="1">
                <a:blip r:embed="rId1"/>
                <a:stretch>
                  <a:fillRect l="-4" t="-6" r="4" b="21"/>
                </a:stretch>
              </a:blipFill>
            </p:spPr>
            <p:txBody>
              <a:bodyPr/>
              <a:lstStyle/>
              <a:p>
                <a:r>
                  <a:rPr lang="zh-CN" altLang="en-US">
                    <a:noFill/>
                  </a:rPr>
                  <a:t> </a:t>
                </a:r>
              </a:p>
            </p:txBody>
          </p:sp>
        </mc:Fallback>
      </mc:AlternateContent>
      <p:grpSp>
        <p:nvGrpSpPr>
          <p:cNvPr id="6" name="组合 5"/>
          <p:cNvGrpSpPr/>
          <p:nvPr/>
        </p:nvGrpSpPr>
        <p:grpSpPr>
          <a:xfrm>
            <a:off x="933771" y="1556740"/>
            <a:ext cx="10324457" cy="3304329"/>
            <a:chOff x="494228" y="1973544"/>
            <a:chExt cx="11143593" cy="3584237"/>
          </a:xfrm>
        </p:grpSpPr>
        <p:pic>
          <p:nvPicPr>
            <p:cNvPr id="7" name="图片 6"/>
            <p:cNvPicPr>
              <a:picLocks noChangeAspect="1"/>
            </p:cNvPicPr>
            <p:nvPr/>
          </p:nvPicPr>
          <p:blipFill>
            <a:blip r:embed="rId2"/>
            <a:stretch>
              <a:fillRect/>
            </a:stretch>
          </p:blipFill>
          <p:spPr>
            <a:xfrm>
              <a:off x="494228" y="1973544"/>
              <a:ext cx="3563215" cy="3584237"/>
            </a:xfrm>
            <a:prstGeom prst="rect">
              <a:avLst/>
            </a:prstGeom>
          </p:spPr>
        </p:pic>
        <p:pic>
          <p:nvPicPr>
            <p:cNvPr id="8" name="图片 7"/>
            <p:cNvPicPr>
              <a:picLocks noChangeAspect="1"/>
            </p:cNvPicPr>
            <p:nvPr/>
          </p:nvPicPr>
          <p:blipFill>
            <a:blip r:embed="rId3"/>
            <a:stretch>
              <a:fillRect/>
            </a:stretch>
          </p:blipFill>
          <p:spPr>
            <a:xfrm>
              <a:off x="4348238" y="2032241"/>
              <a:ext cx="3525540" cy="3525540"/>
            </a:xfrm>
            <a:prstGeom prst="rect">
              <a:avLst/>
            </a:prstGeom>
          </p:spPr>
        </p:pic>
        <p:pic>
          <p:nvPicPr>
            <p:cNvPr id="9" name="图片 8"/>
            <p:cNvPicPr>
              <a:picLocks noChangeAspect="1"/>
            </p:cNvPicPr>
            <p:nvPr/>
          </p:nvPicPr>
          <p:blipFill>
            <a:blip r:embed="rId4"/>
            <a:stretch>
              <a:fillRect/>
            </a:stretch>
          </p:blipFill>
          <p:spPr>
            <a:xfrm>
              <a:off x="8112280" y="2032241"/>
              <a:ext cx="3525541" cy="3521319"/>
            </a:xfrm>
            <a:prstGeom prst="rect">
              <a:avLst/>
            </a:prstGeom>
          </p:spPr>
        </p:pic>
      </p:grpSp>
    </p:spTree>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攻击效果</a:t>
            </a:r>
            <a:endParaRPr lang="zh-CN" altLang="en-US" dirty="0"/>
          </a:p>
        </p:txBody>
      </p:sp>
      <p:sp>
        <p:nvSpPr>
          <p:cNvPr id="3" name="内容占位符 2"/>
          <p:cNvSpPr>
            <a:spLocks noGrp="1"/>
          </p:cNvSpPr>
          <p:nvPr>
            <p:ph idx="1"/>
          </p:nvPr>
        </p:nvSpPr>
        <p:spPr>
          <a:xfrm>
            <a:off x="334434" y="1124679"/>
            <a:ext cx="11573933" cy="936131"/>
          </a:xfrm>
        </p:spPr>
        <p:txBody>
          <a:bodyPr/>
          <a:lstStyle/>
          <a:p>
            <a:r>
              <a:rPr lang="zh-CN" altLang="en-US" dirty="0"/>
              <a:t>和其它方法相比，</a:t>
            </a:r>
            <a:r>
              <a:rPr lang="en-US" altLang="zh-CN" dirty="0"/>
              <a:t>CW</a:t>
            </a:r>
            <a:r>
              <a:rPr lang="zh-CN" altLang="en-US" dirty="0"/>
              <a:t>是目前最强的白盒对抗样本攻击方法之一</a:t>
            </a:r>
            <a:endParaRPr lang="zh-CN" altLang="en-US" dirty="0"/>
          </a:p>
        </p:txBody>
      </p:sp>
      <p:pic>
        <p:nvPicPr>
          <p:cNvPr id="9" name="图片 8"/>
          <p:cNvPicPr>
            <a:picLocks noChangeAspect="1"/>
          </p:cNvPicPr>
          <p:nvPr/>
        </p:nvPicPr>
        <p:blipFill>
          <a:blip r:embed="rId1"/>
          <a:stretch>
            <a:fillRect/>
          </a:stretch>
        </p:blipFill>
        <p:spPr>
          <a:xfrm>
            <a:off x="1103003" y="2057865"/>
            <a:ext cx="9982608" cy="1981548"/>
          </a:xfrm>
          <a:prstGeom prst="rect">
            <a:avLst/>
          </a:prstGeom>
        </p:spPr>
      </p:pic>
      <mc:AlternateContent xmlns:mc="http://schemas.openxmlformats.org/markup-compatibility/2006">
        <mc:Choice xmlns:a14="http://schemas.microsoft.com/office/drawing/2010/main" Requires="a14">
          <p:sp>
            <p:nvSpPr>
              <p:cNvPr id="11" name="文本框 10"/>
              <p:cNvSpPr txBox="1"/>
              <p:nvPr/>
            </p:nvSpPr>
            <p:spPr>
              <a:xfrm>
                <a:off x="1103002" y="4365130"/>
                <a:ext cx="9025557" cy="1727332"/>
              </a:xfrm>
              <a:prstGeom prst="rect">
                <a:avLst/>
              </a:prstGeom>
              <a:noFill/>
            </p:spPr>
            <p:txBody>
              <a:bodyPr wrap="square">
                <a:spAutoFit/>
              </a:bodyPr>
              <a:lstStyle/>
              <a:p>
                <a:pPr>
                  <a:lnSpc>
                    <a:spcPct val="120000"/>
                  </a:lnSpc>
                </a:pPr>
                <a:r>
                  <a:rPr lang="zh-CN" altLang="en-US" sz="1800" dirty="0">
                    <a:latin typeface="微软雅黑" panose="020B0503020204020204" charset="-122"/>
                    <a:ea typeface="微软雅黑" panose="020B0503020204020204" charset="-122"/>
                  </a:rPr>
                  <a:t>数据集：</a:t>
                </a:r>
                <a:r>
                  <a:rPr lang="en-US" altLang="zh-CN" sz="1800" dirty="0">
                    <a:latin typeface="微软雅黑" panose="020B0503020204020204" charset="-122"/>
                    <a:ea typeface="微软雅黑" panose="020B0503020204020204" charset="-122"/>
                  </a:rPr>
                  <a:t>MNIST</a:t>
                </a:r>
                <a:endParaRPr lang="en-US" altLang="zh-CN" sz="1800" dirty="0">
                  <a:latin typeface="微软雅黑" panose="020B0503020204020204" charset="-122"/>
                  <a:ea typeface="微软雅黑" panose="020B0503020204020204" charset="-122"/>
                </a:endParaRPr>
              </a:p>
              <a:p>
                <a:pPr>
                  <a:lnSpc>
                    <a:spcPct val="120000"/>
                  </a:lnSpc>
                </a:pPr>
                <a:r>
                  <a:rPr lang="en-US" altLang="zh-CN" sz="1800" dirty="0">
                    <a:latin typeface="微软雅黑" panose="020B0503020204020204" charset="-122"/>
                    <a:ea typeface="微软雅黑" panose="020B0503020204020204" charset="-122"/>
                  </a:rPr>
                  <a:t>Best/worst case:</a:t>
                </a:r>
                <a:r>
                  <a:rPr lang="zh-CN" altLang="en-US" sz="1800" dirty="0">
                    <a:latin typeface="微软雅黑" panose="020B0503020204020204" charset="-122"/>
                    <a:ea typeface="微软雅黑" panose="020B0503020204020204" charset="-122"/>
                  </a:rPr>
                  <a:t> 结果最优</a:t>
                </a:r>
                <a:r>
                  <a:rPr lang="en-US" altLang="zh-CN" sz="1800" dirty="0">
                    <a:latin typeface="微软雅黑" panose="020B0503020204020204" charset="-122"/>
                    <a:ea typeface="微软雅黑" panose="020B0503020204020204" charset="-122"/>
                  </a:rPr>
                  <a:t>/</a:t>
                </a:r>
                <a:r>
                  <a:rPr lang="zh-CN" altLang="en-US" sz="1800" dirty="0">
                    <a:latin typeface="微软雅黑" panose="020B0503020204020204" charset="-122"/>
                    <a:ea typeface="微软雅黑" panose="020B0503020204020204" charset="-122"/>
                  </a:rPr>
                  <a:t>差的前</a:t>
                </a:r>
                <a:r>
                  <a:rPr lang="en-US" altLang="zh-CN" sz="1800" dirty="0">
                    <a:latin typeface="微软雅黑" panose="020B0503020204020204" charset="-122"/>
                    <a:ea typeface="微软雅黑" panose="020B0503020204020204" charset="-122"/>
                  </a:rPr>
                  <a:t>100</a:t>
                </a:r>
                <a:r>
                  <a:rPr lang="zh-CN" altLang="en-US" sz="1800" dirty="0">
                    <a:latin typeface="微软雅黑" panose="020B0503020204020204" charset="-122"/>
                    <a:ea typeface="微软雅黑" panose="020B0503020204020204" charset="-122"/>
                  </a:rPr>
                  <a:t>张图片的平均性能</a:t>
                </a:r>
                <a:endParaRPr lang="en-US" altLang="zh-CN" sz="1800" dirty="0">
                  <a:latin typeface="微软雅黑" panose="020B0503020204020204" charset="-122"/>
                  <a:ea typeface="微软雅黑" panose="020B0503020204020204" charset="-122"/>
                </a:endParaRPr>
              </a:p>
              <a:p>
                <a:pPr>
                  <a:lnSpc>
                    <a:spcPct val="120000"/>
                  </a:lnSpc>
                </a:pPr>
                <a:r>
                  <a:rPr lang="en-US" altLang="zh-CN" sz="1800" dirty="0">
                    <a:latin typeface="微软雅黑" panose="020B0503020204020204" charset="-122"/>
                    <a:ea typeface="微软雅黑" panose="020B0503020204020204" charset="-122"/>
                  </a:rPr>
                  <a:t>Average case:</a:t>
                </a:r>
                <a:r>
                  <a:rPr lang="zh-CN" altLang="en-US" sz="1800" dirty="0">
                    <a:latin typeface="微软雅黑" panose="020B0503020204020204" charset="-122"/>
                    <a:ea typeface="微软雅黑" panose="020B0503020204020204" charset="-122"/>
                  </a:rPr>
                  <a:t> </a:t>
                </a:r>
                <a:r>
                  <a:rPr lang="en-US" altLang="zh-CN" sz="1800" dirty="0">
                    <a:latin typeface="微软雅黑" panose="020B0503020204020204" charset="-122"/>
                    <a:ea typeface="微软雅黑" panose="020B0503020204020204" charset="-122"/>
                  </a:rPr>
                  <a:t>1000</a:t>
                </a:r>
                <a:r>
                  <a:rPr lang="zh-CN" altLang="en-US" sz="1800" dirty="0">
                    <a:latin typeface="微软雅黑" panose="020B0503020204020204" charset="-122"/>
                    <a:ea typeface="微软雅黑" panose="020B0503020204020204" charset="-122"/>
                  </a:rPr>
                  <a:t>张图片的平均性能</a:t>
                </a:r>
                <a:endParaRPr lang="en-US" altLang="zh-CN" sz="1800" dirty="0">
                  <a:latin typeface="微软雅黑" panose="020B0503020204020204" charset="-122"/>
                  <a:ea typeface="微软雅黑" panose="020B0503020204020204" charset="-122"/>
                </a:endParaRPr>
              </a:p>
              <a:p>
                <a:pPr>
                  <a:lnSpc>
                    <a:spcPct val="120000"/>
                  </a:lnSpc>
                </a:pPr>
                <a:r>
                  <a:rPr lang="en-US" altLang="zh-CN" sz="1800" dirty="0">
                    <a:latin typeface="微软雅黑" panose="020B0503020204020204" charset="-122"/>
                    <a:ea typeface="微软雅黑" panose="020B0503020204020204" charset="-122"/>
                  </a:rPr>
                  <a:t>Mean: </a:t>
                </a:r>
                <a:r>
                  <a:rPr lang="zh-CN" altLang="en-US" sz="1800" dirty="0">
                    <a:latin typeface="微软雅黑" panose="020B0503020204020204" charset="-122"/>
                    <a:ea typeface="微软雅黑" panose="020B0503020204020204" charset="-122"/>
                  </a:rPr>
                  <a:t>生成对抗样本所造成的图像平均改动</a:t>
                </a:r>
                <a:r>
                  <a:rPr lang="en-US" altLang="zh-CN" sz="1800" dirty="0">
                    <a:latin typeface="微软雅黑" panose="020B0503020204020204" charset="-122"/>
                    <a:ea typeface="微软雅黑" panose="020B0503020204020204" charset="-122"/>
                  </a:rPr>
                  <a:t>(</a:t>
                </a:r>
                <a14:m>
                  <m:oMath xmlns:m="http://schemas.openxmlformats.org/officeDocument/2006/math">
                    <m:sSub>
                      <m:sSubPr>
                        <m:ctrlPr>
                          <a:rPr lang="en-US" altLang="zh-CN" sz="1800" i="1" smtClean="0">
                            <a:latin typeface="Cambria Math" panose="02040503050406030204" pitchFamily="18" charset="0"/>
                            <a:ea typeface="微软雅黑" panose="020B0503020204020204" charset="-122"/>
                          </a:rPr>
                        </m:ctrlPr>
                      </m:sSubPr>
                      <m:e>
                        <m:r>
                          <a:rPr lang="en-US" altLang="zh-CN" sz="1800" b="0" i="1" smtClean="0">
                            <a:latin typeface="Cambria Math" panose="02040503050406030204" pitchFamily="18" charset="0"/>
                            <a:ea typeface="微软雅黑" panose="020B0503020204020204" charset="-122"/>
                          </a:rPr>
                          <m:t>𝐿</m:t>
                        </m:r>
                      </m:e>
                      <m:sub>
                        <m:r>
                          <a:rPr lang="en-US" altLang="zh-CN" sz="1800" b="0" i="1" smtClean="0">
                            <a:latin typeface="Cambria Math" panose="02040503050406030204" pitchFamily="18" charset="0"/>
                            <a:ea typeface="微软雅黑" panose="020B0503020204020204" charset="-122"/>
                          </a:rPr>
                          <m:t>0</m:t>
                        </m:r>
                      </m:sub>
                    </m:sSub>
                  </m:oMath>
                </a14:m>
                <a:r>
                  <a:rPr lang="en-US" altLang="zh-CN" sz="1800" dirty="0">
                    <a:latin typeface="微软雅黑" panose="020B0503020204020204" charset="-122"/>
                    <a:ea typeface="微软雅黑" panose="020B0503020204020204" charset="-122"/>
                  </a:rPr>
                  <a:t>: </a:t>
                </a:r>
                <a:r>
                  <a:rPr lang="zh-CN" altLang="en-US" sz="1800" dirty="0">
                    <a:latin typeface="微软雅黑" panose="020B0503020204020204" charset="-122"/>
                    <a:ea typeface="微软雅黑" panose="020B0503020204020204" charset="-122"/>
                  </a:rPr>
                  <a:t>像素数量；</a:t>
                </a:r>
                <a:r>
                  <a:rPr lang="en-US" altLang="zh-CN" sz="1800" dirty="0">
                    <a:latin typeface="微软雅黑" panose="020B0503020204020204" charset="-122"/>
                    <a:ea typeface="微软雅黑" panose="020B0503020204020204" charset="-122"/>
                  </a:rPr>
                  <a:t> </a:t>
                </a:r>
                <a14:m>
                  <m:oMath xmlns:m="http://schemas.openxmlformats.org/officeDocument/2006/math">
                    <m:sSub>
                      <m:sSubPr>
                        <m:ctrlPr>
                          <a:rPr lang="en-US" altLang="zh-CN" sz="1800" i="1">
                            <a:latin typeface="Cambria Math" panose="02040503050406030204" pitchFamily="18" charset="0"/>
                            <a:ea typeface="微软雅黑" panose="020B0503020204020204" charset="-122"/>
                          </a:rPr>
                        </m:ctrlPr>
                      </m:sSubPr>
                      <m:e>
                        <m:r>
                          <a:rPr lang="en-US" altLang="zh-CN" sz="1800" b="0" i="1" smtClean="0">
                            <a:latin typeface="Cambria Math" panose="02040503050406030204" pitchFamily="18" charset="0"/>
                            <a:ea typeface="微软雅黑" panose="020B0503020204020204" charset="-122"/>
                          </a:rPr>
                          <m:t>𝐿</m:t>
                        </m:r>
                      </m:e>
                      <m:sub>
                        <m:r>
                          <a:rPr lang="en-US" altLang="zh-CN" sz="1800" b="0" i="1" smtClean="0">
                            <a:latin typeface="Cambria Math" panose="02040503050406030204" pitchFamily="18" charset="0"/>
                            <a:ea typeface="微软雅黑" panose="020B0503020204020204" charset="-122"/>
                          </a:rPr>
                          <m:t>2</m:t>
                        </m:r>
                      </m:sub>
                    </m:sSub>
                    <m:r>
                      <a:rPr lang="en-US" altLang="zh-CN" sz="1800" b="0" i="1" smtClean="0">
                        <a:latin typeface="Cambria Math" panose="02040503050406030204" pitchFamily="18" charset="0"/>
                        <a:ea typeface="微软雅黑" panose="020B0503020204020204" charset="-122"/>
                      </a:rPr>
                      <m:t>/</m:t>
                    </m:r>
                  </m:oMath>
                </a14:m>
                <a:r>
                  <a:rPr lang="en-US" altLang="zh-CN" sz="1800" dirty="0">
                    <a:latin typeface="微软雅黑" panose="020B0503020204020204" charset="-122"/>
                    <a:ea typeface="微软雅黑" panose="020B0503020204020204" charset="-122"/>
                  </a:rPr>
                  <a:t> </a:t>
                </a:r>
                <a14:m>
                  <m:oMath xmlns:m="http://schemas.openxmlformats.org/officeDocument/2006/math">
                    <m:sSub>
                      <m:sSubPr>
                        <m:ctrlPr>
                          <a:rPr lang="en-US" altLang="zh-CN" sz="1800" i="1">
                            <a:latin typeface="Cambria Math" panose="02040503050406030204" pitchFamily="18" charset="0"/>
                            <a:ea typeface="微软雅黑" panose="020B0503020204020204" charset="-122"/>
                          </a:rPr>
                        </m:ctrlPr>
                      </m:sSubPr>
                      <m:e>
                        <m:r>
                          <a:rPr lang="en-US" altLang="zh-CN" sz="1800" b="0" i="1" smtClean="0">
                            <a:latin typeface="Cambria Math" panose="02040503050406030204" pitchFamily="18" charset="0"/>
                            <a:ea typeface="微软雅黑" panose="020B0503020204020204" charset="-122"/>
                          </a:rPr>
                          <m:t>𝐿</m:t>
                        </m:r>
                      </m:e>
                      <m:sub>
                        <m:r>
                          <a:rPr lang="en-US" altLang="zh-CN" sz="1800" b="0" i="1" smtClean="0">
                            <a:latin typeface="Cambria Math" panose="02040503050406030204" pitchFamily="18" charset="0"/>
                            <a:ea typeface="Cambria Math" panose="02040503050406030204" pitchFamily="18" charset="0"/>
                          </a:rPr>
                          <m:t>∞</m:t>
                        </m:r>
                      </m:sub>
                    </m:sSub>
                  </m:oMath>
                </a14:m>
                <a:r>
                  <a:rPr lang="zh-CN" altLang="en-US" sz="1800" dirty="0">
                    <a:latin typeface="微软雅黑" panose="020B0503020204020204" charset="-122"/>
                    <a:ea typeface="微软雅黑" panose="020B0503020204020204" charset="-122"/>
                  </a:rPr>
                  <a:t>：像素值</a:t>
                </a:r>
                <a:r>
                  <a:rPr lang="en-US" altLang="zh-CN" sz="1800" dirty="0">
                    <a:latin typeface="微软雅黑" panose="020B0503020204020204" charset="-122"/>
                    <a:ea typeface="微软雅黑" panose="020B0503020204020204" charset="-122"/>
                  </a:rPr>
                  <a:t>)</a:t>
                </a:r>
                <a:endParaRPr lang="en-US" altLang="zh-CN" sz="1800" dirty="0">
                  <a:latin typeface="微软雅黑" panose="020B0503020204020204" charset="-122"/>
                  <a:ea typeface="微软雅黑" panose="020B0503020204020204" charset="-122"/>
                </a:endParaRPr>
              </a:p>
              <a:p>
                <a:pPr>
                  <a:lnSpc>
                    <a:spcPct val="120000"/>
                  </a:lnSpc>
                </a:pPr>
                <a:r>
                  <a:rPr lang="en-US" altLang="zh-CN" sz="1800" dirty="0">
                    <a:latin typeface="微软雅黑" panose="020B0503020204020204" charset="-122"/>
                    <a:ea typeface="微软雅黑" panose="020B0503020204020204" charset="-122"/>
                  </a:rPr>
                  <a:t>Prop: </a:t>
                </a:r>
                <a:r>
                  <a:rPr lang="zh-CN" altLang="en-US" sz="1800" dirty="0">
                    <a:latin typeface="微软雅黑" panose="020B0503020204020204" charset="-122"/>
                    <a:ea typeface="微软雅黑" panose="020B0503020204020204" charset="-122"/>
                  </a:rPr>
                  <a:t>对抗样本攻击成功率</a:t>
                </a:r>
                <a:endParaRPr lang="en-US" altLang="zh-CN" sz="1800" dirty="0">
                  <a:latin typeface="微软雅黑" panose="020B0503020204020204" charset="-122"/>
                  <a:ea typeface="微软雅黑" panose="020B0503020204020204" charset="-122"/>
                </a:endParaRPr>
              </a:p>
            </p:txBody>
          </p:sp>
        </mc:Choice>
        <mc:Fallback>
          <p:sp>
            <p:nvSpPr>
              <p:cNvPr id="11" name="文本框 10"/>
              <p:cNvSpPr txBox="1">
                <a:spLocks noRot="1" noChangeAspect="1" noMove="1" noResize="1" noEditPoints="1" noAdjustHandles="1" noChangeArrowheads="1" noChangeShapeType="1" noTextEdit="1"/>
              </p:cNvSpPr>
              <p:nvPr/>
            </p:nvSpPr>
            <p:spPr>
              <a:xfrm>
                <a:off x="1103002" y="4365130"/>
                <a:ext cx="9025557" cy="1727332"/>
              </a:xfrm>
              <a:prstGeom prst="rect">
                <a:avLst/>
              </a:prstGeom>
              <a:blipFill rotWithShape="1">
                <a:blip r:embed="rId2"/>
                <a:stretch>
                  <a:fillRect t="-8" r="3" b="16"/>
                </a:stretch>
              </a:blipFill>
            </p:spPr>
            <p:txBody>
              <a:bodyPr/>
              <a:lstStyle/>
              <a:p>
                <a:r>
                  <a:rPr lang="zh-CN" altLang="en-US">
                    <a:noFill/>
                  </a:rPr>
                  <a:t> </a:t>
                </a:r>
              </a:p>
            </p:txBody>
          </p:sp>
        </mc:Fallback>
      </mc:AlternateContent>
    </p:spTree>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攻击效果</a:t>
            </a:r>
            <a:endParaRPr lang="zh-CN" altLang="en-US" dirty="0"/>
          </a:p>
        </p:txBody>
      </p:sp>
      <p:sp>
        <p:nvSpPr>
          <p:cNvPr id="3" name="内容占位符 2"/>
          <p:cNvSpPr>
            <a:spLocks noGrp="1"/>
          </p:cNvSpPr>
          <p:nvPr>
            <p:ph idx="1"/>
          </p:nvPr>
        </p:nvSpPr>
        <p:spPr>
          <a:xfrm>
            <a:off x="334434" y="1124679"/>
            <a:ext cx="11573933" cy="936131"/>
          </a:xfrm>
        </p:spPr>
        <p:txBody>
          <a:bodyPr/>
          <a:lstStyle/>
          <a:p>
            <a:r>
              <a:rPr lang="en-US" altLang="zh-CN" dirty="0"/>
              <a:t>C&amp;W</a:t>
            </a:r>
            <a:r>
              <a:rPr lang="zh-CN" altLang="en-US" dirty="0"/>
              <a:t>攻击可以在蒸馏学生模型上生成有效的对抗样本</a:t>
            </a:r>
            <a:endParaRPr lang="zh-CN" altLang="en-US" dirty="0"/>
          </a:p>
        </p:txBody>
      </p:sp>
      <p:sp>
        <p:nvSpPr>
          <p:cNvPr id="11" name="文本框 10"/>
          <p:cNvSpPr txBox="1"/>
          <p:nvPr/>
        </p:nvSpPr>
        <p:spPr>
          <a:xfrm>
            <a:off x="1583221" y="4509150"/>
            <a:ext cx="9025557" cy="961289"/>
          </a:xfrm>
          <a:prstGeom prst="rect">
            <a:avLst/>
          </a:prstGeom>
          <a:noFill/>
        </p:spPr>
        <p:txBody>
          <a:bodyPr wrap="square">
            <a:spAutoFit/>
          </a:bodyPr>
          <a:lstStyle/>
          <a:p>
            <a:pPr algn="ctr">
              <a:lnSpc>
                <a:spcPct val="150000"/>
              </a:lnSpc>
            </a:pPr>
            <a:r>
              <a:rPr lang="en-US" altLang="zh-CN" sz="2000" b="1" dirty="0">
                <a:latin typeface="微软雅黑" panose="020B0503020204020204" charset="-122"/>
                <a:ea typeface="微软雅黑" panose="020B0503020204020204" charset="-122"/>
              </a:rPr>
              <a:t>C&amp;W</a:t>
            </a:r>
            <a:r>
              <a:rPr lang="zh-CN" altLang="en-US" sz="2000" b="1" dirty="0">
                <a:latin typeface="微软雅黑" panose="020B0503020204020204" charset="-122"/>
                <a:ea typeface="微软雅黑" panose="020B0503020204020204" charset="-122"/>
              </a:rPr>
              <a:t>攻击的优化目标直接作用于模型的逻辑输出，而不是基于</a:t>
            </a:r>
            <a:r>
              <a:rPr lang="en-US" altLang="zh-CN" sz="2000" b="1" dirty="0" err="1">
                <a:latin typeface="微软雅黑" panose="020B0503020204020204" charset="-122"/>
                <a:ea typeface="微软雅黑" panose="020B0503020204020204" charset="-122"/>
              </a:rPr>
              <a:t>softmax</a:t>
            </a:r>
            <a:r>
              <a:rPr lang="zh-CN" altLang="en-US" sz="2000" b="1" dirty="0">
                <a:latin typeface="微软雅黑" panose="020B0503020204020204" charset="-122"/>
                <a:ea typeface="微软雅黑" panose="020B0503020204020204" charset="-122"/>
              </a:rPr>
              <a:t>概率</a:t>
            </a:r>
            <a:endParaRPr lang="en-US" altLang="zh-CN" sz="2000" b="1" dirty="0">
              <a:latin typeface="微软雅黑" panose="020B0503020204020204" charset="-122"/>
              <a:ea typeface="微软雅黑" panose="020B0503020204020204" charset="-122"/>
            </a:endParaRPr>
          </a:p>
          <a:p>
            <a:pPr algn="ctr">
              <a:lnSpc>
                <a:spcPct val="150000"/>
              </a:lnSpc>
            </a:pPr>
            <a:r>
              <a:rPr lang="zh-CN" altLang="en-US" sz="2000" b="1" dirty="0">
                <a:latin typeface="微软雅黑" panose="020B0503020204020204" charset="-122"/>
                <a:ea typeface="微软雅黑" panose="020B0503020204020204" charset="-122"/>
              </a:rPr>
              <a:t>这使得蒸馏防御所带来的预测概率锐化效果在</a:t>
            </a:r>
            <a:r>
              <a:rPr lang="en-US" altLang="zh-CN" sz="2000" b="1" dirty="0">
                <a:latin typeface="微软雅黑" panose="020B0503020204020204" charset="-122"/>
                <a:ea typeface="微软雅黑" panose="020B0503020204020204" charset="-122"/>
              </a:rPr>
              <a:t>C&amp;W</a:t>
            </a:r>
            <a:r>
              <a:rPr lang="zh-CN" altLang="en-US" sz="2000" b="1" dirty="0">
                <a:latin typeface="微软雅黑" panose="020B0503020204020204" charset="-122"/>
                <a:ea typeface="微软雅黑" panose="020B0503020204020204" charset="-122"/>
              </a:rPr>
              <a:t>算法中失效</a:t>
            </a:r>
            <a:endParaRPr lang="en-US" altLang="zh-CN" sz="2000" b="1" dirty="0">
              <a:latin typeface="微软雅黑" panose="020B0503020204020204" charset="-122"/>
              <a:ea typeface="微软雅黑" panose="020B0503020204020204" charset="-122"/>
            </a:endParaRPr>
          </a:p>
        </p:txBody>
      </p:sp>
      <p:pic>
        <p:nvPicPr>
          <p:cNvPr id="5" name="图片 4"/>
          <p:cNvPicPr>
            <a:picLocks noChangeAspect="1"/>
          </p:cNvPicPr>
          <p:nvPr/>
        </p:nvPicPr>
        <p:blipFill>
          <a:blip r:embed="rId1"/>
          <a:stretch>
            <a:fillRect/>
          </a:stretch>
        </p:blipFill>
        <p:spPr>
          <a:xfrm>
            <a:off x="0" y="2088110"/>
            <a:ext cx="12192000" cy="2188523"/>
          </a:xfrm>
          <a:prstGeom prst="rect">
            <a:avLst/>
          </a:prstGeom>
        </p:spPr>
      </p:pic>
      <mc:AlternateContent xmlns:mc="http://schemas.openxmlformats.org/markup-compatibility/2006">
        <mc:Choice xmlns:a14="http://schemas.microsoft.com/office/drawing/2010/main" Requires="a14">
          <p:sp>
            <p:nvSpPr>
              <p:cNvPr id="6" name="文本框 5"/>
              <p:cNvSpPr txBox="1"/>
              <p:nvPr/>
            </p:nvSpPr>
            <p:spPr>
              <a:xfrm>
                <a:off x="2884780" y="5305073"/>
                <a:ext cx="6422440" cy="1058110"/>
              </a:xfrm>
              <a:prstGeom prst="rect">
                <a:avLst/>
              </a:prstGeom>
              <a:noFill/>
            </p:spPr>
            <p:txBody>
              <a:bodyPr wrap="square">
                <a:spAutoFit/>
              </a:bodyPr>
              <a:lstStyle/>
              <a:p>
                <a:pPr>
                  <a:lnSpc>
                    <a:spcPct val="200000"/>
                  </a:lnSpc>
                </a:pPr>
                <a14:m>
                  <m:oMathPara xmlns:m="http://schemas.openxmlformats.org/officeDocument/2006/math">
                    <m:oMathParaPr>
                      <m:jc m:val="centerGroup"/>
                    </m:oMathParaPr>
                    <m:oMath xmlns:m="http://schemas.openxmlformats.org/officeDocument/2006/math">
                      <m:r>
                        <a:rPr lang="en-US" altLang="zh-CN" sz="2400" b="1" i="1" smtClean="0">
                          <a:solidFill>
                            <a:srgbClr val="C00000"/>
                          </a:solidFill>
                          <a:latin typeface="Cambria Math" panose="02040503050406030204" pitchFamily="18" charset="0"/>
                        </a:rPr>
                        <m:t>𝒇</m:t>
                      </m:r>
                      <m:d>
                        <m:dPr>
                          <m:ctrlPr>
                            <a:rPr lang="zh-CN" altLang="zh-CN" sz="2400" b="1" i="1">
                              <a:solidFill>
                                <a:srgbClr val="C00000"/>
                              </a:solidFill>
                              <a:latin typeface="Cambria Math" panose="02040503050406030204" pitchFamily="18" charset="0"/>
                            </a:rPr>
                          </m:ctrlPr>
                        </m:dPr>
                        <m:e>
                          <m:sSup>
                            <m:sSupPr>
                              <m:ctrlPr>
                                <a:rPr lang="zh-CN" altLang="zh-CN" sz="2400" b="1" i="1">
                                  <a:solidFill>
                                    <a:srgbClr val="C00000"/>
                                  </a:solidFill>
                                  <a:latin typeface="Cambria Math" panose="02040503050406030204" pitchFamily="18" charset="0"/>
                                </a:rPr>
                              </m:ctrlPr>
                            </m:sSupPr>
                            <m:e>
                              <m:r>
                                <a:rPr lang="en-US" altLang="zh-CN" sz="2400" b="1" i="1">
                                  <a:solidFill>
                                    <a:srgbClr val="C00000"/>
                                  </a:solidFill>
                                  <a:latin typeface="Cambria Math" panose="02040503050406030204" pitchFamily="18" charset="0"/>
                                </a:rPr>
                                <m:t>𝒙</m:t>
                              </m:r>
                            </m:e>
                            <m:sup>
                              <m:r>
                                <a:rPr lang="en-US" altLang="zh-CN" sz="2400" b="1" i="1">
                                  <a:solidFill>
                                    <a:srgbClr val="C00000"/>
                                  </a:solidFill>
                                  <a:latin typeface="Cambria Math" panose="02040503050406030204" pitchFamily="18" charset="0"/>
                                </a:rPr>
                                <m:t>′</m:t>
                              </m:r>
                            </m:sup>
                          </m:sSup>
                        </m:e>
                      </m:d>
                      <m:r>
                        <a:rPr lang="en-US" altLang="zh-CN" sz="2400" b="1" i="1">
                          <a:solidFill>
                            <a:srgbClr val="C00000"/>
                          </a:solidFill>
                          <a:latin typeface="Cambria Math" panose="02040503050406030204" pitchFamily="18" charset="0"/>
                        </a:rPr>
                        <m:t>=</m:t>
                      </m:r>
                      <m:sSup>
                        <m:sSupPr>
                          <m:ctrlPr>
                            <a:rPr lang="zh-CN" altLang="zh-CN" sz="2400" b="1" i="1">
                              <a:solidFill>
                                <a:srgbClr val="C00000"/>
                              </a:solidFill>
                              <a:latin typeface="Cambria Math" panose="02040503050406030204" pitchFamily="18" charset="0"/>
                            </a:rPr>
                          </m:ctrlPr>
                        </m:sSupPr>
                        <m:e>
                          <m:r>
                            <a:rPr lang="en-US" altLang="zh-CN" sz="2400" b="1" i="1">
                              <a:solidFill>
                                <a:srgbClr val="C00000"/>
                              </a:solidFill>
                              <a:latin typeface="Cambria Math" panose="02040503050406030204" pitchFamily="18" charset="0"/>
                            </a:rPr>
                            <m:t>(</m:t>
                          </m:r>
                          <m:func>
                            <m:funcPr>
                              <m:ctrlPr>
                                <a:rPr lang="zh-CN" altLang="zh-CN" sz="2400" b="1" i="1">
                                  <a:solidFill>
                                    <a:srgbClr val="C00000"/>
                                  </a:solidFill>
                                  <a:latin typeface="Cambria Math" panose="02040503050406030204" pitchFamily="18" charset="0"/>
                                </a:rPr>
                              </m:ctrlPr>
                            </m:funcPr>
                            <m:fName>
                              <m:limLow>
                                <m:limLowPr>
                                  <m:ctrlPr>
                                    <a:rPr lang="zh-CN" altLang="zh-CN" sz="2400" b="1" i="1">
                                      <a:solidFill>
                                        <a:srgbClr val="C00000"/>
                                      </a:solidFill>
                                      <a:latin typeface="Cambria Math" panose="02040503050406030204" pitchFamily="18" charset="0"/>
                                    </a:rPr>
                                  </m:ctrlPr>
                                </m:limLowPr>
                                <m:e>
                                  <m:r>
                                    <a:rPr lang="en-US" altLang="zh-CN" sz="2400" b="1" i="1">
                                      <a:solidFill>
                                        <a:srgbClr val="C00000"/>
                                      </a:solidFill>
                                      <a:latin typeface="Cambria Math" panose="02040503050406030204" pitchFamily="18" charset="0"/>
                                    </a:rPr>
                                    <m:t>𝒎𝒂𝒙</m:t>
                                  </m:r>
                                </m:e>
                                <m:lim>
                                  <m:r>
                                    <a:rPr lang="en-US" altLang="zh-CN" sz="2400" b="1" i="1">
                                      <a:solidFill>
                                        <a:srgbClr val="C00000"/>
                                      </a:solidFill>
                                      <a:latin typeface="Cambria Math" panose="02040503050406030204" pitchFamily="18" charset="0"/>
                                    </a:rPr>
                                    <m:t>𝒊</m:t>
                                  </m:r>
                                  <m:r>
                                    <a:rPr lang="en-US" altLang="zh-CN" sz="2400" b="1" i="1">
                                      <a:solidFill>
                                        <a:srgbClr val="C00000"/>
                                      </a:solidFill>
                                      <a:latin typeface="Cambria Math" panose="02040503050406030204" pitchFamily="18" charset="0"/>
                                    </a:rPr>
                                    <m:t>≠</m:t>
                                  </m:r>
                                  <m:r>
                                    <a:rPr lang="en-US" altLang="zh-CN" sz="2400" b="1" i="1">
                                      <a:solidFill>
                                        <a:srgbClr val="C00000"/>
                                      </a:solidFill>
                                      <a:latin typeface="Cambria Math" panose="02040503050406030204" pitchFamily="18" charset="0"/>
                                    </a:rPr>
                                    <m:t>𝒕</m:t>
                                  </m:r>
                                </m:lim>
                              </m:limLow>
                            </m:fName>
                            <m:e>
                              <m:sSub>
                                <m:sSubPr>
                                  <m:ctrlPr>
                                    <a:rPr lang="zh-CN" altLang="zh-CN" sz="2400" b="1" i="1">
                                      <a:solidFill>
                                        <a:srgbClr val="C00000"/>
                                      </a:solidFill>
                                      <a:latin typeface="Cambria Math" panose="02040503050406030204" pitchFamily="18" charset="0"/>
                                    </a:rPr>
                                  </m:ctrlPr>
                                </m:sSubPr>
                                <m:e>
                                  <m:r>
                                    <a:rPr lang="en-US" altLang="zh-CN" sz="2400" b="1" i="1">
                                      <a:solidFill>
                                        <a:srgbClr val="C00000"/>
                                      </a:solidFill>
                                      <a:latin typeface="Cambria Math" panose="02040503050406030204" pitchFamily="18" charset="0"/>
                                    </a:rPr>
                                    <m:t>𝒁</m:t>
                                  </m:r>
                                  <m:d>
                                    <m:dPr>
                                      <m:ctrlPr>
                                        <a:rPr lang="zh-CN" altLang="zh-CN" sz="2400" b="1" i="1">
                                          <a:solidFill>
                                            <a:srgbClr val="C00000"/>
                                          </a:solidFill>
                                          <a:latin typeface="Cambria Math" panose="02040503050406030204" pitchFamily="18" charset="0"/>
                                        </a:rPr>
                                      </m:ctrlPr>
                                    </m:dPr>
                                    <m:e>
                                      <m:sSup>
                                        <m:sSupPr>
                                          <m:ctrlPr>
                                            <a:rPr lang="zh-CN" altLang="zh-CN" sz="2400" b="1" i="1">
                                              <a:solidFill>
                                                <a:srgbClr val="C00000"/>
                                              </a:solidFill>
                                              <a:latin typeface="Cambria Math" panose="02040503050406030204" pitchFamily="18" charset="0"/>
                                            </a:rPr>
                                          </m:ctrlPr>
                                        </m:sSupPr>
                                        <m:e>
                                          <m:r>
                                            <a:rPr lang="en-US" altLang="zh-CN" sz="2400" b="1" i="1">
                                              <a:solidFill>
                                                <a:srgbClr val="C00000"/>
                                              </a:solidFill>
                                              <a:latin typeface="Cambria Math" panose="02040503050406030204" pitchFamily="18" charset="0"/>
                                            </a:rPr>
                                            <m:t>𝒙</m:t>
                                          </m:r>
                                        </m:e>
                                        <m:sup>
                                          <m:r>
                                            <a:rPr lang="en-US" altLang="zh-CN" sz="2400" b="1" i="1">
                                              <a:solidFill>
                                                <a:srgbClr val="C00000"/>
                                              </a:solidFill>
                                              <a:latin typeface="Cambria Math" panose="02040503050406030204" pitchFamily="18" charset="0"/>
                                            </a:rPr>
                                            <m:t>′</m:t>
                                          </m:r>
                                        </m:sup>
                                      </m:sSup>
                                    </m:e>
                                  </m:d>
                                </m:e>
                                <m:sub>
                                  <m:r>
                                    <a:rPr lang="en-US" altLang="zh-CN" sz="2400" b="1" i="1">
                                      <a:solidFill>
                                        <a:srgbClr val="C00000"/>
                                      </a:solidFill>
                                      <a:latin typeface="Cambria Math" panose="02040503050406030204" pitchFamily="18" charset="0"/>
                                    </a:rPr>
                                    <m:t>𝒊</m:t>
                                  </m:r>
                                </m:sub>
                              </m:sSub>
                            </m:e>
                          </m:func>
                          <m:r>
                            <a:rPr lang="en-US" altLang="zh-CN" sz="2400" b="1" i="1">
                              <a:solidFill>
                                <a:srgbClr val="C00000"/>
                              </a:solidFill>
                              <a:latin typeface="Cambria Math" panose="02040503050406030204" pitchFamily="18" charset="0"/>
                            </a:rPr>
                            <m:t>−</m:t>
                          </m:r>
                          <m:sSub>
                            <m:sSubPr>
                              <m:ctrlPr>
                                <a:rPr lang="zh-CN" altLang="zh-CN" sz="2400" b="1" i="1">
                                  <a:solidFill>
                                    <a:srgbClr val="C00000"/>
                                  </a:solidFill>
                                  <a:latin typeface="Cambria Math" panose="02040503050406030204" pitchFamily="18" charset="0"/>
                                </a:rPr>
                              </m:ctrlPr>
                            </m:sSubPr>
                            <m:e>
                              <m:r>
                                <a:rPr lang="en-US" altLang="zh-CN" sz="2400" b="1" i="1">
                                  <a:solidFill>
                                    <a:srgbClr val="C00000"/>
                                  </a:solidFill>
                                  <a:latin typeface="Cambria Math" panose="02040503050406030204" pitchFamily="18" charset="0"/>
                                </a:rPr>
                                <m:t>𝒁</m:t>
                              </m:r>
                              <m:d>
                                <m:dPr>
                                  <m:ctrlPr>
                                    <a:rPr lang="zh-CN" altLang="zh-CN" sz="2400" b="1" i="1">
                                      <a:solidFill>
                                        <a:srgbClr val="C00000"/>
                                      </a:solidFill>
                                      <a:latin typeface="Cambria Math" panose="02040503050406030204" pitchFamily="18" charset="0"/>
                                    </a:rPr>
                                  </m:ctrlPr>
                                </m:dPr>
                                <m:e>
                                  <m:sSup>
                                    <m:sSupPr>
                                      <m:ctrlPr>
                                        <a:rPr lang="zh-CN" altLang="zh-CN" sz="2400" b="1" i="1">
                                          <a:solidFill>
                                            <a:srgbClr val="C00000"/>
                                          </a:solidFill>
                                          <a:latin typeface="Cambria Math" panose="02040503050406030204" pitchFamily="18" charset="0"/>
                                        </a:rPr>
                                      </m:ctrlPr>
                                    </m:sSupPr>
                                    <m:e>
                                      <m:r>
                                        <a:rPr lang="en-US" altLang="zh-CN" sz="2400" b="1" i="1">
                                          <a:solidFill>
                                            <a:srgbClr val="C00000"/>
                                          </a:solidFill>
                                          <a:latin typeface="Cambria Math" panose="02040503050406030204" pitchFamily="18" charset="0"/>
                                        </a:rPr>
                                        <m:t>𝒙</m:t>
                                      </m:r>
                                    </m:e>
                                    <m:sup>
                                      <m:r>
                                        <a:rPr lang="en-US" altLang="zh-CN" sz="2400" b="1" i="1">
                                          <a:solidFill>
                                            <a:srgbClr val="C00000"/>
                                          </a:solidFill>
                                          <a:latin typeface="Cambria Math" panose="02040503050406030204" pitchFamily="18" charset="0"/>
                                        </a:rPr>
                                        <m:t>′</m:t>
                                      </m:r>
                                    </m:sup>
                                  </m:sSup>
                                </m:e>
                              </m:d>
                            </m:e>
                            <m:sub>
                              <m:r>
                                <a:rPr lang="en-US" altLang="zh-CN" sz="2400" b="1" i="1">
                                  <a:solidFill>
                                    <a:srgbClr val="C00000"/>
                                  </a:solidFill>
                                  <a:latin typeface="Cambria Math" panose="02040503050406030204" pitchFamily="18" charset="0"/>
                                </a:rPr>
                                <m:t>𝒕</m:t>
                              </m:r>
                            </m:sub>
                          </m:sSub>
                          <m:r>
                            <a:rPr lang="en-US" altLang="zh-CN" sz="2400" b="1" i="1">
                              <a:solidFill>
                                <a:srgbClr val="C00000"/>
                              </a:solidFill>
                              <a:latin typeface="Cambria Math" panose="02040503050406030204" pitchFamily="18" charset="0"/>
                            </a:rPr>
                            <m:t>)</m:t>
                          </m:r>
                        </m:e>
                        <m:sup>
                          <m:r>
                            <a:rPr lang="en-US" altLang="zh-CN" sz="2400" b="1" i="1">
                              <a:solidFill>
                                <a:srgbClr val="C00000"/>
                              </a:solidFill>
                              <a:latin typeface="Cambria Math" panose="02040503050406030204" pitchFamily="18" charset="0"/>
                            </a:rPr>
                            <m:t>+</m:t>
                          </m:r>
                        </m:sup>
                      </m:sSup>
                    </m:oMath>
                  </m:oMathPara>
                </a14:m>
                <a:endParaRPr lang="zh-CN" altLang="zh-CN" sz="1800" dirty="0">
                  <a:latin typeface="+mn-ea"/>
                </a:endParaRPr>
              </a:p>
            </p:txBody>
          </p:sp>
        </mc:Choice>
        <mc:Fallback>
          <p:sp>
            <p:nvSpPr>
              <p:cNvPr id="6" name="文本框 5"/>
              <p:cNvSpPr txBox="1">
                <a:spLocks noRot="1" noChangeAspect="1" noMove="1" noResize="1" noEditPoints="1" noAdjustHandles="1" noChangeArrowheads="1" noChangeShapeType="1" noTextEdit="1"/>
              </p:cNvSpPr>
              <p:nvPr/>
            </p:nvSpPr>
            <p:spPr>
              <a:xfrm>
                <a:off x="2884780" y="5305073"/>
                <a:ext cx="6422440" cy="1058110"/>
              </a:xfrm>
              <a:prstGeom prst="rect">
                <a:avLst/>
              </a:prstGeom>
              <a:blipFill rotWithShape="1">
                <a:blip r:embed="rId2"/>
                <a:stretch>
                  <a:fillRect l="-9" t="-27" b="46"/>
                </a:stretch>
              </a:blipFill>
            </p:spPr>
            <p:txBody>
              <a:bodyPr/>
              <a:lstStyle/>
              <a:p>
                <a:r>
                  <a:rPr lang="zh-CN" altLang="en-US">
                    <a:noFill/>
                  </a:rPr>
                  <a:t> </a:t>
                </a:r>
              </a:p>
            </p:txBody>
          </p:sp>
        </mc:Fallback>
      </mc:AlternateContent>
    </p:spTree>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mn-ea"/>
              </a:rPr>
              <a:t>C&amp;W</a:t>
            </a:r>
            <a:r>
              <a:rPr lang="zh-CN" altLang="en-US" dirty="0">
                <a:sym typeface="+mn-ea"/>
              </a:rPr>
              <a:t>方法</a:t>
            </a:r>
            <a:endParaRPr lang="zh-CN" altLang="en-US" dirty="0"/>
          </a:p>
        </p:txBody>
      </p:sp>
      <p:sp>
        <p:nvSpPr>
          <p:cNvPr id="4" name="内容占位符 2"/>
          <p:cNvSpPr>
            <a:spLocks noGrp="1"/>
          </p:cNvSpPr>
          <p:nvPr>
            <p:ph idx="1"/>
          </p:nvPr>
        </p:nvSpPr>
        <p:spPr>
          <a:xfrm>
            <a:off x="334963" y="1123950"/>
            <a:ext cx="11572875" cy="5337175"/>
          </a:xfrm>
        </p:spPr>
        <p:txBody>
          <a:bodyPr/>
          <a:lstStyle/>
          <a:p>
            <a:r>
              <a:rPr lang="en-US" altLang="zh-CN" dirty="0"/>
              <a:t>C&amp;W</a:t>
            </a:r>
            <a:r>
              <a:rPr lang="zh-CN" altLang="en-US" dirty="0"/>
              <a:t>攻击设计了一个包含扰动强度和目标类别置信度的优化目标，通过变量替换来规避边界约束，并借助</a:t>
            </a:r>
            <a:r>
              <a:rPr lang="en-US" altLang="zh-CN" dirty="0"/>
              <a:t>Adam</a:t>
            </a:r>
            <a:r>
              <a:rPr lang="zh-CN" altLang="en-US" dirty="0"/>
              <a:t>优化器最小化优化目标以求解对抗样本</a:t>
            </a:r>
            <a:endParaRPr lang="en-US" altLang="zh-CN" dirty="0"/>
          </a:p>
          <a:p>
            <a:r>
              <a:rPr lang="zh-CN" altLang="en-US" dirty="0">
                <a:solidFill>
                  <a:srgbClr val="FF0000"/>
                </a:solidFill>
              </a:rPr>
              <a:t>优点：</a:t>
            </a:r>
            <a:r>
              <a:rPr lang="zh-CN" altLang="en-US" dirty="0"/>
              <a:t>攻击效果强，能生成难以检测的小扰动对抗样本，可以抵抗蒸馏攻击 </a:t>
            </a:r>
            <a:endParaRPr lang="en-US" altLang="zh-CN" dirty="0"/>
          </a:p>
          <a:p>
            <a:r>
              <a:rPr lang="zh-CN" altLang="en-US" dirty="0">
                <a:solidFill>
                  <a:srgbClr val="FF0000"/>
                </a:solidFill>
              </a:rPr>
              <a:t>缺点：</a:t>
            </a:r>
            <a:r>
              <a:rPr lang="zh-CN" altLang="en-US" dirty="0"/>
              <a:t>计算成本较高</a:t>
            </a:r>
            <a:endParaRPr lang="zh-CN" altLang="en-US" dirty="0"/>
          </a:p>
          <a:p>
            <a:pPr lvl="1"/>
            <a:endParaRPr lang="en-US" altLang="zh-CN" dirty="0"/>
          </a:p>
        </p:txBody>
      </p:sp>
    </p:spTree>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白盒对抗样本小结</a:t>
            </a:r>
            <a:endParaRPr lang="zh-CN" altLang="en-US" dirty="0"/>
          </a:p>
        </p:txBody>
      </p:sp>
      <p:graphicFrame>
        <p:nvGraphicFramePr>
          <p:cNvPr id="13" name="表格 12"/>
          <p:cNvGraphicFramePr>
            <a:graphicFrameLocks noGrp="1"/>
          </p:cNvGraphicFramePr>
          <p:nvPr/>
        </p:nvGraphicFramePr>
        <p:xfrm>
          <a:off x="551230" y="1268700"/>
          <a:ext cx="11305570" cy="4752661"/>
        </p:xfrm>
        <a:graphic>
          <a:graphicData uri="http://schemas.openxmlformats.org/drawingml/2006/table">
            <a:tbl>
              <a:tblPr firstRow="1" bandRow="1">
                <a:tableStyleId>{69012ECD-51FC-41F1-AA8D-1B2483CD663E}</a:tableStyleId>
              </a:tblPr>
              <a:tblGrid>
                <a:gridCol w="2088289"/>
                <a:gridCol w="1440200"/>
                <a:gridCol w="3672510"/>
                <a:gridCol w="4104571"/>
              </a:tblGrid>
              <a:tr h="721081">
                <a:tc>
                  <a:txBody>
                    <a:bodyPr/>
                    <a:lstStyle/>
                    <a:p>
                      <a:pPr algn="l"/>
                      <a:r>
                        <a:rPr lang="zh-CN" altLang="en-US" sz="2400" b="1" dirty="0"/>
                        <a:t>方法</a:t>
                      </a:r>
                      <a:endParaRPr lang="zh-CN" altLang="en-US" sz="2400" b="1" dirty="0"/>
                    </a:p>
                  </a:txBody>
                  <a:tcPr marL="0" marR="0" marT="0" marB="0" anchor="ctr"/>
                </a:tc>
                <a:tc>
                  <a:txBody>
                    <a:bodyPr/>
                    <a:lstStyle/>
                    <a:p>
                      <a:pPr algn="l"/>
                      <a:r>
                        <a:rPr lang="zh-CN" altLang="en-US" sz="2400" b="1" dirty="0"/>
                        <a:t>类型 </a:t>
                      </a:r>
                      <a:endParaRPr lang="zh-CN" altLang="en-US" sz="2400" b="1" dirty="0"/>
                    </a:p>
                  </a:txBody>
                  <a:tcPr marL="0" marR="0" marT="0" marB="0" anchor="ctr"/>
                </a:tc>
                <a:tc>
                  <a:txBody>
                    <a:bodyPr/>
                    <a:lstStyle/>
                    <a:p>
                      <a:pPr algn="l"/>
                      <a:r>
                        <a:rPr lang="zh-CN" altLang="en-US" sz="2400" b="1" dirty="0"/>
                        <a:t>优点 </a:t>
                      </a:r>
                      <a:endParaRPr lang="zh-CN" altLang="en-US" sz="2400" b="1" dirty="0"/>
                    </a:p>
                  </a:txBody>
                  <a:tcPr marL="0" marR="0" marT="0" marB="0" anchor="ctr"/>
                </a:tc>
                <a:tc>
                  <a:txBody>
                    <a:bodyPr/>
                    <a:lstStyle/>
                    <a:p>
                      <a:pPr algn="l"/>
                      <a:r>
                        <a:rPr lang="zh-CN" altLang="en-US" sz="2400" b="1" dirty="0"/>
                        <a:t>缺点 </a:t>
                      </a:r>
                      <a:endParaRPr lang="zh-CN" altLang="en-US" sz="2400" b="1" dirty="0"/>
                    </a:p>
                  </a:txBody>
                  <a:tcPr marL="0" marR="0" marT="0" marB="0" anchor="ctr"/>
                </a:tc>
              </a:tr>
              <a:tr h="896456">
                <a:tc>
                  <a:txBody>
                    <a:bodyPr/>
                    <a:lstStyle/>
                    <a:p>
                      <a:pPr algn="l"/>
                      <a:r>
                        <a:rPr lang="zh-CN" altLang="en-US" sz="2400" b="1" dirty="0"/>
                        <a:t>L-BFGS求解法 </a:t>
                      </a:r>
                      <a:endParaRPr lang="zh-CN" altLang="en-US" sz="2400" b="1" dirty="0"/>
                    </a:p>
                  </a:txBody>
                  <a:tcPr marL="0" marR="0" marT="0" marB="0" anchor="ctr"/>
                </a:tc>
                <a:tc>
                  <a:txBody>
                    <a:bodyPr/>
                    <a:lstStyle/>
                    <a:p>
                      <a:pPr algn="l"/>
                      <a:r>
                        <a:rPr lang="zh-CN" altLang="en-US" sz="2400" b="1" dirty="0"/>
                        <a:t>基于优化 </a:t>
                      </a:r>
                      <a:endParaRPr lang="zh-CN" altLang="en-US" sz="2400" b="1" dirty="0"/>
                    </a:p>
                  </a:txBody>
                  <a:tcPr marL="0" marR="0" marT="0" marB="0" anchor="ctr">
                    <a:solidFill>
                      <a:schemeClr val="bg2">
                        <a:lumMod val="20000"/>
                        <a:lumOff val="80000"/>
                      </a:schemeClr>
                    </a:solidFill>
                  </a:tcPr>
                </a:tc>
                <a:tc>
                  <a:txBody>
                    <a:bodyPr/>
                    <a:lstStyle/>
                    <a:p>
                      <a:pPr algn="l"/>
                      <a:r>
                        <a:rPr lang="zh-CN" altLang="en-US" sz="2400" b="1" dirty="0"/>
                        <a:t>利用二阶导数信息，生成较优扰动 </a:t>
                      </a:r>
                      <a:endParaRPr lang="zh-CN" altLang="en-US" sz="2400" b="1" dirty="0"/>
                    </a:p>
                  </a:txBody>
                  <a:tcPr marL="0" marR="0" marT="0" marB="0" anchor="ctr"/>
                </a:tc>
                <a:tc>
                  <a:txBody>
                    <a:bodyPr/>
                    <a:lstStyle/>
                    <a:p>
                      <a:pPr algn="l"/>
                      <a:r>
                        <a:rPr lang="zh-CN" altLang="en-US" sz="2400" b="1" dirty="0"/>
                        <a:t>计算开销大，生成对抗样本的效率比较低</a:t>
                      </a:r>
                      <a:endParaRPr lang="zh-CN" altLang="en-US" sz="2400" b="1" dirty="0"/>
                    </a:p>
                  </a:txBody>
                  <a:tcPr marL="0" marR="0" marT="0" marB="0" anchor="ctr">
                    <a:solidFill>
                      <a:schemeClr val="bg2">
                        <a:lumMod val="20000"/>
                        <a:lumOff val="80000"/>
                      </a:schemeClr>
                    </a:solidFill>
                  </a:tcPr>
                </a:tc>
              </a:tr>
              <a:tr h="896456">
                <a:tc>
                  <a:txBody>
                    <a:bodyPr/>
                    <a:lstStyle/>
                    <a:p>
                      <a:pPr algn="l"/>
                      <a:r>
                        <a:rPr lang="zh-CN" altLang="en-US" sz="2400" b="1" dirty="0"/>
                        <a:t>FGSM</a:t>
                      </a:r>
                      <a:endParaRPr lang="zh-CN" altLang="en-US" sz="2400" b="1" dirty="0"/>
                    </a:p>
                  </a:txBody>
                  <a:tcPr marL="0" marR="0" marT="0" marB="0" anchor="ctr"/>
                </a:tc>
                <a:tc>
                  <a:txBody>
                    <a:bodyPr/>
                    <a:lstStyle/>
                    <a:p>
                      <a:pPr algn="l"/>
                      <a:r>
                        <a:rPr lang="zh-CN" altLang="en-US" sz="2400" b="1" dirty="0"/>
                        <a:t>基于梯度 </a:t>
                      </a:r>
                      <a:endParaRPr lang="zh-CN" altLang="en-US" sz="2400" b="1" dirty="0"/>
                    </a:p>
                  </a:txBody>
                  <a:tcPr marL="0" marR="0" marT="0" marB="0" anchor="ctr">
                    <a:solidFill>
                      <a:schemeClr val="bg2">
                        <a:lumMod val="20000"/>
                        <a:lumOff val="80000"/>
                      </a:schemeClr>
                    </a:solidFill>
                  </a:tcPr>
                </a:tc>
                <a:tc>
                  <a:txBody>
                    <a:bodyPr/>
                    <a:lstStyle/>
                    <a:p>
                      <a:pPr algn="l"/>
                      <a:r>
                        <a:rPr lang="zh-CN" altLang="en-US" sz="2400" b="1" dirty="0"/>
                        <a:t>简单快速，计算效率高 </a:t>
                      </a:r>
                      <a:endParaRPr lang="zh-CN" altLang="en-US" sz="2400" b="1" dirty="0"/>
                    </a:p>
                  </a:txBody>
                  <a:tcPr marL="0" marR="0" marT="0" marB="0" anchor="ctr"/>
                </a:tc>
                <a:tc>
                  <a:txBody>
                    <a:bodyPr/>
                    <a:lstStyle/>
                    <a:p>
                      <a:pPr algn="l"/>
                      <a:r>
                        <a:rPr lang="zh-CN" altLang="en-US" sz="2400" b="1" dirty="0"/>
                        <a:t>扰动较大，易被检测到；难以抵抗蒸馏防御 </a:t>
                      </a:r>
                      <a:endParaRPr lang="zh-CN" altLang="en-US" sz="2400" b="1" dirty="0"/>
                    </a:p>
                  </a:txBody>
                  <a:tcPr marL="0" marR="0" marT="0" marB="0" anchor="ctr">
                    <a:solidFill>
                      <a:schemeClr val="bg2">
                        <a:lumMod val="20000"/>
                        <a:lumOff val="80000"/>
                      </a:schemeClr>
                    </a:solidFill>
                  </a:tcPr>
                </a:tc>
              </a:tr>
              <a:tr h="896456">
                <a:tc>
                  <a:txBody>
                    <a:bodyPr/>
                    <a:lstStyle/>
                    <a:p>
                      <a:pPr algn="l"/>
                      <a:r>
                        <a:rPr lang="zh-CN" altLang="en-US" sz="2400" b="1" dirty="0"/>
                        <a:t>BIM</a:t>
                      </a:r>
                      <a:endParaRPr lang="zh-CN" altLang="en-US" sz="2400" b="1" dirty="0"/>
                    </a:p>
                  </a:txBody>
                  <a:tcPr marL="0" marR="0" marT="0" marB="0" anchor="ctr"/>
                </a:tc>
                <a:tc>
                  <a:txBody>
                    <a:bodyPr/>
                    <a:lstStyle/>
                    <a:p>
                      <a:pPr algn="l"/>
                      <a:r>
                        <a:rPr lang="zh-CN" altLang="en-US" sz="2400" b="1" dirty="0"/>
                        <a:t>基于梯度 </a:t>
                      </a:r>
                      <a:endParaRPr lang="zh-CN" altLang="en-US" sz="2400" b="1" dirty="0"/>
                    </a:p>
                  </a:txBody>
                  <a:tcPr marL="0" marR="0" marT="0" marB="0" anchor="ctr">
                    <a:solidFill>
                      <a:schemeClr val="bg2">
                        <a:lumMod val="20000"/>
                        <a:lumOff val="80000"/>
                      </a:schemeClr>
                    </a:solidFill>
                  </a:tcPr>
                </a:tc>
                <a:tc>
                  <a:txBody>
                    <a:bodyPr/>
                    <a:lstStyle/>
                    <a:p>
                      <a:pPr algn="l"/>
                      <a:r>
                        <a:rPr lang="zh-CN" altLang="en-US" sz="2400" b="1" dirty="0"/>
                        <a:t>通过迭代产生更强的对抗样本，攻击效果更好</a:t>
                      </a:r>
                      <a:endParaRPr lang="zh-CN" altLang="en-US" sz="2400" b="1" dirty="0"/>
                    </a:p>
                  </a:txBody>
                  <a:tcPr marL="0" marR="0" marT="0" marB="0" anchor="ctr"/>
                </a:tc>
                <a:tc>
                  <a:txBody>
                    <a:bodyPr/>
                    <a:lstStyle/>
                    <a:p>
                      <a:pPr algn="l"/>
                      <a:r>
                        <a:rPr lang="zh-CN" altLang="en-US" sz="2400" b="1" dirty="0"/>
                        <a:t>计算开销增加，扰动仍可能被检测到；难以抵抗蒸馏防御 </a:t>
                      </a:r>
                      <a:endParaRPr lang="zh-CN" altLang="en-US" sz="2400" b="1" dirty="0"/>
                    </a:p>
                  </a:txBody>
                  <a:tcPr marL="0" marR="0" marT="0" marB="0" anchor="ctr">
                    <a:solidFill>
                      <a:schemeClr val="bg2">
                        <a:lumMod val="20000"/>
                        <a:lumOff val="80000"/>
                      </a:schemeClr>
                    </a:solidFill>
                  </a:tcPr>
                </a:tc>
              </a:tr>
              <a:tr h="1342212">
                <a:tc>
                  <a:txBody>
                    <a:bodyPr/>
                    <a:lstStyle/>
                    <a:p>
                      <a:pPr algn="l"/>
                      <a:r>
                        <a:rPr lang="zh-CN" altLang="en-US" sz="2400" b="1" dirty="0"/>
                        <a:t>C&amp;W攻击 </a:t>
                      </a:r>
                      <a:endParaRPr lang="zh-CN" altLang="en-US" sz="2400" b="1" dirty="0"/>
                    </a:p>
                  </a:txBody>
                  <a:tcPr marL="0" marR="0" marT="0" marB="0" anchor="ctr"/>
                </a:tc>
                <a:tc>
                  <a:txBody>
                    <a:bodyPr/>
                    <a:lstStyle/>
                    <a:p>
                      <a:pPr algn="l"/>
                      <a:r>
                        <a:rPr lang="zh-CN" altLang="en-US" sz="2400" b="1" dirty="0"/>
                        <a:t>基于优化 </a:t>
                      </a:r>
                      <a:endParaRPr lang="zh-CN" altLang="en-US" sz="2400" b="1" dirty="0"/>
                    </a:p>
                  </a:txBody>
                  <a:tcPr marL="0" marR="0" marT="0" marB="0" anchor="ctr">
                    <a:solidFill>
                      <a:schemeClr val="bg2">
                        <a:lumMod val="20000"/>
                        <a:lumOff val="80000"/>
                      </a:schemeClr>
                    </a:solidFill>
                  </a:tcPr>
                </a:tc>
                <a:tc>
                  <a:txBody>
                    <a:bodyPr/>
                    <a:lstStyle/>
                    <a:p>
                      <a:pPr algn="l"/>
                      <a:r>
                        <a:rPr lang="zh-CN" altLang="en-US" sz="2400" b="1" dirty="0"/>
                        <a:t>攻击效果强，能生成难以检测的小扰动对抗样本，可以抵抗蒸馏攻击 </a:t>
                      </a:r>
                      <a:endParaRPr lang="zh-CN" altLang="en-US" sz="2400" b="1" dirty="0"/>
                    </a:p>
                  </a:txBody>
                  <a:tcPr marL="0" marR="0" marT="0" marB="0" anchor="ctr"/>
                </a:tc>
                <a:tc>
                  <a:txBody>
                    <a:bodyPr/>
                    <a:lstStyle/>
                    <a:p>
                      <a:pPr algn="l"/>
                      <a:r>
                        <a:rPr lang="zh-CN" altLang="en-US" sz="2400" b="1" dirty="0"/>
                        <a:t>计算成本高于基于梯度的方法</a:t>
                      </a:r>
                      <a:endParaRPr lang="zh-CN" altLang="en-US" sz="2400" b="1" dirty="0"/>
                    </a:p>
                  </a:txBody>
                  <a:tcPr marL="0" marR="0" marT="0" marB="0" anchor="ctr">
                    <a:solidFill>
                      <a:schemeClr val="bg2">
                        <a:lumMod val="20000"/>
                        <a:lumOff val="80000"/>
                      </a:schemeClr>
                    </a:solidFill>
                  </a:tcPr>
                </a:tc>
              </a:tr>
            </a:tbl>
          </a:graphicData>
        </a:graphic>
      </p:graphicFrame>
    </p:spTree>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t>白盒对抗攻击</a:t>
            </a:r>
            <a:endParaRPr lang="zh-CN" altLang="en-US" dirty="0"/>
          </a:p>
        </p:txBody>
      </p:sp>
      <p:pic>
        <p:nvPicPr>
          <p:cNvPr id="4" name="图片 3"/>
          <p:cNvPicPr>
            <a:picLocks noChangeAspect="1"/>
          </p:cNvPicPr>
          <p:nvPr/>
        </p:nvPicPr>
        <p:blipFill>
          <a:blip r:embed="rId1"/>
          <a:stretch>
            <a:fillRect/>
          </a:stretch>
        </p:blipFill>
        <p:spPr>
          <a:xfrm>
            <a:off x="453" y="0"/>
            <a:ext cx="12191094" cy="6858000"/>
          </a:xfrm>
          <a:prstGeom prst="rect">
            <a:avLst/>
          </a:prstGeom>
        </p:spPr>
      </p:pic>
      <p:pic>
        <p:nvPicPr>
          <p:cNvPr id="11" name="图片 10"/>
          <p:cNvPicPr>
            <a:picLocks noChangeAspect="1"/>
          </p:cNvPicPr>
          <p:nvPr/>
        </p:nvPicPr>
        <p:blipFill>
          <a:blip r:embed="rId2"/>
          <a:stretch>
            <a:fillRect/>
          </a:stretch>
        </p:blipFill>
        <p:spPr>
          <a:xfrm>
            <a:off x="1624012" y="2605087"/>
            <a:ext cx="8943975" cy="1647825"/>
          </a:xfrm>
          <a:prstGeom prst="rect">
            <a:avLst/>
          </a:prstGeom>
        </p:spPr>
      </p:pic>
      <p:sp>
        <p:nvSpPr>
          <p:cNvPr id="12" name="标题 1"/>
          <p:cNvSpPr txBox="1"/>
          <p:nvPr/>
        </p:nvSpPr>
        <p:spPr>
          <a:xfrm>
            <a:off x="914400" y="2857500"/>
            <a:ext cx="10363200" cy="1143000"/>
          </a:xfrm>
          <a:prstGeom prst="rect">
            <a:avLst/>
          </a:prstGeom>
        </p:spPr>
        <p:txBody>
          <a:bodyPr vert="horz" lIns="91440" tIns="45720" rIns="91440" bIns="45720" rtlCol="0" anchor="ctr">
            <a:normAutofit/>
          </a:bodyPr>
          <a:lstStyle>
            <a:lvl1pPr algn="ctr" rtl="0" eaLnBrk="0" fontAlgn="base" hangingPunct="0">
              <a:spcBef>
                <a:spcPct val="0"/>
              </a:spcBef>
              <a:spcAft>
                <a:spcPct val="0"/>
              </a:spcAft>
              <a:defRPr sz="4800" b="1">
                <a:solidFill>
                  <a:schemeClr val="tx2"/>
                </a:solidFill>
                <a:effectLst>
                  <a:outerShdw blurRad="38100" dist="38100" dir="2700000" algn="tl">
                    <a:srgbClr val="C0C0C0"/>
                  </a:outerShdw>
                </a:effectLst>
                <a:latin typeface="微软雅黑" panose="020B0503020204020204" charset="-122"/>
                <a:ea typeface="微软雅黑" panose="020B0503020204020204" charset="-122"/>
                <a:cs typeface="+mj-cs"/>
              </a:defRPr>
            </a:lvl1pPr>
            <a:lvl2pPr algn="l" rtl="0" eaLnBrk="0" fontAlgn="base" hangingPunct="0">
              <a:spcBef>
                <a:spcPct val="0"/>
              </a:spcBef>
              <a:spcAft>
                <a:spcPct val="0"/>
              </a:spcAft>
              <a:defRPr sz="3600" b="1">
                <a:solidFill>
                  <a:schemeClr val="tx2"/>
                </a:solidFill>
                <a:effectLst>
                  <a:outerShdw blurRad="38100" dist="38100" dir="2700000" algn="tl">
                    <a:srgbClr val="C0C0C0"/>
                  </a:outerShdw>
                </a:effectLst>
                <a:latin typeface="微软雅黑" panose="020B0503020204020204" charset="-122"/>
                <a:ea typeface="微软雅黑" panose="020B0503020204020204" charset="-122"/>
              </a:defRPr>
            </a:lvl2pPr>
            <a:lvl3pPr algn="l" rtl="0" eaLnBrk="0" fontAlgn="base" hangingPunct="0">
              <a:spcBef>
                <a:spcPct val="0"/>
              </a:spcBef>
              <a:spcAft>
                <a:spcPct val="0"/>
              </a:spcAft>
              <a:defRPr sz="3600" b="1">
                <a:solidFill>
                  <a:schemeClr val="tx2"/>
                </a:solidFill>
                <a:effectLst>
                  <a:outerShdw blurRad="38100" dist="38100" dir="2700000" algn="tl">
                    <a:srgbClr val="C0C0C0"/>
                  </a:outerShdw>
                </a:effectLst>
                <a:latin typeface="微软雅黑" panose="020B0503020204020204" charset="-122"/>
                <a:ea typeface="微软雅黑" panose="020B0503020204020204" charset="-122"/>
              </a:defRPr>
            </a:lvl3pPr>
            <a:lvl4pPr algn="l" rtl="0" eaLnBrk="0" fontAlgn="base" hangingPunct="0">
              <a:spcBef>
                <a:spcPct val="0"/>
              </a:spcBef>
              <a:spcAft>
                <a:spcPct val="0"/>
              </a:spcAft>
              <a:defRPr sz="3600" b="1">
                <a:solidFill>
                  <a:schemeClr val="tx2"/>
                </a:solidFill>
                <a:effectLst>
                  <a:outerShdw blurRad="38100" dist="38100" dir="2700000" algn="tl">
                    <a:srgbClr val="C0C0C0"/>
                  </a:outerShdw>
                </a:effectLst>
                <a:latin typeface="微软雅黑" panose="020B0503020204020204" charset="-122"/>
                <a:ea typeface="微软雅黑" panose="020B0503020204020204" charset="-122"/>
              </a:defRPr>
            </a:lvl4pPr>
            <a:lvl5pPr algn="l" rtl="0" eaLnBrk="0" fontAlgn="base" hangingPunct="0">
              <a:spcBef>
                <a:spcPct val="0"/>
              </a:spcBef>
              <a:spcAft>
                <a:spcPct val="0"/>
              </a:spcAft>
              <a:defRPr sz="3600" b="1">
                <a:solidFill>
                  <a:schemeClr val="tx2"/>
                </a:solidFill>
                <a:effectLst>
                  <a:outerShdw blurRad="38100" dist="38100" dir="2700000" algn="tl">
                    <a:srgbClr val="C0C0C0"/>
                  </a:outerShdw>
                </a:effectLst>
                <a:latin typeface="微软雅黑" panose="020B0503020204020204" charset="-122"/>
                <a:ea typeface="微软雅黑" panose="020B0503020204020204" charset="-122"/>
              </a:defRPr>
            </a:lvl5pPr>
            <a:lvl6pPr marL="457200" algn="l" rtl="0" fontAlgn="base">
              <a:spcBef>
                <a:spcPct val="0"/>
              </a:spcBef>
              <a:spcAft>
                <a:spcPct val="0"/>
              </a:spcAft>
              <a:defRPr sz="3600" b="1">
                <a:solidFill>
                  <a:schemeClr val="tx2"/>
                </a:solidFill>
                <a:effectLst>
                  <a:outerShdw blurRad="38100" dist="38100" dir="2700000" algn="tl">
                    <a:srgbClr val="C0C0C0"/>
                  </a:outerShdw>
                </a:effectLst>
                <a:latin typeface="Times New Roman" panose="02020603050405020304" pitchFamily="18" charset="0"/>
                <a:ea typeface="宋体" panose="02010600030101010101" pitchFamily="2" charset="-122"/>
              </a:defRPr>
            </a:lvl6pPr>
            <a:lvl7pPr marL="914400" algn="l" rtl="0" fontAlgn="base">
              <a:spcBef>
                <a:spcPct val="0"/>
              </a:spcBef>
              <a:spcAft>
                <a:spcPct val="0"/>
              </a:spcAft>
              <a:defRPr sz="3600" b="1">
                <a:solidFill>
                  <a:schemeClr val="tx2"/>
                </a:solidFill>
                <a:effectLst>
                  <a:outerShdw blurRad="38100" dist="38100" dir="2700000" algn="tl">
                    <a:srgbClr val="C0C0C0"/>
                  </a:outerShdw>
                </a:effectLst>
                <a:latin typeface="Times New Roman" panose="02020603050405020304" pitchFamily="18" charset="0"/>
                <a:ea typeface="宋体" panose="02010600030101010101" pitchFamily="2" charset="-122"/>
              </a:defRPr>
            </a:lvl7pPr>
            <a:lvl8pPr marL="1371600" algn="l" rtl="0" fontAlgn="base">
              <a:spcBef>
                <a:spcPct val="0"/>
              </a:spcBef>
              <a:spcAft>
                <a:spcPct val="0"/>
              </a:spcAft>
              <a:defRPr sz="3600" b="1">
                <a:solidFill>
                  <a:schemeClr val="tx2"/>
                </a:solidFill>
                <a:effectLst>
                  <a:outerShdw blurRad="38100" dist="38100" dir="2700000" algn="tl">
                    <a:srgbClr val="C0C0C0"/>
                  </a:outerShdw>
                </a:effectLst>
                <a:latin typeface="Times New Roman" panose="02020603050405020304" pitchFamily="18" charset="0"/>
                <a:ea typeface="宋体" panose="02010600030101010101" pitchFamily="2" charset="-122"/>
              </a:defRPr>
            </a:lvl8pPr>
            <a:lvl9pPr marL="1828800" algn="l" rtl="0" fontAlgn="base">
              <a:spcBef>
                <a:spcPct val="0"/>
              </a:spcBef>
              <a:spcAft>
                <a:spcPct val="0"/>
              </a:spcAft>
              <a:defRPr sz="3600" b="1">
                <a:solidFill>
                  <a:schemeClr val="tx2"/>
                </a:solidFill>
                <a:effectLst>
                  <a:outerShdw blurRad="38100" dist="38100" dir="2700000" algn="tl">
                    <a:srgbClr val="C0C0C0"/>
                  </a:outerShdw>
                </a:effectLst>
                <a:latin typeface="Times New Roman" panose="02020603050405020304" pitchFamily="18" charset="0"/>
                <a:ea typeface="宋体" panose="02010600030101010101" pitchFamily="2" charset="-122"/>
              </a:defRPr>
            </a:lvl9pPr>
          </a:lstStyle>
          <a:p>
            <a:r>
              <a:rPr lang="zh-CN" altLang="en-US" kern="0" dirty="0">
                <a:solidFill>
                  <a:srgbClr val="FF0000"/>
                </a:solidFill>
              </a:rPr>
              <a:t>三、黑盒对抗攻击</a:t>
            </a:r>
            <a:endParaRPr lang="zh-CN" altLang="en-US" kern="0" dirty="0">
              <a:solidFill>
                <a:srgbClr val="FF0000"/>
              </a:solidFill>
            </a:endParaRPr>
          </a:p>
        </p:txBody>
      </p:sp>
    </p:spTree>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304800" y="225425"/>
            <a:ext cx="10660063" cy="827088"/>
          </a:xfrm>
        </p:spPr>
        <p:txBody>
          <a:bodyPr/>
          <a:lstStyle/>
          <a:p>
            <a:r>
              <a:rPr lang="zh-CN" altLang="en-US" dirty="0"/>
              <a:t>对抗样本（黑盒）</a:t>
            </a:r>
            <a:endParaRPr lang="zh-CN" altLang="en-US" dirty="0"/>
          </a:p>
        </p:txBody>
      </p:sp>
      <p:sp>
        <p:nvSpPr>
          <p:cNvPr id="7" name="文本框 6"/>
          <p:cNvSpPr txBox="1"/>
          <p:nvPr/>
        </p:nvSpPr>
        <p:spPr>
          <a:xfrm>
            <a:off x="7126222" y="4876877"/>
            <a:ext cx="3002240" cy="707886"/>
          </a:xfrm>
          <a:prstGeom prst="rect">
            <a:avLst/>
          </a:prstGeom>
          <a:noFill/>
        </p:spPr>
        <p:txBody>
          <a:bodyPr wrap="square">
            <a:spAutoFit/>
          </a:bodyPr>
          <a:lstStyle/>
          <a:p>
            <a:r>
              <a:rPr lang="zh-CN" altLang="en-US" sz="2000" dirty="0">
                <a:latin typeface="+mj-lt"/>
              </a:rPr>
              <a:t>模型结构，参数未知，不能直接对样本求导！</a:t>
            </a:r>
            <a:endParaRPr lang="zh-CN" altLang="en-US" sz="2000" dirty="0">
              <a:latin typeface="+mj-lt"/>
            </a:endParaRPr>
          </a:p>
        </p:txBody>
      </p:sp>
      <p:pic>
        <p:nvPicPr>
          <p:cNvPr id="1028" name="Picture 4" descr="攻击者者高清图片素材库-88ICON"/>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26509" y="2014416"/>
            <a:ext cx="2143125" cy="2143125"/>
          </a:xfrm>
          <a:prstGeom prst="rect">
            <a:avLst/>
          </a:prstGeom>
          <a:noFill/>
          <a:extLst>
            <a:ext uri="{909E8E84-426E-40DD-AFC4-6F175D3DCCD1}">
              <a14:hiddenFill xmlns:a14="http://schemas.microsoft.com/office/drawing/2010/main">
                <a:solidFill>
                  <a:srgbClr val="FFFFFF"/>
                </a:solidFill>
              </a14:hiddenFill>
            </a:ext>
          </a:extLst>
        </p:spPr>
      </p:pic>
      <p:sp>
        <p:nvSpPr>
          <p:cNvPr id="15" name="文本框 14"/>
          <p:cNvSpPr txBox="1"/>
          <p:nvPr/>
        </p:nvSpPr>
        <p:spPr>
          <a:xfrm>
            <a:off x="5772071" y="2224598"/>
            <a:ext cx="343422" cy="707886"/>
          </a:xfrm>
          <a:prstGeom prst="rect">
            <a:avLst/>
          </a:prstGeom>
          <a:noFill/>
        </p:spPr>
        <p:txBody>
          <a:bodyPr wrap="square">
            <a:spAutoFit/>
          </a:bodyPr>
          <a:lstStyle/>
          <a:p>
            <a:r>
              <a:rPr lang="zh-CN" altLang="en-US" sz="4000" dirty="0">
                <a:solidFill>
                  <a:srgbClr val="FF0000"/>
                </a:solidFill>
                <a:latin typeface="+mj-lt"/>
              </a:rPr>
              <a:t>？</a:t>
            </a:r>
            <a:endParaRPr lang="zh-CN" altLang="en-US" sz="4000" dirty="0"/>
          </a:p>
        </p:txBody>
      </p:sp>
      <p:pic>
        <p:nvPicPr>
          <p:cNvPr id="1030" name="Picture 6" descr="caffe详解之全连接层-腾讯云开发者社区-腾讯云"/>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1854" y="2670213"/>
            <a:ext cx="2146060" cy="1636684"/>
          </a:xfrm>
          <a:prstGeom prst="rect">
            <a:avLst/>
          </a:prstGeom>
          <a:noFill/>
          <a:extLst>
            <a:ext uri="{909E8E84-426E-40DD-AFC4-6F175D3DCCD1}">
              <a14:hiddenFill xmlns:a14="http://schemas.microsoft.com/office/drawing/2010/main">
                <a:solidFill>
                  <a:srgbClr val="FFFFFF"/>
                </a:solidFill>
              </a14:hiddenFill>
            </a:ext>
          </a:extLst>
        </p:spPr>
      </p:pic>
      <p:sp>
        <p:nvSpPr>
          <p:cNvPr id="17" name="云形 16"/>
          <p:cNvSpPr/>
          <p:nvPr/>
        </p:nvSpPr>
        <p:spPr bwMode="auto">
          <a:xfrm>
            <a:off x="6240020" y="2242864"/>
            <a:ext cx="4286248" cy="2372272"/>
          </a:xfrm>
          <a:prstGeom prst="cloud">
            <a:avLst/>
          </a:prstGeom>
          <a:noFill/>
          <a:ln w="12700"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200" b="0" i="0" u="none" strike="noStrike" cap="none" normalizeH="0" baseline="0" dirty="0">
              <a:ln>
                <a:noFill/>
              </a:ln>
              <a:solidFill>
                <a:schemeClr val="tx1"/>
              </a:solidFill>
              <a:effectLst/>
              <a:latin typeface="楷体_GB2312" pitchFamily="49" charset="-122"/>
              <a:ea typeface="楷体_GB2312" pitchFamily="49" charset="-122"/>
            </a:endParaRPr>
          </a:p>
        </p:txBody>
      </p:sp>
      <p:sp>
        <p:nvSpPr>
          <p:cNvPr id="21" name="箭头: 右 20"/>
          <p:cNvSpPr/>
          <p:nvPr/>
        </p:nvSpPr>
        <p:spPr bwMode="auto">
          <a:xfrm>
            <a:off x="4533862" y="3037328"/>
            <a:ext cx="1318264" cy="484632"/>
          </a:xfrm>
          <a:prstGeom prst="rightArrow">
            <a:avLst/>
          </a:prstGeom>
          <a:solidFill>
            <a:schemeClr val="bg1"/>
          </a:solidFill>
          <a:ln w="57150"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200" b="0" i="0" u="none" strike="noStrike" cap="none" normalizeH="0" baseline="0">
              <a:ln>
                <a:noFill/>
              </a:ln>
              <a:solidFill>
                <a:schemeClr val="tx1"/>
              </a:solidFill>
              <a:effectLst/>
              <a:latin typeface="楷体_GB2312" pitchFamily="49" charset="-122"/>
              <a:ea typeface="楷体_GB2312" pitchFamily="49" charset="-122"/>
            </a:endParaRPr>
          </a:p>
        </p:txBody>
      </p:sp>
      <p:sp>
        <p:nvSpPr>
          <p:cNvPr id="22" name="文本框 21"/>
          <p:cNvSpPr txBox="1"/>
          <p:nvPr/>
        </p:nvSpPr>
        <p:spPr>
          <a:xfrm>
            <a:off x="4110309" y="2242864"/>
            <a:ext cx="2143124" cy="584775"/>
          </a:xfrm>
          <a:prstGeom prst="rect">
            <a:avLst/>
          </a:prstGeom>
          <a:noFill/>
        </p:spPr>
        <p:txBody>
          <a:bodyPr wrap="square">
            <a:spAutoFit/>
          </a:bodyPr>
          <a:lstStyle/>
          <a:p>
            <a:r>
              <a:rPr lang="zh-CN" altLang="en-US" sz="3200" dirty="0">
                <a:solidFill>
                  <a:srgbClr val="FF0000"/>
                </a:solidFill>
                <a:latin typeface="+mj-lt"/>
              </a:rPr>
              <a:t>如何攻击</a:t>
            </a:r>
            <a:endParaRPr lang="zh-CN" altLang="en-US" sz="3200" dirty="0"/>
          </a:p>
        </p:txBody>
      </p:sp>
    </p:spTree>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内容占位符 2"/>
              <p:cNvSpPr>
                <a:spLocks noGrp="1"/>
              </p:cNvSpPr>
              <p:nvPr>
                <p:ph idx="1"/>
              </p:nvPr>
            </p:nvSpPr>
            <p:spPr>
              <a:xfrm>
                <a:off x="334434" y="1124679"/>
                <a:ext cx="11573933" cy="3168441"/>
              </a:xfrm>
            </p:spPr>
            <p:txBody>
              <a:bodyPr/>
              <a:lstStyle/>
              <a:p>
                <a:r>
                  <a:rPr lang="zh-CN" altLang="en-US" dirty="0"/>
                  <a:t>直观思路：构造替代模型</a:t>
                </a:r>
                <a:endParaRPr lang="en-US" altLang="zh-CN" dirty="0"/>
              </a:p>
              <a:p>
                <a:pPr lvl="1"/>
                <a:r>
                  <a:rPr lang="zh-CN" altLang="en-US"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收集大量数据</a:t>
                </a:r>
                <a14:m>
                  <m:oMath xmlns:m="http://schemas.openxmlformats.org/officeDocument/2006/math">
                    <m:d>
                      <m:dPr>
                        <m:begChr m:val="{"/>
                        <m:endChr m:val="}"/>
                        <m:ctrlPr>
                          <a:rPr lang="en-US" altLang="zh-CN" i="1" dirty="0" smtClean="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ctrlPr>
                      </m:dPr>
                      <m:e>
                        <m:sSub>
                          <m:sSubPr>
                            <m:ctrlPr>
                              <a:rPr lang="zh-CN" altLang="zh-CN" i="1">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b="1" i="1" smtClean="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𝒙</m:t>
                            </m:r>
                          </m:e>
                          <m:sub>
                            <m:r>
                              <a:rPr lang="en-US" altLang="zh-CN" b="1" i="1" smtClean="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𝟏</m:t>
                            </m:r>
                          </m:sub>
                        </m:sSub>
                        <m:r>
                          <a:rPr lang="en-US" altLang="zh-CN" b="1" i="1" smtClean="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i="1">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𝒙</m:t>
                            </m:r>
                          </m:e>
                          <m:sub>
                            <m:r>
                              <a:rPr lang="en-US" altLang="zh-CN" i="1">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𝟏</m:t>
                            </m:r>
                          </m:sub>
                        </m:sSub>
                        <m:r>
                          <a:rPr lang="en-US" altLang="zh-CN" b="1" i="1" smtClean="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i="1">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𝒙</m:t>
                            </m:r>
                          </m:e>
                          <m:sub>
                            <m:r>
                              <a:rPr lang="en-US" altLang="zh-CN" b="1" i="1" smtClean="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𝑵</m:t>
                            </m:r>
                          </m:sub>
                        </m:sSub>
                      </m:e>
                    </m:d>
                    <m:r>
                      <a:rPr lang="zh-CN" altLang="en-US" i="1" dirty="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查询</m:t>
                    </m:r>
                  </m:oMath>
                </a14:m>
                <a:r>
                  <a:rPr lang="zh-CN" altLang="en-US"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目标黑盒模型</a:t>
                </a:r>
                <a14:m>
                  <m:oMath xmlns:m="http://schemas.openxmlformats.org/officeDocument/2006/math">
                    <m:r>
                      <a:rPr lang="en-US" altLang="zh-CN" i="1" dirty="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𝑂</m:t>
                    </m:r>
                    <m:r>
                      <a:rPr lang="en-US" altLang="zh-CN" i="1" dirty="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r>
                      <a:rPr lang="zh-CN" altLang="en-US" i="1" dirty="0" smtClean="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oMath>
                </a14:m>
                <a:r>
                  <a:rPr lang="zh-CN" altLang="en-US"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使用</a:t>
                </a:r>
                <a14:m>
                  <m:oMath xmlns:m="http://schemas.openxmlformats.org/officeDocument/2006/math">
                    <m:r>
                      <a:rPr lang="en-US" altLang="zh-CN" i="1" dirty="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𝑂</m:t>
                    </m:r>
                    <m:d>
                      <m:dPr>
                        <m:ctrlPr>
                          <a:rPr lang="en-US" altLang="zh-CN" i="1" dirty="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ctrlPr>
                      </m:dPr>
                      <m:e>
                        <m:r>
                          <a:rPr lang="en-US" altLang="zh-CN" i="1" dirty="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e>
                    </m:d>
                    <m:r>
                      <a:rPr lang="en-US" altLang="zh-CN" b="1" i="1" dirty="0" smtClean="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 </m:t>
                    </m:r>
                  </m:oMath>
                </a14:m>
                <a:r>
                  <a:rPr lang="zh-CN" altLang="en-US" i="0" dirty="0">
                    <a:solidFill>
                      <a:schemeClr val="tx1"/>
                    </a:solidFill>
                    <a:effectLst/>
                    <a:latin typeface="+mj-lt"/>
                    <a:ea typeface="宋体" panose="02010600030101010101" pitchFamily="2" charset="-122"/>
                    <a:cs typeface="Times New Roman" panose="02020603050405020304" pitchFamily="18" charset="0"/>
                  </a:rPr>
                  <a:t>的预测作为样本</a:t>
                </a:r>
                <a:r>
                  <a:rPr lang="zh-CN" altLang="en-US"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标签</a:t>
                </a:r>
                <a14:m>
                  <m:oMath xmlns:m="http://schemas.openxmlformats.org/officeDocument/2006/math">
                    <m:d>
                      <m:dPr>
                        <m:begChr m:val="{"/>
                        <m:endChr m:val="}"/>
                        <m:ctrlPr>
                          <a:rPr lang="en-US" altLang="zh-CN" i="1" dirty="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ctrlPr>
                      </m:dPr>
                      <m:e>
                        <m:d>
                          <m:dPr>
                            <m:ctrlPr>
                              <a:rPr lang="en-US" altLang="zh-CN" b="1" i="1" dirty="0" smtClean="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ctrlPr>
                          </m:dPr>
                          <m:e>
                            <m:sSub>
                              <m:sSubPr>
                                <m:ctrlPr>
                                  <a:rPr lang="zh-CN" altLang="zh-CN" i="1">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𝒙</m:t>
                                </m:r>
                              </m:e>
                              <m:sub>
                                <m:r>
                                  <a:rPr lang="en-US" altLang="zh-CN" i="1">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𝟏</m:t>
                                </m:r>
                              </m:sub>
                            </m:sSub>
                            <m:r>
                              <a:rPr lang="en-US" altLang="zh-CN" b="1" i="1" smtClean="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i="1" dirty="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𝑂</m:t>
                            </m:r>
                            <m:d>
                              <m:dPr>
                                <m:ctrlPr>
                                  <a:rPr lang="en-US" altLang="zh-CN" i="1" dirty="0" smtClean="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ctrlPr>
                              </m:dPr>
                              <m:e>
                                <m:sSub>
                                  <m:sSubPr>
                                    <m:ctrlPr>
                                      <a:rPr lang="zh-CN" altLang="zh-CN" i="1">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𝒙</m:t>
                                    </m:r>
                                  </m:e>
                                  <m:sub>
                                    <m:r>
                                      <a:rPr lang="en-US" altLang="zh-CN" i="1">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𝟏</m:t>
                                    </m:r>
                                  </m:sub>
                                </m:sSub>
                              </m:e>
                            </m:d>
                          </m:e>
                        </m:d>
                        <m:r>
                          <a:rPr lang="en-US" altLang="zh-CN" i="1">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d>
                          <m:dPr>
                            <m:ctrlPr>
                              <a:rPr lang="en-US" altLang="zh-CN" b="1" i="1" dirty="0" smtClean="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ctrlPr>
                          </m:dPr>
                          <m:e>
                            <m:sSub>
                              <m:sSubPr>
                                <m:ctrlPr>
                                  <a:rPr lang="zh-CN" altLang="zh-CN" i="1">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𝒙</m:t>
                                </m:r>
                              </m:e>
                              <m:sub>
                                <m:r>
                                  <a:rPr lang="en-US" altLang="zh-CN" b="1" i="1" smtClean="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𝟐</m:t>
                                </m:r>
                              </m:sub>
                            </m:sSub>
                            <m:r>
                              <a:rPr lang="en-US" altLang="zh-CN" i="1">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i="1" dirty="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𝑂</m:t>
                            </m:r>
                            <m:d>
                              <m:dPr>
                                <m:ctrlPr>
                                  <a:rPr lang="en-US" altLang="zh-CN" i="1" dirty="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ctrlPr>
                              </m:dPr>
                              <m:e>
                                <m:sSub>
                                  <m:sSubPr>
                                    <m:ctrlPr>
                                      <a:rPr lang="zh-CN" altLang="zh-CN" i="1">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𝒙</m:t>
                                    </m:r>
                                  </m:e>
                                  <m:sub>
                                    <m:r>
                                      <a:rPr lang="en-US" altLang="zh-CN" b="1" i="1" smtClean="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𝟐</m:t>
                                    </m:r>
                                  </m:sub>
                                </m:sSub>
                              </m:e>
                            </m:d>
                          </m:e>
                        </m:d>
                        <m:r>
                          <a:rPr lang="en-US" altLang="zh-CN" i="1">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b="1" i="1" smtClean="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i="1" dirty="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i="1">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𝒙</m:t>
                            </m:r>
                          </m:e>
                          <m:sub>
                            <m:r>
                              <a:rPr lang="en-US" altLang="zh-CN" b="1" i="1" smtClean="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𝑵</m:t>
                            </m:r>
                          </m:sub>
                        </m:sSub>
                        <m:r>
                          <a:rPr lang="en-US" altLang="zh-CN" i="1">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i="1" dirty="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𝑂</m:t>
                        </m:r>
                        <m:d>
                          <m:dPr>
                            <m:ctrlPr>
                              <a:rPr lang="en-US" altLang="zh-CN" i="1" dirty="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ctrlPr>
                          </m:dPr>
                          <m:e>
                            <m:sSub>
                              <m:sSubPr>
                                <m:ctrlPr>
                                  <a:rPr lang="zh-CN" altLang="zh-CN" i="1">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𝒙</m:t>
                                </m:r>
                              </m:e>
                              <m:sub>
                                <m:r>
                                  <a:rPr lang="en-US" altLang="zh-CN" b="1" i="1" smtClean="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𝑵</m:t>
                                </m:r>
                              </m:sub>
                            </m:sSub>
                          </m:e>
                        </m:d>
                        <m:r>
                          <a:rPr lang="en-US" altLang="zh-CN" i="1">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e>
                    </m:d>
                  </m:oMath>
                </a14:m>
                <a:endParaRPr lang="en-US" altLang="zh-CN"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lvl="1"/>
                <a:r>
                  <a:rPr lang="zh-CN" altLang="en-US"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使用上述数据训练替代模型</a:t>
                </a:r>
                <a14:m>
                  <m:oMath xmlns:m="http://schemas.openxmlformats.org/officeDocument/2006/math">
                    <m:r>
                      <a:rPr lang="en-US" altLang="zh-CN" i="1" dirty="0" smtClean="0">
                        <a:solidFill>
                          <a:schemeClr val="tx1"/>
                        </a:solidFill>
                        <a:effectLst/>
                        <a:latin typeface="Cambria Math" panose="02040503050406030204" pitchFamily="18" charset="0"/>
                      </a:rPr>
                      <m:t>𝐹</m:t>
                    </m:r>
                    <m:r>
                      <a:rPr lang="en-US" altLang="zh-CN" i="1" dirty="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i="1" dirty="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t>∙</m:t>
                    </m:r>
                    <m:r>
                      <a:rPr lang="en-US" altLang="zh-CN" i="1" dirty="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oMath>
                </a14:m>
                <a:endParaRPr lang="en-US" altLang="zh-CN"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lvl="1"/>
                <a:r>
                  <a:rPr lang="zh-CN" altLang="en-US"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使用白盒对抗样本攻击算法根据</a:t>
                </a:r>
                <a14:m>
                  <m:oMath xmlns:m="http://schemas.openxmlformats.org/officeDocument/2006/math">
                    <m:r>
                      <a:rPr lang="en-US" altLang="zh-CN" i="1" dirty="0" smtClean="0">
                        <a:solidFill>
                          <a:schemeClr val="tx1"/>
                        </a:solidFill>
                        <a:effectLst/>
                        <a:latin typeface="Cambria Math" panose="02040503050406030204" pitchFamily="18" charset="0"/>
                      </a:rPr>
                      <m:t>𝐹</m:t>
                    </m:r>
                    <m:r>
                      <a:rPr lang="en-US" altLang="zh-CN" i="1" dirty="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i="1" dirty="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t>∙</m:t>
                    </m:r>
                    <m:r>
                      <a:rPr lang="en-US" altLang="zh-CN" i="1" dirty="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oMath>
                </a14:m>
                <a:r>
                  <a:rPr lang="zh-CN" altLang="en-US"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生成对抗样本，并使用对抗样本攻击</a:t>
                </a:r>
                <a14:m>
                  <m:oMath xmlns:m="http://schemas.openxmlformats.org/officeDocument/2006/math">
                    <m:r>
                      <a:rPr lang="en-US" altLang="zh-CN" i="1" dirty="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𝑂</m:t>
                    </m:r>
                    <m:r>
                      <a:rPr lang="en-US" altLang="zh-CN" i="1" dirty="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oMath>
                </a14:m>
                <a:endParaRPr lang="zh-CN" altLang="en-US" dirty="0">
                  <a:effectLst/>
                  <a:latin typeface="Times New Roman" panose="02020603050405020304" pitchFamily="18" charset="0"/>
                  <a:ea typeface="宋体" panose="02010600030101010101" pitchFamily="2" charset="-122"/>
                  <a:cs typeface="Times New Roman" panose="02020603050405020304" pitchFamily="18" charset="0"/>
                </a:endParaRPr>
              </a:p>
            </p:txBody>
          </p:sp>
        </mc:Choice>
        <mc:Fallback>
          <p:sp>
            <p:nvSpPr>
              <p:cNvPr id="3" name="内容占位符 2"/>
              <p:cNvSpPr>
                <a:spLocks noRot="1" noChangeAspect="1" noMove="1" noResize="1" noEditPoints="1" noAdjustHandles="1" noChangeArrowheads="1" noChangeShapeType="1" noTextEdit="1"/>
              </p:cNvSpPr>
              <p:nvPr>
                <p:ph idx="1"/>
              </p:nvPr>
            </p:nvSpPr>
            <p:spPr>
              <a:xfrm>
                <a:off x="334434" y="1124679"/>
                <a:ext cx="11573933" cy="3168441"/>
              </a:xfrm>
              <a:blipFill rotWithShape="1">
                <a:blip r:embed="rId1"/>
                <a:stretch>
                  <a:fillRect l="-4" t="-3" r="2" b="16"/>
                </a:stretch>
              </a:blipFill>
            </p:spPr>
            <p:txBody>
              <a:bodyPr/>
              <a:lstStyle/>
              <a:p>
                <a:r>
                  <a:rPr lang="zh-CN" altLang="en-US">
                    <a:noFill/>
                  </a:rPr>
                  <a:t> </a:t>
                </a:r>
              </a:p>
            </p:txBody>
          </p:sp>
        </mc:Fallback>
      </mc:AlternateContent>
      <p:sp>
        <p:nvSpPr>
          <p:cNvPr id="4" name="标题 1"/>
          <p:cNvSpPr>
            <a:spLocks noGrp="1"/>
          </p:cNvSpPr>
          <p:nvPr>
            <p:ph type="title"/>
          </p:nvPr>
        </p:nvSpPr>
        <p:spPr>
          <a:xfrm>
            <a:off x="304800" y="225425"/>
            <a:ext cx="10660063" cy="827088"/>
          </a:xfrm>
        </p:spPr>
        <p:txBody>
          <a:bodyPr/>
          <a:lstStyle/>
          <a:p>
            <a:r>
              <a:rPr lang="zh-CN" altLang="en-US" dirty="0"/>
              <a:t>对抗样本（黑盒）</a:t>
            </a:r>
            <a:endParaRPr lang="zh-CN" altLang="en-US" dirty="0"/>
          </a:p>
        </p:txBody>
      </p:sp>
      <p:pic>
        <p:nvPicPr>
          <p:cNvPr id="1028" name="Picture 4" descr="攻击者者高清图片素材库-88IC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28560" y="4555016"/>
            <a:ext cx="1452804" cy="1452804"/>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983290" y="4819753"/>
            <a:ext cx="9145270" cy="461665"/>
          </a:xfrm>
          <a:prstGeom prst="rect">
            <a:avLst/>
          </a:prstGeom>
          <a:noFill/>
        </p:spPr>
        <p:txBody>
          <a:bodyPr wrap="square">
            <a:spAutoFit/>
          </a:bodyPr>
          <a:lstStyle/>
          <a:p>
            <a:pPr algn="ctr"/>
            <a:r>
              <a:rPr lang="zh-CN" altLang="en-US" sz="2400" b="1" dirty="0">
                <a:solidFill>
                  <a:srgbClr val="0000CC"/>
                </a:solidFill>
              </a:rPr>
              <a:t>收集足够数量的输入/输出对可能成本高昂，不切实际！</a:t>
            </a:r>
            <a:endParaRPr lang="zh-CN" altLang="en-US" sz="2400" b="1" dirty="0">
              <a:solidFill>
                <a:srgbClr val="0000CC"/>
              </a:solidFill>
            </a:endParaRP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攻击场景</a:t>
            </a:r>
            <a:endParaRPr lang="zh-CN" altLang="en-US" dirty="0"/>
          </a:p>
        </p:txBody>
      </p:sp>
      <p:sp>
        <p:nvSpPr>
          <p:cNvPr id="3" name="内容占位符 2"/>
          <p:cNvSpPr>
            <a:spLocks noGrp="1"/>
          </p:cNvSpPr>
          <p:nvPr>
            <p:ph idx="1"/>
          </p:nvPr>
        </p:nvSpPr>
        <p:spPr>
          <a:xfrm>
            <a:off x="334645" y="1124585"/>
            <a:ext cx="11574145" cy="1579275"/>
          </a:xfrm>
        </p:spPr>
        <p:txBody>
          <a:bodyPr>
            <a:normAutofit/>
          </a:bodyPr>
          <a:lstStyle/>
          <a:p>
            <a:r>
              <a:rPr lang="zh-CN" altLang="en-US" dirty="0"/>
              <a:t>对抗样本攻击发生在模型应用阶段</a:t>
            </a:r>
            <a:endParaRPr lang="zh-CN" altLang="en-US" dirty="0"/>
          </a:p>
        </p:txBody>
      </p:sp>
      <p:sp>
        <p:nvSpPr>
          <p:cNvPr id="6" name="矩形: 圆角 5"/>
          <p:cNvSpPr/>
          <p:nvPr/>
        </p:nvSpPr>
        <p:spPr bwMode="auto">
          <a:xfrm>
            <a:off x="1033037" y="2425853"/>
            <a:ext cx="1830831" cy="1152255"/>
          </a:xfrm>
          <a:prstGeom prst="roundRect">
            <a:avLst/>
          </a:prstGeom>
          <a:solidFill>
            <a:srgbClr val="D7DAD7"/>
          </a:solidFill>
          <a:ln w="28575" cap="flat" cmpd="sng" algn="ctr">
            <a:solidFill>
              <a:srgbClr val="717A87"/>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200000"/>
              </a:lnSpc>
              <a:spcBef>
                <a:spcPct val="50000"/>
              </a:spcBef>
              <a:spcAft>
                <a:spcPct val="0"/>
              </a:spcAft>
              <a:buClrTx/>
              <a:buSzTx/>
              <a:buFontTx/>
              <a:buNone/>
            </a:pPr>
            <a:r>
              <a:rPr kumimoji="0" lang="zh-CN" altLang="en-US" sz="2400" b="0" i="0" u="none" strike="noStrike" cap="none" normalizeH="0" baseline="0" dirty="0">
                <a:ln>
                  <a:noFill/>
                </a:ln>
                <a:solidFill>
                  <a:schemeClr val="tx1"/>
                </a:solidFill>
                <a:effectLst/>
                <a:latin typeface="华文新魏" panose="02010800040101010101" pitchFamily="2" charset="-122"/>
                <a:ea typeface="华文新魏" panose="02010800040101010101" pitchFamily="2" charset="-122"/>
              </a:rPr>
              <a:t>训练</a:t>
            </a:r>
            <a:endParaRPr kumimoji="0" lang="zh-CN" altLang="en-US" sz="2400" b="0" i="0" u="none" strike="noStrike" cap="none" normalizeH="0" baseline="0" dirty="0">
              <a:ln>
                <a:noFill/>
              </a:ln>
              <a:solidFill>
                <a:schemeClr val="tx1"/>
              </a:solidFill>
              <a:effectLst/>
              <a:latin typeface="华文新魏" panose="02010800040101010101" pitchFamily="2" charset="-122"/>
              <a:ea typeface="华文新魏" panose="02010800040101010101" pitchFamily="2" charset="-122"/>
            </a:endParaRPr>
          </a:p>
        </p:txBody>
      </p:sp>
      <p:sp>
        <p:nvSpPr>
          <p:cNvPr id="11" name="矩形: 圆角 10"/>
          <p:cNvSpPr/>
          <p:nvPr/>
        </p:nvSpPr>
        <p:spPr bwMode="auto">
          <a:xfrm>
            <a:off x="3719670" y="2425852"/>
            <a:ext cx="1830831" cy="1152255"/>
          </a:xfrm>
          <a:prstGeom prst="roundRect">
            <a:avLst/>
          </a:prstGeom>
          <a:solidFill>
            <a:srgbClr val="D7DAD7"/>
          </a:solidFill>
          <a:ln w="28575" cap="flat" cmpd="sng" algn="ctr">
            <a:solidFill>
              <a:srgbClr val="717A87"/>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200000"/>
              </a:lnSpc>
              <a:spcBef>
                <a:spcPct val="50000"/>
              </a:spcBef>
              <a:spcAft>
                <a:spcPct val="0"/>
              </a:spcAft>
              <a:buClrTx/>
              <a:buSzTx/>
              <a:buFontTx/>
              <a:buNone/>
            </a:pPr>
            <a:r>
              <a:rPr kumimoji="0" lang="zh-CN" altLang="en-US" sz="2400" b="0" i="0" u="none" strike="noStrike" cap="none" normalizeH="0" baseline="0" dirty="0">
                <a:ln>
                  <a:noFill/>
                </a:ln>
                <a:solidFill>
                  <a:schemeClr val="tx1"/>
                </a:solidFill>
                <a:effectLst/>
                <a:latin typeface="华文新魏" panose="02010800040101010101" pitchFamily="2" charset="-122"/>
                <a:ea typeface="华文新魏" panose="02010800040101010101" pitchFamily="2" charset="-122"/>
              </a:rPr>
              <a:t>测试</a:t>
            </a:r>
            <a:endParaRPr kumimoji="0" lang="zh-CN" altLang="en-US" sz="2400" b="0" i="0" u="none" strike="noStrike" cap="none" normalizeH="0" baseline="0" dirty="0">
              <a:ln>
                <a:noFill/>
              </a:ln>
              <a:solidFill>
                <a:schemeClr val="tx1"/>
              </a:solidFill>
              <a:effectLst/>
              <a:latin typeface="华文新魏" panose="02010800040101010101" pitchFamily="2" charset="-122"/>
              <a:ea typeface="华文新魏" panose="02010800040101010101" pitchFamily="2" charset="-122"/>
            </a:endParaRPr>
          </a:p>
        </p:txBody>
      </p:sp>
      <p:sp>
        <p:nvSpPr>
          <p:cNvPr id="12" name="矩形: 圆角 11"/>
          <p:cNvSpPr/>
          <p:nvPr/>
        </p:nvSpPr>
        <p:spPr bwMode="auto">
          <a:xfrm>
            <a:off x="6492421" y="2425852"/>
            <a:ext cx="1830831" cy="1152255"/>
          </a:xfrm>
          <a:prstGeom prst="roundRect">
            <a:avLst/>
          </a:prstGeom>
          <a:solidFill>
            <a:srgbClr val="D7DAD7"/>
          </a:solidFill>
          <a:ln w="28575" cap="flat" cmpd="sng" algn="ctr">
            <a:solidFill>
              <a:srgbClr val="717A87"/>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200000"/>
              </a:lnSpc>
              <a:spcBef>
                <a:spcPct val="50000"/>
              </a:spcBef>
              <a:spcAft>
                <a:spcPct val="0"/>
              </a:spcAft>
              <a:buClrTx/>
              <a:buSzTx/>
              <a:buFontTx/>
              <a:buNone/>
            </a:pPr>
            <a:r>
              <a:rPr kumimoji="0" lang="zh-CN" altLang="en-US" sz="2400" b="0" i="0" u="none" strike="noStrike" cap="none" normalizeH="0" baseline="0" dirty="0">
                <a:ln>
                  <a:noFill/>
                </a:ln>
                <a:solidFill>
                  <a:schemeClr val="tx1"/>
                </a:solidFill>
                <a:effectLst/>
                <a:latin typeface="华文新魏" panose="02010800040101010101" pitchFamily="2" charset="-122"/>
                <a:ea typeface="华文新魏" panose="02010800040101010101" pitchFamily="2" charset="-122"/>
              </a:rPr>
              <a:t>部署</a:t>
            </a:r>
            <a:endParaRPr kumimoji="0" lang="zh-CN" altLang="en-US" sz="2400" b="0" i="0" u="none" strike="noStrike" cap="none" normalizeH="0" baseline="0" dirty="0">
              <a:ln>
                <a:noFill/>
              </a:ln>
              <a:solidFill>
                <a:schemeClr val="tx1"/>
              </a:solidFill>
              <a:effectLst/>
              <a:latin typeface="华文新魏" panose="02010800040101010101" pitchFamily="2" charset="-122"/>
              <a:ea typeface="华文新魏" panose="02010800040101010101" pitchFamily="2" charset="-122"/>
            </a:endParaRPr>
          </a:p>
        </p:txBody>
      </p:sp>
      <p:sp>
        <p:nvSpPr>
          <p:cNvPr id="13" name="矩形: 圆角 12"/>
          <p:cNvSpPr/>
          <p:nvPr/>
        </p:nvSpPr>
        <p:spPr bwMode="auto">
          <a:xfrm>
            <a:off x="9265172" y="2425851"/>
            <a:ext cx="1951627" cy="1152255"/>
          </a:xfrm>
          <a:prstGeom prst="roundRect">
            <a:avLst/>
          </a:prstGeom>
          <a:solidFill>
            <a:srgbClr val="FFD7D7"/>
          </a:solidFill>
          <a:ln w="28575" cap="flat" cmpd="sng" algn="ctr">
            <a:solidFill>
              <a:srgbClr val="D6210A"/>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200000"/>
              </a:lnSpc>
              <a:spcBef>
                <a:spcPct val="50000"/>
              </a:spcBef>
              <a:spcAft>
                <a:spcPct val="0"/>
              </a:spcAft>
              <a:buClrTx/>
              <a:buSzTx/>
              <a:buFontTx/>
              <a:buNone/>
            </a:pPr>
            <a:r>
              <a:rPr lang="zh-CN" altLang="en-US" sz="2400" dirty="0">
                <a:solidFill>
                  <a:srgbClr val="FF0000"/>
                </a:solidFill>
                <a:latin typeface="华文新魏" panose="02010800040101010101" pitchFamily="2" charset="-122"/>
                <a:ea typeface="华文新魏" panose="02010800040101010101" pitchFamily="2" charset="-122"/>
              </a:rPr>
              <a:t>应用（推理）</a:t>
            </a:r>
            <a:endParaRPr kumimoji="0" lang="zh-CN" altLang="en-US" sz="2400" b="0" i="0" u="none" strike="noStrike" cap="none" normalizeH="0" baseline="0" dirty="0">
              <a:ln>
                <a:noFill/>
              </a:ln>
              <a:solidFill>
                <a:srgbClr val="FF0000"/>
              </a:solidFill>
              <a:effectLst/>
              <a:latin typeface="华文新魏" panose="02010800040101010101" pitchFamily="2" charset="-122"/>
              <a:ea typeface="华文新魏" panose="02010800040101010101" pitchFamily="2" charset="-122"/>
            </a:endParaRPr>
          </a:p>
        </p:txBody>
      </p:sp>
      <p:cxnSp>
        <p:nvCxnSpPr>
          <p:cNvPr id="14" name="直接箭头连接符 13"/>
          <p:cNvCxnSpPr>
            <a:endCxn id="11" idx="1"/>
          </p:cNvCxnSpPr>
          <p:nvPr/>
        </p:nvCxnSpPr>
        <p:spPr bwMode="auto">
          <a:xfrm>
            <a:off x="2863868" y="3001933"/>
            <a:ext cx="855802" cy="47"/>
          </a:xfrm>
          <a:prstGeom prst="straightConnector1">
            <a:avLst/>
          </a:prstGeom>
          <a:solidFill>
            <a:schemeClr val="accent1"/>
          </a:solidFill>
          <a:ln w="28575" cap="flat" cmpd="sng" algn="ctr">
            <a:solidFill>
              <a:schemeClr val="tx1"/>
            </a:solidFill>
            <a:prstDash val="solid"/>
            <a:round/>
            <a:headEnd type="none" w="med" len="med"/>
            <a:tailEnd type="triangle"/>
          </a:ln>
        </p:spPr>
      </p:cxnSp>
      <p:cxnSp>
        <p:nvCxnSpPr>
          <p:cNvPr id="17" name="直接箭头连接符 16"/>
          <p:cNvCxnSpPr>
            <a:endCxn id="12" idx="1"/>
          </p:cNvCxnSpPr>
          <p:nvPr/>
        </p:nvCxnSpPr>
        <p:spPr bwMode="auto">
          <a:xfrm>
            <a:off x="5550501" y="3001933"/>
            <a:ext cx="941920" cy="47"/>
          </a:xfrm>
          <a:prstGeom prst="straightConnector1">
            <a:avLst/>
          </a:prstGeom>
          <a:solidFill>
            <a:schemeClr val="accent1"/>
          </a:solidFill>
          <a:ln w="28575" cap="flat" cmpd="sng" algn="ctr">
            <a:solidFill>
              <a:schemeClr val="tx1"/>
            </a:solidFill>
            <a:prstDash val="solid"/>
            <a:round/>
            <a:headEnd type="none" w="med" len="med"/>
            <a:tailEnd type="triangle"/>
          </a:ln>
        </p:spPr>
      </p:cxnSp>
      <p:cxnSp>
        <p:nvCxnSpPr>
          <p:cNvPr id="19" name="直接箭头连接符 18"/>
          <p:cNvCxnSpPr/>
          <p:nvPr/>
        </p:nvCxnSpPr>
        <p:spPr bwMode="auto">
          <a:xfrm>
            <a:off x="8339257" y="2996941"/>
            <a:ext cx="941920" cy="47"/>
          </a:xfrm>
          <a:prstGeom prst="straightConnector1">
            <a:avLst/>
          </a:prstGeom>
          <a:solidFill>
            <a:schemeClr val="accent1"/>
          </a:solidFill>
          <a:ln w="28575" cap="flat" cmpd="sng" algn="ctr">
            <a:solidFill>
              <a:schemeClr val="tx1"/>
            </a:solidFill>
            <a:prstDash val="solid"/>
            <a:round/>
            <a:headEnd type="none" w="med" len="med"/>
            <a:tailEnd type="triangle"/>
          </a:ln>
        </p:spPr>
      </p:cxnSp>
      <p:sp>
        <p:nvSpPr>
          <p:cNvPr id="20" name="文本框 19"/>
          <p:cNvSpPr txBox="1"/>
          <p:nvPr/>
        </p:nvSpPr>
        <p:spPr>
          <a:xfrm>
            <a:off x="2821417" y="4365130"/>
            <a:ext cx="6443755" cy="1135054"/>
          </a:xfrm>
          <a:prstGeom prst="rect">
            <a:avLst/>
          </a:prstGeom>
          <a:noFill/>
        </p:spPr>
        <p:txBody>
          <a:bodyPr wrap="square">
            <a:spAutoFit/>
          </a:bodyPr>
          <a:lstStyle/>
          <a:p>
            <a:pPr algn="ctr">
              <a:lnSpc>
                <a:spcPct val="150000"/>
              </a:lnSpc>
            </a:pPr>
            <a:r>
              <a:rPr lang="zh-CN" altLang="en-US" sz="2400" b="1" kern="100" dirty="0">
                <a:effectLst/>
                <a:highlight>
                  <a:srgbClr val="FFFFFF"/>
                </a:highlight>
                <a:latin typeface="微软雅黑" panose="020B0503020204020204" charset="-122"/>
                <a:ea typeface="微软雅黑" panose="020B0503020204020204" charset="-122"/>
                <a:cs typeface="Times New Roman" panose="02020603050405020304" pitchFamily="18" charset="0"/>
              </a:rPr>
              <a:t>对抗样本攻击的对象是预训练的模型，在攻击期间不对模型做修改，只改样本！</a:t>
            </a:r>
            <a:endParaRPr lang="zh-CN" altLang="en-US" sz="2400" b="1" kern="100" dirty="0">
              <a:effectLst/>
              <a:highlight>
                <a:srgbClr val="FFFFFF"/>
              </a:highlight>
              <a:latin typeface="微软雅黑" panose="020B0503020204020204" charset="-122"/>
              <a:ea typeface="微软雅黑" panose="020B0503020204020204" charset="-122"/>
              <a:cs typeface="Times New Roman" panose="02020603050405020304" pitchFamily="18" charset="0"/>
            </a:endParaRPr>
          </a:p>
        </p:txBody>
      </p:sp>
    </p:spTree>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normAutofit/>
          </a:bodyPr>
          <a:lstStyle/>
          <a:p>
            <a:r>
              <a:rPr lang="en-US" altLang="zh-CN" dirty="0"/>
              <a:t>3.1 </a:t>
            </a:r>
            <a:r>
              <a:rPr lang="en-US" altLang="zh-CN" dirty="0">
                <a:sym typeface="+mn-ea"/>
              </a:rPr>
              <a:t>PBAAML</a:t>
            </a:r>
            <a:r>
              <a:rPr lang="zh-CN" altLang="en-US" dirty="0"/>
              <a:t>攻击</a:t>
            </a:r>
            <a:endParaRPr lang="zh-CN" altLang="en-US" dirty="0"/>
          </a:p>
        </p:txBody>
      </p:sp>
      <p:sp>
        <p:nvSpPr>
          <p:cNvPr id="2" name="文本框 1"/>
          <p:cNvSpPr txBox="1"/>
          <p:nvPr/>
        </p:nvSpPr>
        <p:spPr>
          <a:xfrm>
            <a:off x="695250" y="5877340"/>
            <a:ext cx="10801500" cy="584775"/>
          </a:xfrm>
          <a:prstGeom prst="rect">
            <a:avLst/>
          </a:prstGeom>
          <a:noFill/>
        </p:spPr>
        <p:txBody>
          <a:bodyPr wrap="square">
            <a:spAutoFit/>
          </a:bodyPr>
          <a:lstStyle/>
          <a:p>
            <a:pPr marL="285750" indent="-285750">
              <a:buFont typeface="Arial" panose="020B0604020202020204" pitchFamily="34" charset="0"/>
              <a:buChar char="•"/>
            </a:pPr>
            <a:r>
              <a:rPr lang="en-US" altLang="zh-CN" sz="1600" dirty="0" err="1">
                <a:latin typeface="+mj-lt"/>
              </a:rPr>
              <a:t>Papernot</a:t>
            </a:r>
            <a:r>
              <a:rPr lang="en-US" altLang="zh-CN" sz="1600" dirty="0">
                <a:latin typeface="+mj-lt"/>
              </a:rPr>
              <a:t>, Nicolas, et al. "Practical black-box attacks against machine learning." Proceedings of the 2017 ACM on Asia conference on computer and communications security. 2017.</a:t>
            </a:r>
            <a:endParaRPr lang="zh-CN" altLang="en-US" sz="1600" dirty="0">
              <a:latin typeface="+mj-lt"/>
            </a:endParaRPr>
          </a:p>
        </p:txBody>
      </p:sp>
    </p:spTree>
  </p:cSld>
  <p:clrMapOvr>
    <a:masterClrMapping/>
  </p:clrMapOvr>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1334979"/>
          </a:xfrm>
        </p:spPr>
        <p:txBody>
          <a:bodyPr>
            <a:normAutofit/>
          </a:bodyPr>
          <a:lstStyle/>
          <a:p>
            <a:r>
              <a:rPr lang="en-US" altLang="zh-CN" dirty="0">
                <a:sym typeface="+mn-ea"/>
              </a:rPr>
              <a:t>PBAAML</a:t>
            </a:r>
            <a:r>
              <a:rPr lang="zh-CN" altLang="en-US" dirty="0"/>
              <a:t>：</a:t>
            </a:r>
            <a:r>
              <a:rPr lang="zh-CN" altLang="en-US" dirty="0"/>
              <a:t>一种替代模型攻击法，使用更能体现模型决策边界的对抗样本查询目标模型，减少构造替代模型所需的查询次数</a:t>
            </a:r>
            <a:endParaRPr lang="zh-CN" altLang="en-US" dirty="0">
              <a:solidFill>
                <a:srgbClr val="C00000"/>
              </a:solidFill>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4" name="标题 1"/>
          <p:cNvSpPr>
            <a:spLocks noGrp="1"/>
          </p:cNvSpPr>
          <p:nvPr>
            <p:ph type="title"/>
          </p:nvPr>
        </p:nvSpPr>
        <p:spPr>
          <a:xfrm>
            <a:off x="304800" y="225425"/>
            <a:ext cx="10660063" cy="827088"/>
          </a:xfrm>
        </p:spPr>
        <p:txBody>
          <a:bodyPr/>
          <a:lstStyle/>
          <a:p>
            <a:r>
              <a:rPr lang="zh-CN" altLang="en-US" dirty="0"/>
              <a:t>攻击方法</a:t>
            </a:r>
            <a:endParaRPr lang="zh-CN" altLang="en-US" dirty="0"/>
          </a:p>
        </p:txBody>
      </p:sp>
      <mc:AlternateContent xmlns:mc="http://schemas.openxmlformats.org/markup-compatibility/2006">
        <mc:Choice xmlns:a14="http://schemas.microsoft.com/office/drawing/2010/main" Requires="a14">
          <p:sp>
            <p:nvSpPr>
              <p:cNvPr id="8" name="文本框 7"/>
              <p:cNvSpPr txBox="1"/>
              <p:nvPr/>
            </p:nvSpPr>
            <p:spPr>
              <a:xfrm>
                <a:off x="1177601" y="4024724"/>
                <a:ext cx="10225420" cy="1995170"/>
              </a:xfrm>
              <a:prstGeom prst="rect">
                <a:avLst/>
              </a:prstGeom>
              <a:noFill/>
            </p:spPr>
            <p:txBody>
              <a:bodyPr wrap="square">
                <a:spAutoFit/>
              </a:bodyPr>
              <a:lstStyle/>
              <a:p>
                <a:pPr marL="342900" indent="-342900">
                  <a:lnSpc>
                    <a:spcPct val="150000"/>
                  </a:lnSpc>
                  <a:buFont typeface="+mj-lt"/>
                  <a:buAutoNum type="arabicPeriod"/>
                </a:pPr>
                <a:r>
                  <a:rPr lang="zh-CN" altLang="en-US" sz="2000" dirty="0">
                    <a:solidFill>
                      <a:srgbClr val="0000CC"/>
                    </a:solidFill>
                  </a:rPr>
                  <a:t>收集少量初始数据</a:t>
                </a:r>
                <a14:m>
                  <m:oMath xmlns:m="http://schemas.openxmlformats.org/officeDocument/2006/math">
                    <m:sSub>
                      <m:sSubPr>
                        <m:ctrlPr>
                          <a:rPr lang="zh-CN" altLang="zh-CN" sz="2000" i="1" smtClean="0">
                            <a:solidFill>
                              <a:srgbClr val="0000CC"/>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a:solidFill>
                              <a:srgbClr val="0000CC"/>
                            </a:solidFill>
                            <a:effectLst/>
                            <a:latin typeface="Cambria Math" panose="02040503050406030204" pitchFamily="18" charset="0"/>
                            <a:ea typeface="宋体" panose="02010600030101010101" pitchFamily="2" charset="-122"/>
                            <a:cs typeface="Times New Roman" panose="02020603050405020304" pitchFamily="18" charset="0"/>
                          </a:rPr>
                          <m:t>𝑆</m:t>
                        </m:r>
                      </m:e>
                      <m:sub>
                        <m:r>
                          <a:rPr lang="en-US" altLang="zh-CN" sz="2000" i="1">
                            <a:solidFill>
                              <a:srgbClr val="0000CC"/>
                            </a:solidFill>
                            <a:effectLst/>
                            <a:latin typeface="Cambria Math" panose="02040503050406030204" pitchFamily="18" charset="0"/>
                          </a:rPr>
                          <m:t>𝜌</m:t>
                        </m:r>
                        <m:r>
                          <a:rPr lang="en-US" altLang="zh-CN" sz="2000" i="1" smtClean="0">
                            <a:solidFill>
                              <a:srgbClr val="0000CC"/>
                            </a:solidFill>
                            <a:effectLst/>
                            <a:latin typeface="Cambria Math" panose="02040503050406030204" pitchFamily="18" charset="0"/>
                          </a:rPr>
                          <m:t>=</m:t>
                        </m:r>
                        <m:r>
                          <a:rPr lang="en-US" altLang="zh-CN" sz="2000" i="1">
                            <a:solidFill>
                              <a:srgbClr val="0000CC"/>
                            </a:solidFill>
                            <a:effectLst/>
                            <a:latin typeface="Cambria Math" panose="02040503050406030204" pitchFamily="18" charset="0"/>
                          </a:rPr>
                          <m:t>0</m:t>
                        </m:r>
                      </m:sub>
                    </m:sSub>
                  </m:oMath>
                </a14:m>
                <a:r>
                  <a:rPr lang="zh-CN" altLang="en-US" sz="2000" dirty="0">
                    <a:solidFill>
                      <a:srgbClr val="0000CC"/>
                    </a:solidFill>
                    <a:effectLst/>
                  </a:rPr>
                  <a:t>，</a:t>
                </a:r>
                <a:r>
                  <a:rPr lang="zh-CN" altLang="zh-CN" sz="2000" dirty="0">
                    <a:solidFill>
                      <a:srgbClr val="0000CC"/>
                    </a:solidFill>
                    <a:ea typeface="Cambria Math" panose="02040503050406030204" pitchFamily="18" charset="0"/>
                    <a:cs typeface="Times New Roman" panose="02020603050405020304" pitchFamily="18" charset="0"/>
                  </a:rPr>
                  <a:t> </a:t>
                </a:r>
                <a14:m>
                  <m:oMath xmlns:m="http://schemas.openxmlformats.org/officeDocument/2006/math">
                    <m:sSub>
                      <m:sSubPr>
                        <m:ctrlPr>
                          <a:rPr lang="zh-CN" altLang="zh-CN" sz="2000" i="1">
                            <a:solidFill>
                              <a:srgbClr val="0000CC"/>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a:solidFill>
                              <a:srgbClr val="0000CC"/>
                            </a:solidFill>
                            <a:latin typeface="Cambria Math" panose="02040503050406030204" pitchFamily="18" charset="0"/>
                            <a:ea typeface="宋体" panose="02010600030101010101" pitchFamily="2" charset="-122"/>
                            <a:cs typeface="Times New Roman" panose="02020603050405020304" pitchFamily="18" charset="0"/>
                          </a:rPr>
                          <m:t>𝑆</m:t>
                        </m:r>
                      </m:e>
                      <m:sub>
                        <m:r>
                          <a:rPr lang="en-US" altLang="zh-CN" sz="2000" i="1">
                            <a:solidFill>
                              <a:srgbClr val="0000CC"/>
                            </a:solidFill>
                            <a:latin typeface="Cambria Math" panose="02040503050406030204" pitchFamily="18" charset="0"/>
                          </a:rPr>
                          <m:t>𝜌</m:t>
                        </m:r>
                        <m:r>
                          <a:rPr lang="en-US" altLang="zh-CN" sz="2000" i="1">
                            <a:solidFill>
                              <a:srgbClr val="0000CC"/>
                            </a:solidFill>
                            <a:latin typeface="Cambria Math" panose="02040503050406030204" pitchFamily="18" charset="0"/>
                          </a:rPr>
                          <m:t>=</m:t>
                        </m:r>
                        <m:r>
                          <a:rPr lang="en-US" altLang="zh-CN" sz="2000" i="1">
                            <a:solidFill>
                              <a:srgbClr val="0000CC"/>
                            </a:solidFill>
                            <a:latin typeface="Cambria Math" panose="02040503050406030204" pitchFamily="18" charset="0"/>
                          </a:rPr>
                          <m:t>0</m:t>
                        </m:r>
                      </m:sub>
                    </m:sSub>
                  </m:oMath>
                </a14:m>
                <a:r>
                  <a:rPr lang="zh-CN" altLang="en-US" sz="2000" dirty="0">
                    <a:solidFill>
                      <a:srgbClr val="0000CC"/>
                    </a:solidFill>
                    <a:effectLst/>
                  </a:rPr>
                  <a:t>和模型训练数据分布类似</a:t>
                </a:r>
                <a:endParaRPr lang="en-US" altLang="zh-CN" sz="2000" dirty="0">
                  <a:solidFill>
                    <a:srgbClr val="0000CC"/>
                  </a:solidFill>
                  <a:effectLst/>
                </a:endParaRPr>
              </a:p>
              <a:p>
                <a:pPr marL="342900" indent="-342900">
                  <a:lnSpc>
                    <a:spcPct val="150000"/>
                  </a:lnSpc>
                  <a:buFont typeface="+mj-lt"/>
                  <a:buAutoNum type="arabicPeriod"/>
                </a:pPr>
                <a:r>
                  <a:rPr lang="zh-CN" altLang="en-US" sz="2000" dirty="0">
                    <a:solidFill>
                      <a:srgbClr val="0000CC"/>
                    </a:solidFill>
                    <a:effectLst/>
                  </a:rPr>
                  <a:t>选择替代模型结构</a:t>
                </a:r>
                <a14:m>
                  <m:oMath xmlns:m="http://schemas.openxmlformats.org/officeDocument/2006/math">
                    <m:r>
                      <a:rPr lang="en-US" altLang="zh-CN" sz="2000" i="1" smtClean="0">
                        <a:solidFill>
                          <a:srgbClr val="0000CC"/>
                        </a:solidFill>
                        <a:effectLst/>
                        <a:latin typeface="Cambria Math" panose="02040503050406030204" pitchFamily="18" charset="0"/>
                      </a:rPr>
                      <m:t>𝐹</m:t>
                    </m:r>
                  </m:oMath>
                </a14:m>
                <a:r>
                  <a:rPr lang="zh-CN" altLang="en-US" sz="2000" dirty="0">
                    <a:solidFill>
                      <a:srgbClr val="0000CC"/>
                    </a:solidFill>
                    <a:effectLst/>
                  </a:rPr>
                  <a:t>，</a:t>
                </a:r>
                <a:r>
                  <a:rPr lang="en-US" altLang="zh-CN" sz="2000" dirty="0">
                    <a:solidFill>
                      <a:srgbClr val="0000CC"/>
                    </a:solidFill>
                  </a:rPr>
                  <a:t> </a:t>
                </a:r>
                <a14:m>
                  <m:oMath xmlns:m="http://schemas.openxmlformats.org/officeDocument/2006/math">
                    <m:r>
                      <a:rPr lang="en-US" altLang="zh-CN" sz="2000" i="1">
                        <a:solidFill>
                          <a:srgbClr val="0000CC"/>
                        </a:solidFill>
                        <a:latin typeface="Cambria Math" panose="02040503050406030204" pitchFamily="18" charset="0"/>
                      </a:rPr>
                      <m:t>𝐹</m:t>
                    </m:r>
                    <m:r>
                      <a:rPr lang="zh-CN" altLang="en-US" sz="2000" i="1" smtClean="0">
                        <a:solidFill>
                          <a:srgbClr val="0000CC"/>
                        </a:solidFill>
                        <a:latin typeface="Cambria Math" panose="02040503050406030204" pitchFamily="18" charset="0"/>
                      </a:rPr>
                      <m:t>一般</m:t>
                    </m:r>
                    <m:r>
                      <a:rPr lang="zh-CN" altLang="en-US" sz="2000" i="1">
                        <a:solidFill>
                          <a:srgbClr val="0000CC"/>
                        </a:solidFill>
                        <a:latin typeface="Cambria Math" panose="02040503050406030204" pitchFamily="18" charset="0"/>
                      </a:rPr>
                      <m:t>采用</m:t>
                    </m:r>
                  </m:oMath>
                </a14:m>
                <a:r>
                  <a:rPr lang="zh-CN" altLang="en-US" sz="2000" dirty="0">
                    <a:solidFill>
                      <a:srgbClr val="0000CC"/>
                    </a:solidFill>
                    <a:effectLst/>
                  </a:rPr>
                  <a:t>经典的神经网络结构，和目标模型</a:t>
                </a:r>
                <a:r>
                  <a:rPr lang="en-US" altLang="zh-CN" sz="2000" dirty="0">
                    <a:solidFill>
                      <a:srgbClr val="0000CC"/>
                    </a:solidFill>
                    <a:effectLst/>
                  </a:rPr>
                  <a:t>O</a:t>
                </a:r>
                <a:r>
                  <a:rPr lang="zh-CN" altLang="en-US" sz="2000" dirty="0">
                    <a:solidFill>
                      <a:srgbClr val="0000CC"/>
                    </a:solidFill>
                    <a:effectLst/>
                  </a:rPr>
                  <a:t>越相似越好</a:t>
                </a:r>
                <a:endParaRPr lang="en-US" altLang="zh-CN" sz="2000" dirty="0">
                  <a:solidFill>
                    <a:srgbClr val="0000CC"/>
                  </a:solidFill>
                  <a:effectLst/>
                </a:endParaRPr>
              </a:p>
              <a:p>
                <a:pPr marL="342900" indent="-342900">
                  <a:lnSpc>
                    <a:spcPct val="150000"/>
                  </a:lnSpc>
                  <a:buFont typeface="+mj-lt"/>
                  <a:buAutoNum type="arabicPeriod"/>
                </a:pPr>
                <a:r>
                  <a:rPr lang="zh-CN" altLang="zh-CN" sz="2000" dirty="0">
                    <a:solidFill>
                      <a:srgbClr val="0000CC"/>
                    </a:solidFill>
                    <a:effectLst/>
                  </a:rPr>
                  <a:t>对于每个数据</a:t>
                </a:r>
                <a14:m>
                  <m:oMath xmlns:m="http://schemas.openxmlformats.org/officeDocument/2006/math">
                    <m:r>
                      <a:rPr lang="en-US" altLang="zh-CN" sz="2000" i="1">
                        <a:solidFill>
                          <a:srgbClr val="0000CC"/>
                        </a:solidFill>
                        <a:effectLst/>
                        <a:latin typeface="Cambria Math" panose="02040503050406030204" pitchFamily="18" charset="0"/>
                      </a:rPr>
                      <m:t>𝑥</m:t>
                    </m:r>
                    <m:r>
                      <a:rPr lang="en-US" altLang="zh-CN" sz="2000" i="1">
                        <a:solidFill>
                          <a:srgbClr val="0000CC"/>
                        </a:solidFill>
                        <a:effectLst/>
                        <a:latin typeface="Cambria Math" panose="02040503050406030204" pitchFamily="18" charset="0"/>
                      </a:rPr>
                      <m:t>∈</m:t>
                    </m:r>
                    <m:sSub>
                      <m:sSubPr>
                        <m:ctrlPr>
                          <a:rPr lang="zh-CN" altLang="zh-CN" sz="2000" i="1">
                            <a:solidFill>
                              <a:srgbClr val="0000CC"/>
                            </a:solidFill>
                            <a:effectLst/>
                            <a:latin typeface="Cambria Math" panose="02040503050406030204" pitchFamily="18" charset="0"/>
                          </a:rPr>
                        </m:ctrlPr>
                      </m:sSubPr>
                      <m:e>
                        <m:r>
                          <a:rPr lang="en-US" altLang="zh-CN" sz="2000" i="1">
                            <a:solidFill>
                              <a:srgbClr val="0000CC"/>
                            </a:solidFill>
                            <a:effectLst/>
                            <a:latin typeface="Cambria Math" panose="02040503050406030204" pitchFamily="18" charset="0"/>
                          </a:rPr>
                          <m:t>𝑆</m:t>
                        </m:r>
                      </m:e>
                      <m:sub>
                        <m:r>
                          <a:rPr lang="en-US" altLang="zh-CN" sz="2000" i="1">
                            <a:solidFill>
                              <a:srgbClr val="0000CC"/>
                            </a:solidFill>
                            <a:effectLst/>
                            <a:latin typeface="Cambria Math" panose="02040503050406030204" pitchFamily="18" charset="0"/>
                          </a:rPr>
                          <m:t>𝜌</m:t>
                        </m:r>
                      </m:sub>
                    </m:sSub>
                  </m:oMath>
                </a14:m>
                <a:r>
                  <a:rPr lang="zh-CN" altLang="zh-CN" sz="2000" dirty="0">
                    <a:solidFill>
                      <a:srgbClr val="0000CC"/>
                    </a:solidFill>
                    <a:effectLst/>
                  </a:rPr>
                  <a:t>，输入目标模型中，得到</a:t>
                </a:r>
                <a:r>
                  <a:rPr lang="zh-CN" altLang="en-US" sz="2000" dirty="0">
                    <a:solidFill>
                      <a:srgbClr val="0000CC"/>
                    </a:solidFill>
                  </a:rPr>
                  <a:t>软</a:t>
                </a:r>
                <a:r>
                  <a:rPr lang="zh-CN" altLang="zh-CN" sz="2000" dirty="0">
                    <a:solidFill>
                      <a:srgbClr val="0000CC"/>
                    </a:solidFill>
                    <a:effectLst/>
                  </a:rPr>
                  <a:t>标签</a:t>
                </a:r>
                <a14:m>
                  <m:oMath xmlns:m="http://schemas.openxmlformats.org/officeDocument/2006/math">
                    <m:r>
                      <a:rPr lang="en-US" altLang="zh-CN" sz="2000" i="1">
                        <a:solidFill>
                          <a:srgbClr val="0000CC"/>
                        </a:solidFill>
                        <a:effectLst/>
                        <a:latin typeface="Cambria Math" panose="02040503050406030204" pitchFamily="18" charset="0"/>
                      </a:rPr>
                      <m:t>𝑂</m:t>
                    </m:r>
                    <m:r>
                      <a:rPr lang="en-US" altLang="zh-CN" sz="2000" i="1">
                        <a:solidFill>
                          <a:srgbClr val="0000CC"/>
                        </a:solidFill>
                        <a:effectLst/>
                        <a:latin typeface="Cambria Math" panose="02040503050406030204" pitchFamily="18" charset="0"/>
                      </a:rPr>
                      <m:t>(</m:t>
                    </m:r>
                    <m:r>
                      <a:rPr lang="en-US" altLang="zh-CN" sz="2000" i="1">
                        <a:solidFill>
                          <a:srgbClr val="0000CC"/>
                        </a:solidFill>
                        <a:effectLst/>
                        <a:latin typeface="Cambria Math" panose="02040503050406030204" pitchFamily="18" charset="0"/>
                      </a:rPr>
                      <m:t>𝑥</m:t>
                    </m:r>
                    <m:r>
                      <a:rPr lang="en-US" altLang="zh-CN" sz="2000" i="1">
                        <a:solidFill>
                          <a:srgbClr val="0000CC"/>
                        </a:solidFill>
                        <a:effectLst/>
                        <a:latin typeface="Cambria Math" panose="02040503050406030204" pitchFamily="18" charset="0"/>
                      </a:rPr>
                      <m:t>)</m:t>
                    </m:r>
                  </m:oMath>
                </a14:m>
                <a:r>
                  <a:rPr lang="zh-CN" altLang="zh-CN" sz="2000" dirty="0">
                    <a:solidFill>
                      <a:srgbClr val="0000CC"/>
                    </a:solidFill>
                    <a:effectLst/>
                  </a:rPr>
                  <a:t>。</a:t>
                </a:r>
                <a:endParaRPr lang="zh-CN" altLang="zh-CN" sz="2000" dirty="0">
                  <a:solidFill>
                    <a:srgbClr val="0000CC"/>
                  </a:solidFill>
                  <a:effectLst/>
                </a:endParaRPr>
              </a:p>
              <a:p>
                <a:pPr marL="342900" indent="-342900">
                  <a:lnSpc>
                    <a:spcPct val="150000"/>
                  </a:lnSpc>
                  <a:buFont typeface="+mj-lt"/>
                  <a:buAutoNum type="arabicPeriod"/>
                </a:pPr>
                <a:r>
                  <a:rPr lang="zh-CN" altLang="zh-CN" sz="2000" dirty="0">
                    <a:solidFill>
                      <a:srgbClr val="0000CC"/>
                    </a:solidFill>
                    <a:effectLst/>
                  </a:rPr>
                  <a:t>使用</a:t>
                </a:r>
                <a14:m>
                  <m:oMath xmlns:m="http://schemas.openxmlformats.org/officeDocument/2006/math">
                    <m:sSub>
                      <m:sSubPr>
                        <m:ctrlPr>
                          <a:rPr lang="zh-CN" altLang="zh-CN" sz="2000" i="1">
                            <a:solidFill>
                              <a:srgbClr val="0000CC"/>
                            </a:solidFill>
                            <a:effectLst/>
                            <a:latin typeface="Cambria Math" panose="02040503050406030204" pitchFamily="18" charset="0"/>
                          </a:rPr>
                        </m:ctrlPr>
                      </m:sSubPr>
                      <m:e>
                        <m:r>
                          <a:rPr lang="en-US" altLang="zh-CN" sz="2000" i="1">
                            <a:solidFill>
                              <a:srgbClr val="0000CC"/>
                            </a:solidFill>
                            <a:effectLst/>
                            <a:latin typeface="Cambria Math" panose="02040503050406030204" pitchFamily="18" charset="0"/>
                          </a:rPr>
                          <m:t>𝑆</m:t>
                        </m:r>
                      </m:e>
                      <m:sub>
                        <m:r>
                          <a:rPr lang="en-US" altLang="zh-CN" sz="2000" i="1">
                            <a:solidFill>
                              <a:srgbClr val="0000CC"/>
                            </a:solidFill>
                            <a:effectLst/>
                            <a:latin typeface="Cambria Math" panose="02040503050406030204" pitchFamily="18" charset="0"/>
                          </a:rPr>
                          <m:t>𝜌</m:t>
                        </m:r>
                      </m:sub>
                    </m:sSub>
                  </m:oMath>
                </a14:m>
                <a:r>
                  <a:rPr lang="zh-CN" altLang="zh-CN" sz="2000" dirty="0">
                    <a:solidFill>
                      <a:srgbClr val="0000CC"/>
                    </a:solidFill>
                    <a:effectLst/>
                  </a:rPr>
                  <a:t>与目标模型预测标签</a:t>
                </a:r>
                <a14:m>
                  <m:oMath xmlns:m="http://schemas.openxmlformats.org/officeDocument/2006/math">
                    <m:r>
                      <a:rPr lang="en-US" altLang="zh-CN" sz="2000" i="1">
                        <a:solidFill>
                          <a:srgbClr val="0000CC"/>
                        </a:solidFill>
                        <a:latin typeface="Cambria Math" panose="02040503050406030204" pitchFamily="18" charset="0"/>
                      </a:rPr>
                      <m:t>𝑂</m:t>
                    </m:r>
                    <m:r>
                      <a:rPr lang="en-US" altLang="zh-CN" sz="2000" i="1">
                        <a:solidFill>
                          <a:srgbClr val="0000CC"/>
                        </a:solidFill>
                        <a:latin typeface="Cambria Math" panose="02040503050406030204" pitchFamily="18" charset="0"/>
                      </a:rPr>
                      <m:t>(</m:t>
                    </m:r>
                    <m:r>
                      <a:rPr lang="en-US" altLang="zh-CN" sz="2000" i="1">
                        <a:solidFill>
                          <a:srgbClr val="0000CC"/>
                        </a:solidFill>
                        <a:latin typeface="Cambria Math" panose="02040503050406030204" pitchFamily="18" charset="0"/>
                      </a:rPr>
                      <m:t>𝑥</m:t>
                    </m:r>
                    <m:r>
                      <a:rPr lang="en-US" altLang="zh-CN" sz="2000" i="1">
                        <a:solidFill>
                          <a:srgbClr val="0000CC"/>
                        </a:solidFill>
                        <a:latin typeface="Cambria Math" panose="02040503050406030204" pitchFamily="18" charset="0"/>
                      </a:rPr>
                      <m:t>)</m:t>
                    </m:r>
                  </m:oMath>
                </a14:m>
                <a:r>
                  <a:rPr lang="zh-CN" altLang="zh-CN" sz="2000" dirty="0">
                    <a:solidFill>
                      <a:srgbClr val="0000CC"/>
                    </a:solidFill>
                    <a:effectLst/>
                  </a:rPr>
                  <a:t>训练替代模型</a:t>
                </a:r>
                <a14:m>
                  <m:oMath xmlns:m="http://schemas.openxmlformats.org/officeDocument/2006/math">
                    <m:r>
                      <a:rPr lang="en-US" altLang="zh-CN" sz="2000" i="1">
                        <a:solidFill>
                          <a:srgbClr val="0000CC"/>
                        </a:solidFill>
                        <a:effectLst/>
                        <a:latin typeface="Cambria Math" panose="02040503050406030204" pitchFamily="18" charset="0"/>
                      </a:rPr>
                      <m:t>𝐹</m:t>
                    </m:r>
                  </m:oMath>
                </a14:m>
                <a:r>
                  <a:rPr lang="zh-CN" altLang="zh-CN" sz="2000" dirty="0">
                    <a:solidFill>
                      <a:srgbClr val="0000CC"/>
                    </a:solidFill>
                    <a:effectLst/>
                  </a:rPr>
                  <a:t>。</a:t>
                </a:r>
                <a:endParaRPr lang="zh-CN" altLang="zh-CN" sz="2000" dirty="0">
                  <a:solidFill>
                    <a:srgbClr val="0000CC"/>
                  </a:solidFill>
                  <a:effectLst/>
                </a:endParaRPr>
              </a:p>
            </p:txBody>
          </p:sp>
        </mc:Choice>
        <mc:Fallback>
          <p:sp>
            <p:nvSpPr>
              <p:cNvPr id="8" name="文本框 7"/>
              <p:cNvSpPr txBox="1">
                <a:spLocks noRot="1" noChangeAspect="1" noMove="1" noResize="1" noEditPoints="1" noAdjustHandles="1" noChangeArrowheads="1" noChangeShapeType="1" noTextEdit="1"/>
              </p:cNvSpPr>
              <p:nvPr/>
            </p:nvSpPr>
            <p:spPr>
              <a:xfrm>
                <a:off x="1177601" y="4024724"/>
                <a:ext cx="10225420" cy="1995170"/>
              </a:xfrm>
              <a:prstGeom prst="rect">
                <a:avLst/>
              </a:prstGeom>
              <a:blipFill rotWithShape="1">
                <a:blip r:embed="rId1"/>
                <a:stretch>
                  <a:fillRect l="-3" t="-5" r="3" b="5"/>
                </a:stretch>
              </a:blipFill>
            </p:spPr>
            <p:txBody>
              <a:bodyPr/>
              <a:lstStyle/>
              <a:p>
                <a:r>
                  <a:rPr lang="zh-CN" altLang="en-US">
                    <a:noFill/>
                  </a:rPr>
                  <a:t> </a:t>
                </a:r>
              </a:p>
            </p:txBody>
          </p:sp>
        </mc:Fallback>
      </mc:AlternateContent>
      <p:pic>
        <p:nvPicPr>
          <p:cNvPr id="16" name="图片 15"/>
          <p:cNvPicPr>
            <a:picLocks noChangeAspect="1"/>
          </p:cNvPicPr>
          <p:nvPr/>
        </p:nvPicPr>
        <p:blipFill>
          <a:blip r:embed="rId2"/>
          <a:stretch>
            <a:fillRect/>
          </a:stretch>
        </p:blipFill>
        <p:spPr>
          <a:xfrm>
            <a:off x="2063440" y="2204830"/>
            <a:ext cx="7433714" cy="1706431"/>
          </a:xfrm>
          <a:prstGeom prst="rect">
            <a:avLst/>
          </a:prstGeom>
        </p:spPr>
      </p:pic>
    </p:spTree>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304800" y="225425"/>
            <a:ext cx="10660063" cy="827088"/>
          </a:xfrm>
        </p:spPr>
        <p:txBody>
          <a:bodyPr/>
          <a:lstStyle/>
          <a:p>
            <a:r>
              <a:rPr lang="zh-CN" altLang="en-US" dirty="0"/>
              <a:t>攻击方法</a:t>
            </a:r>
            <a:endParaRPr lang="zh-CN" altLang="en-US" dirty="0"/>
          </a:p>
        </p:txBody>
      </p:sp>
      <p:pic>
        <p:nvPicPr>
          <p:cNvPr id="16" name="图片 15"/>
          <p:cNvPicPr>
            <a:picLocks noChangeAspect="1"/>
          </p:cNvPicPr>
          <p:nvPr/>
        </p:nvPicPr>
        <p:blipFill>
          <a:blip r:embed="rId1"/>
          <a:stretch>
            <a:fillRect/>
          </a:stretch>
        </p:blipFill>
        <p:spPr>
          <a:xfrm>
            <a:off x="983069" y="1196670"/>
            <a:ext cx="7579110" cy="1739807"/>
          </a:xfrm>
          <a:prstGeom prst="rect">
            <a:avLst/>
          </a:prstGeom>
        </p:spPr>
      </p:pic>
      <p:sp>
        <p:nvSpPr>
          <p:cNvPr id="10" name="文本框 9"/>
          <p:cNvSpPr txBox="1"/>
          <p:nvPr/>
        </p:nvSpPr>
        <p:spPr>
          <a:xfrm>
            <a:off x="8903970" y="1484630"/>
            <a:ext cx="2771775" cy="1337945"/>
          </a:xfrm>
          <a:prstGeom prst="rect">
            <a:avLst/>
          </a:prstGeom>
          <a:noFill/>
        </p:spPr>
        <p:txBody>
          <a:bodyPr wrap="square">
            <a:spAutoFit/>
          </a:bodyPr>
          <a:lstStyle/>
          <a:p>
            <a:pPr>
              <a:lnSpc>
                <a:spcPct val="150000"/>
              </a:lnSpc>
            </a:pPr>
            <a:r>
              <a:rPr lang="zh-CN" altLang="en-US" sz="1800" b="1" dirty="0">
                <a:solidFill>
                  <a:srgbClr val="FF0000"/>
                </a:solidFill>
              </a:rPr>
              <a:t>扩充后的数据集靠近模型的决策边界，能够减少查询目标模型的次数</a:t>
            </a:r>
            <a:endParaRPr lang="zh-CN" altLang="en-US" sz="1800" b="1" dirty="0">
              <a:solidFill>
                <a:srgbClr val="FF0000"/>
              </a:solidFill>
            </a:endParaRPr>
          </a:p>
        </p:txBody>
      </p:sp>
      <p:grpSp>
        <p:nvGrpSpPr>
          <p:cNvPr id="14" name="组合 13"/>
          <p:cNvGrpSpPr/>
          <p:nvPr/>
        </p:nvGrpSpPr>
        <p:grpSpPr>
          <a:xfrm>
            <a:off x="705571" y="3383655"/>
            <a:ext cx="10780858" cy="2850530"/>
            <a:chOff x="1219962" y="3392309"/>
            <a:chExt cx="10175507" cy="2850530"/>
          </a:xfrm>
        </p:grpSpPr>
        <p:grpSp>
          <p:nvGrpSpPr>
            <p:cNvPr id="11" name="组合 10"/>
            <p:cNvGrpSpPr/>
            <p:nvPr/>
          </p:nvGrpSpPr>
          <p:grpSpPr>
            <a:xfrm>
              <a:off x="1219962" y="3392309"/>
              <a:ext cx="10175507" cy="2256829"/>
              <a:chOff x="1483091" y="3777055"/>
              <a:chExt cx="10175507" cy="2256829"/>
            </a:xfrm>
          </p:grpSpPr>
          <mc:AlternateContent xmlns:mc="http://schemas.openxmlformats.org/markup-compatibility/2006">
            <mc:Choice xmlns:a14="http://schemas.microsoft.com/office/drawing/2010/main" Requires="a14">
              <p:sp>
                <p:nvSpPr>
                  <p:cNvPr id="2" name="文本框 1"/>
                  <p:cNvSpPr txBox="1"/>
                  <p:nvPr/>
                </p:nvSpPr>
                <p:spPr>
                  <a:xfrm>
                    <a:off x="1483091" y="3777055"/>
                    <a:ext cx="10175507" cy="909223"/>
                  </a:xfrm>
                  <a:prstGeom prst="rect">
                    <a:avLst/>
                  </a:prstGeom>
                  <a:noFill/>
                </p:spPr>
                <p:txBody>
                  <a:bodyPr wrap="square">
                    <a:spAutoFit/>
                  </a:bodyPr>
                  <a:lstStyle/>
                  <a:p>
                    <a:pPr>
                      <a:lnSpc>
                        <a:spcPct val="125000"/>
                      </a:lnSpc>
                    </a:pPr>
                    <a:r>
                      <a:rPr lang="en-US" altLang="zh-CN" sz="2000" dirty="0">
                        <a:solidFill>
                          <a:srgbClr val="0000CC"/>
                        </a:solidFill>
                        <a:effectLst/>
                      </a:rPr>
                      <a:t>5. </a:t>
                    </a:r>
                    <a:r>
                      <a:rPr lang="zh-CN" altLang="zh-CN" sz="2000" dirty="0">
                        <a:solidFill>
                          <a:srgbClr val="0000CC"/>
                        </a:solidFill>
                        <a:effectLst/>
                      </a:rPr>
                      <a:t>在</a:t>
                    </a:r>
                    <a14:m>
                      <m:oMath xmlns:m="http://schemas.openxmlformats.org/officeDocument/2006/math">
                        <m:sSub>
                          <m:sSubPr>
                            <m:ctrlPr>
                              <a:rPr lang="zh-CN" altLang="zh-CN" sz="2000" i="1">
                                <a:solidFill>
                                  <a:srgbClr val="0000CC"/>
                                </a:solidFill>
                                <a:effectLst/>
                                <a:latin typeface="Cambria Math" panose="02040503050406030204" pitchFamily="18" charset="0"/>
                              </a:rPr>
                            </m:ctrlPr>
                          </m:sSubPr>
                          <m:e>
                            <m:r>
                              <a:rPr lang="en-US" altLang="zh-CN" sz="2000" i="1">
                                <a:solidFill>
                                  <a:srgbClr val="0000CC"/>
                                </a:solidFill>
                                <a:effectLst/>
                                <a:latin typeface="Cambria Math" panose="02040503050406030204" pitchFamily="18" charset="0"/>
                              </a:rPr>
                              <m:t>𝑆</m:t>
                            </m:r>
                          </m:e>
                          <m:sub>
                            <m:r>
                              <a:rPr lang="en-US" altLang="zh-CN" sz="2000" i="1">
                                <a:solidFill>
                                  <a:srgbClr val="0000CC"/>
                                </a:solidFill>
                                <a:effectLst/>
                                <a:latin typeface="Cambria Math" panose="02040503050406030204" pitchFamily="18" charset="0"/>
                              </a:rPr>
                              <m:t>𝜌</m:t>
                            </m:r>
                          </m:sub>
                        </m:sSub>
                      </m:oMath>
                    </a14:m>
                    <a:r>
                      <a:rPr lang="zh-CN" altLang="zh-CN" sz="2000" dirty="0">
                        <a:solidFill>
                          <a:srgbClr val="0000CC"/>
                        </a:solidFill>
                        <a:effectLst/>
                      </a:rPr>
                      <a:t>数据基础上，利用</a:t>
                    </a:r>
                    <a:r>
                      <a:rPr lang="en-US" altLang="zh-CN" sz="2000" dirty="0">
                        <a:solidFill>
                          <a:srgbClr val="0000CC"/>
                        </a:solidFill>
                        <a:effectLst/>
                      </a:rPr>
                      <a:t>Jacobian-based Dataset Augmentation</a:t>
                    </a:r>
                    <a:r>
                      <a:rPr lang="zh-CN" altLang="zh-CN" sz="2000" dirty="0">
                        <a:solidFill>
                          <a:srgbClr val="0000CC"/>
                        </a:solidFill>
                        <a:effectLst/>
                      </a:rPr>
                      <a:t>来扩充数据集得到</a:t>
                    </a:r>
                    <a14:m>
                      <m:oMath xmlns:m="http://schemas.openxmlformats.org/officeDocument/2006/math">
                        <m:sSub>
                          <m:sSubPr>
                            <m:ctrlPr>
                              <a:rPr lang="zh-CN" altLang="zh-CN" sz="2000" i="1">
                                <a:solidFill>
                                  <a:srgbClr val="0000CC"/>
                                </a:solidFill>
                                <a:effectLst/>
                                <a:latin typeface="Cambria Math" panose="02040503050406030204" pitchFamily="18" charset="0"/>
                              </a:rPr>
                            </m:ctrlPr>
                          </m:sSubPr>
                          <m:e>
                            <m:r>
                              <a:rPr lang="en-US" altLang="zh-CN" sz="2000" i="1">
                                <a:solidFill>
                                  <a:srgbClr val="0000CC"/>
                                </a:solidFill>
                                <a:effectLst/>
                                <a:latin typeface="Cambria Math" panose="02040503050406030204" pitchFamily="18" charset="0"/>
                              </a:rPr>
                              <m:t>𝑆</m:t>
                            </m:r>
                          </m:e>
                          <m:sub>
                            <m:r>
                              <a:rPr lang="en-US" altLang="zh-CN" sz="2000" i="1">
                                <a:solidFill>
                                  <a:srgbClr val="0000CC"/>
                                </a:solidFill>
                                <a:effectLst/>
                                <a:latin typeface="Cambria Math" panose="02040503050406030204" pitchFamily="18" charset="0"/>
                              </a:rPr>
                              <m:t>𝜌</m:t>
                            </m:r>
                            <m:r>
                              <a:rPr lang="en-US" altLang="zh-CN" sz="2000" i="1">
                                <a:solidFill>
                                  <a:srgbClr val="0000CC"/>
                                </a:solidFill>
                                <a:effectLst/>
                                <a:latin typeface="Cambria Math" panose="02040503050406030204" pitchFamily="18" charset="0"/>
                              </a:rPr>
                              <m:t>+</m:t>
                            </m:r>
                            <m:r>
                              <a:rPr lang="en-US" altLang="zh-CN" sz="2000" i="1">
                                <a:solidFill>
                                  <a:srgbClr val="0000CC"/>
                                </a:solidFill>
                                <a:effectLst/>
                                <a:latin typeface="Cambria Math" panose="02040503050406030204" pitchFamily="18" charset="0"/>
                              </a:rPr>
                              <m:t>1</m:t>
                            </m:r>
                          </m:sub>
                        </m:sSub>
                      </m:oMath>
                    </a14:m>
                    <a:r>
                      <a:rPr lang="zh-CN" altLang="en-US" sz="2000" dirty="0">
                        <a:solidFill>
                          <a:srgbClr val="0000CC"/>
                        </a:solidFill>
                      </a:rPr>
                      <a:t>：</a:t>
                    </a:r>
                    <a:endParaRPr lang="en-US" altLang="zh-CN" sz="2000" dirty="0">
                      <a:solidFill>
                        <a:srgbClr val="0000CC"/>
                      </a:solidFill>
                    </a:endParaRPr>
                  </a:p>
                </p:txBody>
              </p:sp>
            </mc:Choice>
            <mc:Fallback>
              <p:sp>
                <p:nvSpPr>
                  <p:cNvPr id="2" name="文本框 1"/>
                  <p:cNvSpPr txBox="1">
                    <a:spLocks noRot="1" noChangeAspect="1" noMove="1" noResize="1" noEditPoints="1" noAdjustHandles="1" noChangeArrowheads="1" noChangeShapeType="1" noTextEdit="1"/>
                  </p:cNvSpPr>
                  <p:nvPr/>
                </p:nvSpPr>
                <p:spPr>
                  <a:xfrm>
                    <a:off x="1483091" y="3777055"/>
                    <a:ext cx="10175507" cy="909223"/>
                  </a:xfrm>
                  <a:prstGeom prst="rect">
                    <a:avLst/>
                  </a:prstGeom>
                  <a:blipFill rotWithShape="1">
                    <a:blip r:embed="rId2"/>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 name="文本框 4"/>
                  <p:cNvSpPr txBox="1"/>
                  <p:nvPr/>
                </p:nvSpPr>
                <p:spPr>
                  <a:xfrm>
                    <a:off x="4103250" y="4373640"/>
                    <a:ext cx="4553041" cy="335092"/>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sSub>
                            <m:sSubPr>
                              <m:ctrlPr>
                                <a:rPr lang="zh-CN" altLang="zh-CN" sz="2000" i="1" smtClean="0">
                                  <a:solidFill>
                                    <a:srgbClr val="0000CC"/>
                                  </a:solidFill>
                                  <a:latin typeface="Cambria Math" panose="02040503050406030204" pitchFamily="18" charset="0"/>
                                </a:rPr>
                              </m:ctrlPr>
                            </m:sSubPr>
                            <m:e>
                              <m:r>
                                <a:rPr lang="en-US" altLang="zh-CN" sz="2000" i="1">
                                  <a:solidFill>
                                    <a:srgbClr val="0000CC"/>
                                  </a:solidFill>
                                  <a:latin typeface="Cambria Math" panose="02040503050406030204" pitchFamily="18" charset="0"/>
                                </a:rPr>
                                <m:t>𝑆</m:t>
                              </m:r>
                            </m:e>
                            <m:sub>
                              <m:r>
                                <a:rPr lang="en-US" altLang="zh-CN" sz="2000" i="1">
                                  <a:solidFill>
                                    <a:srgbClr val="0000CC"/>
                                  </a:solidFill>
                                  <a:latin typeface="Cambria Math" panose="02040503050406030204" pitchFamily="18" charset="0"/>
                                </a:rPr>
                                <m:t>𝜌</m:t>
                              </m:r>
                              <m:r>
                                <a:rPr lang="en-US" altLang="zh-CN" sz="2000" i="1">
                                  <a:solidFill>
                                    <a:srgbClr val="0000CC"/>
                                  </a:solidFill>
                                  <a:latin typeface="Cambria Math" panose="02040503050406030204" pitchFamily="18" charset="0"/>
                                </a:rPr>
                                <m:t>+</m:t>
                              </m:r>
                              <m:r>
                                <a:rPr lang="en-US" altLang="zh-CN" sz="2000" i="1">
                                  <a:solidFill>
                                    <a:srgbClr val="0000CC"/>
                                  </a:solidFill>
                                  <a:latin typeface="Cambria Math" panose="02040503050406030204" pitchFamily="18" charset="0"/>
                                </a:rPr>
                                <m:t>1</m:t>
                              </m:r>
                            </m:sub>
                          </m:sSub>
                          <m:r>
                            <a:rPr lang="en-US" altLang="zh-CN" sz="2000" i="1">
                              <a:solidFill>
                                <a:srgbClr val="0000CC"/>
                              </a:solidFill>
                              <a:latin typeface="Cambria Math" panose="02040503050406030204" pitchFamily="18" charset="0"/>
                            </a:rPr>
                            <m:t>←</m:t>
                          </m:r>
                          <m:r>
                            <a:rPr lang="en-US" altLang="zh-CN" sz="2000" b="0" i="1" smtClean="0">
                              <a:solidFill>
                                <a:srgbClr val="0000CC"/>
                              </a:solidFill>
                              <a:latin typeface="Cambria Math" panose="02040503050406030204" pitchFamily="18" charset="0"/>
                            </a:rPr>
                            <m:t>{</m:t>
                          </m:r>
                          <m:r>
                            <a:rPr lang="en-US" altLang="zh-CN" sz="2000" b="0" i="1" smtClean="0">
                              <a:solidFill>
                                <a:srgbClr val="0000CC"/>
                              </a:solidFill>
                              <a:latin typeface="Cambria Math" panose="02040503050406030204" pitchFamily="18" charset="0"/>
                            </a:rPr>
                            <m:t>𝑥</m:t>
                          </m:r>
                          <m:r>
                            <a:rPr lang="en-US" altLang="zh-CN" sz="2000" b="0" i="1" smtClean="0">
                              <a:solidFill>
                                <a:srgbClr val="0000CC"/>
                              </a:solidFill>
                              <a:latin typeface="Cambria Math" panose="02040503050406030204" pitchFamily="18" charset="0"/>
                            </a:rPr>
                            <m:t>+</m:t>
                          </m:r>
                          <m:r>
                            <a:rPr lang="en-US" altLang="zh-CN" sz="2000" i="1">
                              <a:solidFill>
                                <a:srgbClr val="0000CC"/>
                              </a:solidFill>
                              <a:latin typeface="Cambria Math" panose="02040503050406030204" pitchFamily="18" charset="0"/>
                            </a:rPr>
                            <m:t>𝜆</m:t>
                          </m:r>
                          <m:r>
                            <a:rPr lang="en-US" altLang="zh-CN" sz="2000" i="1">
                              <a:solidFill>
                                <a:srgbClr val="0000CC"/>
                              </a:solidFill>
                              <a:latin typeface="Cambria Math" panose="02040503050406030204" pitchFamily="18" charset="0"/>
                            </a:rPr>
                            <m:t>⋅</m:t>
                          </m:r>
                          <m:r>
                            <m:rPr>
                              <m:sty m:val="p"/>
                            </m:rPr>
                            <a:rPr lang="en-US" altLang="zh-CN" sz="2000">
                              <a:solidFill>
                                <a:srgbClr val="0000CC"/>
                              </a:solidFill>
                              <a:latin typeface="Cambria Math" panose="02040503050406030204" pitchFamily="18" charset="0"/>
                            </a:rPr>
                            <m:t>sgn</m:t>
                          </m:r>
                          <m:sSub>
                            <m:sSubPr>
                              <m:ctrlPr>
                                <a:rPr lang="zh-CN" altLang="zh-CN" sz="2000" i="1">
                                  <a:solidFill>
                                    <a:srgbClr val="0000CC"/>
                                  </a:solidFill>
                                  <a:latin typeface="Cambria Math" panose="02040503050406030204" pitchFamily="18" charset="0"/>
                                </a:rPr>
                              </m:ctrlPr>
                            </m:sSubPr>
                            <m:e>
                              <m:r>
                                <a:rPr lang="en-US" altLang="zh-CN" sz="2000" i="1">
                                  <a:solidFill>
                                    <a:srgbClr val="0000CC"/>
                                  </a:solidFill>
                                  <a:latin typeface="Cambria Math" panose="02040503050406030204" pitchFamily="18" charset="0"/>
                                </a:rPr>
                                <m:t>𝐽</m:t>
                              </m:r>
                            </m:e>
                            <m:sub>
                              <m:r>
                                <a:rPr lang="en-US" altLang="zh-CN" sz="2000" i="1">
                                  <a:solidFill>
                                    <a:srgbClr val="0000CC"/>
                                  </a:solidFill>
                                  <a:latin typeface="Cambria Math" panose="02040503050406030204" pitchFamily="18" charset="0"/>
                                </a:rPr>
                                <m:t>𝐹</m:t>
                              </m:r>
                            </m:sub>
                          </m:sSub>
                          <m:d>
                            <m:dPr>
                              <m:begChr m:val="["/>
                              <m:endChr m:val="]"/>
                              <m:ctrlPr>
                                <a:rPr lang="en-US" altLang="zh-CN" sz="2000" i="1">
                                  <a:solidFill>
                                    <a:srgbClr val="0000CC"/>
                                  </a:solidFill>
                                  <a:latin typeface="Cambria Math" panose="02040503050406030204" pitchFamily="18" charset="0"/>
                                </a:rPr>
                              </m:ctrlPr>
                            </m:dPr>
                            <m:e>
                              <m:r>
                                <a:rPr lang="en-US" altLang="zh-CN" sz="2000" b="0" i="1" smtClean="0">
                                  <a:solidFill>
                                    <a:srgbClr val="0000CC"/>
                                  </a:solidFill>
                                  <a:latin typeface="Cambria Math" panose="02040503050406030204" pitchFamily="18" charset="0"/>
                                </a:rPr>
                                <m:t>𝑂</m:t>
                              </m:r>
                              <m:d>
                                <m:dPr>
                                  <m:ctrlPr>
                                    <a:rPr lang="en-US" altLang="zh-CN" sz="2000" b="0" i="1" smtClean="0">
                                      <a:solidFill>
                                        <a:srgbClr val="0000CC"/>
                                      </a:solidFill>
                                      <a:latin typeface="Cambria Math" panose="02040503050406030204" pitchFamily="18" charset="0"/>
                                    </a:rPr>
                                  </m:ctrlPr>
                                </m:dPr>
                                <m:e>
                                  <m:r>
                                    <a:rPr lang="en-US" altLang="zh-CN" sz="2000" b="0" i="1" smtClean="0">
                                      <a:solidFill>
                                        <a:srgbClr val="0000CC"/>
                                      </a:solidFill>
                                      <a:latin typeface="Cambria Math" panose="02040503050406030204" pitchFamily="18" charset="0"/>
                                    </a:rPr>
                                    <m:t>𝑥</m:t>
                                  </m:r>
                                </m:e>
                              </m:d>
                            </m:e>
                          </m:d>
                          <m:r>
                            <a:rPr lang="en-US" altLang="zh-CN" sz="2000" b="0" i="1" smtClean="0">
                              <a:solidFill>
                                <a:srgbClr val="0000CC"/>
                              </a:solidFill>
                              <a:latin typeface="Cambria Math" panose="02040503050406030204" pitchFamily="18" charset="0"/>
                            </a:rPr>
                            <m:t>:</m:t>
                          </m:r>
                          <m:r>
                            <a:rPr lang="en-US" altLang="zh-CN" sz="2000" b="0" i="1" smtClean="0">
                              <a:solidFill>
                                <a:srgbClr val="0000CC"/>
                              </a:solidFill>
                              <a:latin typeface="Cambria Math" panose="02040503050406030204" pitchFamily="18" charset="0"/>
                            </a:rPr>
                            <m:t>𝑥</m:t>
                          </m:r>
                          <m:r>
                            <a:rPr lang="en-US" altLang="zh-CN" sz="2000" i="1">
                              <a:solidFill>
                                <a:srgbClr val="0000CC"/>
                              </a:solidFill>
                              <a:latin typeface="Cambria Math" panose="02040503050406030204" pitchFamily="18" charset="0"/>
                            </a:rPr>
                            <m:t>∈</m:t>
                          </m:r>
                          <m:sSub>
                            <m:sSubPr>
                              <m:ctrlPr>
                                <a:rPr lang="zh-CN" altLang="zh-CN" sz="2000" i="1">
                                  <a:solidFill>
                                    <a:srgbClr val="0000CC"/>
                                  </a:solidFill>
                                  <a:latin typeface="Cambria Math" panose="02040503050406030204" pitchFamily="18" charset="0"/>
                                </a:rPr>
                              </m:ctrlPr>
                            </m:sSubPr>
                            <m:e>
                              <m:r>
                                <a:rPr lang="en-US" altLang="zh-CN" sz="2000" i="1">
                                  <a:solidFill>
                                    <a:srgbClr val="0000CC"/>
                                  </a:solidFill>
                                  <a:latin typeface="Cambria Math" panose="02040503050406030204" pitchFamily="18" charset="0"/>
                                </a:rPr>
                                <m:t>𝑆</m:t>
                              </m:r>
                            </m:e>
                            <m:sub>
                              <m:r>
                                <a:rPr lang="en-US" altLang="zh-CN" sz="2000" i="1">
                                  <a:solidFill>
                                    <a:srgbClr val="0000CC"/>
                                  </a:solidFill>
                                  <a:latin typeface="Cambria Math" panose="02040503050406030204" pitchFamily="18" charset="0"/>
                                </a:rPr>
                                <m:t>𝜌</m:t>
                              </m:r>
                            </m:sub>
                          </m:sSub>
                          <m:r>
                            <a:rPr lang="en-US" altLang="zh-CN" sz="2000" b="0" i="1" smtClean="0">
                              <a:solidFill>
                                <a:srgbClr val="0000CC"/>
                              </a:solidFill>
                              <a:latin typeface="Cambria Math" panose="02040503050406030204" pitchFamily="18" charset="0"/>
                            </a:rPr>
                            <m:t>}</m:t>
                          </m:r>
                          <m:r>
                            <a:rPr lang="en-US" altLang="zh-CN" sz="2000" i="1">
                              <a:solidFill>
                                <a:srgbClr val="0000CC"/>
                              </a:solidFill>
                              <a:latin typeface="Cambria Math" panose="02040503050406030204" pitchFamily="18" charset="0"/>
                            </a:rPr>
                            <m:t>∪</m:t>
                          </m:r>
                          <m:sSub>
                            <m:sSubPr>
                              <m:ctrlPr>
                                <a:rPr lang="zh-CN" altLang="zh-CN" sz="2000" i="1">
                                  <a:solidFill>
                                    <a:srgbClr val="0000CC"/>
                                  </a:solidFill>
                                  <a:latin typeface="Cambria Math" panose="02040503050406030204" pitchFamily="18" charset="0"/>
                                </a:rPr>
                              </m:ctrlPr>
                            </m:sSubPr>
                            <m:e>
                              <m:r>
                                <a:rPr lang="en-US" altLang="zh-CN" sz="2000" i="1">
                                  <a:solidFill>
                                    <a:srgbClr val="0000CC"/>
                                  </a:solidFill>
                                  <a:latin typeface="Cambria Math" panose="02040503050406030204" pitchFamily="18" charset="0"/>
                                </a:rPr>
                                <m:t>𝑆</m:t>
                              </m:r>
                            </m:e>
                            <m:sub>
                              <m:r>
                                <a:rPr lang="en-US" altLang="zh-CN" sz="2000" i="1">
                                  <a:solidFill>
                                    <a:srgbClr val="0000CC"/>
                                  </a:solidFill>
                                  <a:latin typeface="Cambria Math" panose="02040503050406030204" pitchFamily="18" charset="0"/>
                                </a:rPr>
                                <m:t>𝜌</m:t>
                              </m:r>
                            </m:sub>
                          </m:sSub>
                        </m:oMath>
                      </m:oMathPara>
                    </a14:m>
                    <a:endParaRPr lang="zh-CN" altLang="en-US" sz="2000" dirty="0">
                      <a:solidFill>
                        <a:srgbClr val="0000CC"/>
                      </a:solidFill>
                    </a:endParaRPr>
                  </a:p>
                </p:txBody>
              </p:sp>
            </mc:Choice>
            <mc:Fallback>
              <p:sp>
                <p:nvSpPr>
                  <p:cNvPr id="5" name="文本框 4"/>
                  <p:cNvSpPr txBox="1">
                    <a:spLocks noRot="1" noChangeAspect="1" noMove="1" noResize="1" noEditPoints="1" noAdjustHandles="1" noChangeArrowheads="1" noChangeShapeType="1" noTextEdit="1"/>
                  </p:cNvSpPr>
                  <p:nvPr/>
                </p:nvSpPr>
                <p:spPr>
                  <a:xfrm>
                    <a:off x="4103250" y="4373640"/>
                    <a:ext cx="4553041" cy="335092"/>
                  </a:xfrm>
                  <a:prstGeom prst="rect">
                    <a:avLst/>
                  </a:prstGeom>
                  <a:blipFill rotWithShape="1">
                    <a:blip r:embed="rId3"/>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6" name="文本框 5"/>
                  <p:cNvSpPr txBox="1"/>
                  <p:nvPr/>
                </p:nvSpPr>
                <p:spPr>
                  <a:xfrm>
                    <a:off x="1483093" y="4850923"/>
                    <a:ext cx="10125592" cy="418191"/>
                  </a:xfrm>
                  <a:prstGeom prst="rect">
                    <a:avLst/>
                  </a:prstGeom>
                  <a:noFill/>
                </p:spPr>
                <p:txBody>
                  <a:bodyPr wrap="square">
                    <a:spAutoFit/>
                  </a:bodyPr>
                  <a:lstStyle/>
                  <a:p>
                    <a:pPr algn="ctr">
                      <a:lnSpc>
                        <a:spcPct val="150000"/>
                      </a:lnSpc>
                    </a:pPr>
                    <a14:m>
                      <m:oMath xmlns:m="http://schemas.openxmlformats.org/officeDocument/2006/math">
                        <m:sSub>
                          <m:sSubPr>
                            <m:ctrlPr>
                              <a:rPr lang="zh-CN" altLang="zh-CN" sz="1600" i="1" kern="100" smtClean="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600" b="1" i="1" kern="10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𝑱</m:t>
                            </m:r>
                          </m:e>
                          <m:sub>
                            <m:r>
                              <a:rPr lang="en-US" altLang="zh-CN" sz="1600" i="1" kern="10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𝐹</m:t>
                            </m:r>
                          </m:sub>
                        </m:sSub>
                      </m:oMath>
                    </a14:m>
                    <a:r>
                      <a:rPr lang="zh-CN" altLang="zh-CN" sz="1600" kern="100" dirty="0">
                        <a:solidFill>
                          <a:schemeClr val="tx1"/>
                        </a:solidFill>
                        <a:effectLst/>
                        <a:latin typeface="微软雅黑" panose="020B0503020204020204" charset="-122"/>
                        <a:ea typeface="微软雅黑" panose="020B0503020204020204" charset="-122"/>
                        <a:cs typeface="Times New Roman" panose="02020603050405020304" pitchFamily="18" charset="0"/>
                      </a:rPr>
                      <a:t>表示雅可比矩阵，</a:t>
                    </a:r>
                    <a14:m>
                      <m:oMath xmlns:m="http://schemas.openxmlformats.org/officeDocument/2006/math">
                        <m:r>
                          <a:rPr lang="en-US" altLang="zh-CN" sz="1600" i="1" kern="10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𝑂</m:t>
                        </m:r>
                        <m:r>
                          <a:rPr lang="en-US" altLang="zh-CN" sz="1600" i="1" kern="10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600" i="1" kern="10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𝑥</m:t>
                        </m:r>
                        <m:r>
                          <a:rPr lang="en-US" altLang="zh-CN" sz="1600" i="1" kern="10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oMath>
                    </a14:m>
                    <a:r>
                      <a:rPr lang="zh-CN" altLang="zh-CN" sz="1600" kern="100" dirty="0">
                        <a:solidFill>
                          <a:schemeClr val="tx1"/>
                        </a:solidFill>
                        <a:effectLst/>
                        <a:latin typeface="微软雅黑" panose="020B0503020204020204" charset="-122"/>
                        <a:ea typeface="微软雅黑" panose="020B0503020204020204" charset="-122"/>
                        <a:cs typeface="Times New Roman" panose="02020603050405020304" pitchFamily="18" charset="0"/>
                      </a:rPr>
                      <a:t>表示目标模型输入</a:t>
                    </a:r>
                    <a14:m>
                      <m:oMath xmlns:m="http://schemas.openxmlformats.org/officeDocument/2006/math">
                        <m:r>
                          <a:rPr lang="en-US" altLang="zh-CN" sz="1600" i="1" kern="10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𝑥</m:t>
                        </m:r>
                      </m:oMath>
                    </a14:m>
                    <a:r>
                      <a:rPr lang="zh-CN" altLang="zh-CN" sz="1600" kern="100" dirty="0">
                        <a:solidFill>
                          <a:schemeClr val="tx1"/>
                        </a:solidFill>
                        <a:effectLst/>
                        <a:latin typeface="微软雅黑" panose="020B0503020204020204" charset="-122"/>
                        <a:ea typeface="微软雅黑" panose="020B0503020204020204" charset="-122"/>
                        <a:cs typeface="Times New Roman" panose="02020603050405020304" pitchFamily="18" charset="0"/>
                      </a:rPr>
                      <a:t>时的预测标签，</a:t>
                    </a:r>
                    <a14:m>
                      <m:oMath xmlns:m="http://schemas.openxmlformats.org/officeDocument/2006/math">
                        <m:sSub>
                          <m:sSubPr>
                            <m:ctrlPr>
                              <a:rPr lang="zh-CN" altLang="zh-CN" sz="16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600" b="1" i="1" kern="10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𝑱</m:t>
                            </m:r>
                          </m:e>
                          <m:sub>
                            <m:r>
                              <a:rPr lang="en-US" altLang="zh-CN" sz="1600" i="1" kern="10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𝐹</m:t>
                            </m:r>
                          </m:sub>
                        </m:sSub>
                        <m:r>
                          <a:rPr lang="en-US" altLang="zh-CN" sz="1600" i="1" kern="10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600" i="1" kern="10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𝑂</m:t>
                        </m:r>
                        <m:r>
                          <a:rPr lang="en-US" altLang="zh-CN" sz="1600" i="1" kern="10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600" i="1" kern="10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𝑥</m:t>
                        </m:r>
                        <m:r>
                          <a:rPr lang="en-US" altLang="zh-CN" sz="1600" i="1" kern="10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oMath>
                    </a14:m>
                    <a:r>
                      <a:rPr lang="zh-CN" altLang="en-US" sz="1600" i="0" dirty="0">
                        <a:solidFill>
                          <a:schemeClr val="tx1"/>
                        </a:solidFill>
                        <a:latin typeface="微软雅黑" panose="020B0503020204020204" charset="-122"/>
                        <a:ea typeface="微软雅黑" panose="020B0503020204020204" charset="-122"/>
                      </a:rPr>
                      <a:t>为</a:t>
                    </a:r>
                    <a14:m>
                      <m:oMath xmlns:m="http://schemas.openxmlformats.org/officeDocument/2006/math">
                        <m:r>
                          <a:rPr lang="en-US" altLang="zh-CN" sz="1600" i="1">
                            <a:solidFill>
                              <a:schemeClr val="tx1"/>
                            </a:solidFill>
                            <a:latin typeface="Cambria Math" panose="02040503050406030204" pitchFamily="18" charset="0"/>
                          </a:rPr>
                          <m:t>𝐹</m:t>
                        </m:r>
                        <m:d>
                          <m:dPr>
                            <m:ctrlPr>
                              <a:rPr lang="en-US" altLang="zh-CN" sz="1600" i="1">
                                <a:solidFill>
                                  <a:schemeClr val="tx1"/>
                                </a:solidFill>
                                <a:latin typeface="Cambria Math" panose="02040503050406030204" pitchFamily="18" charset="0"/>
                              </a:rPr>
                            </m:ctrlPr>
                          </m:dPr>
                          <m:e>
                            <m:r>
                              <a:rPr lang="en-US" altLang="zh-CN" sz="1600" i="1">
                                <a:solidFill>
                                  <a:schemeClr val="tx1"/>
                                </a:solidFill>
                                <a:latin typeface="Cambria Math" panose="02040503050406030204" pitchFamily="18" charset="0"/>
                              </a:rPr>
                              <m:t>𝑥</m:t>
                            </m:r>
                          </m:e>
                        </m:d>
                      </m:oMath>
                    </a14:m>
                    <a:r>
                      <a:rPr lang="zh-CN" altLang="en-US" sz="1600" i="0" dirty="0">
                        <a:solidFill>
                          <a:schemeClr val="tx1"/>
                        </a:solidFill>
                        <a:latin typeface="微软雅黑" panose="020B0503020204020204" charset="-122"/>
                        <a:ea typeface="微软雅黑" panose="020B0503020204020204" charset="-122"/>
                      </a:rPr>
                      <a:t>与</a:t>
                    </a:r>
                    <a14:m>
                      <m:oMath xmlns:m="http://schemas.openxmlformats.org/officeDocument/2006/math">
                        <m:r>
                          <a:rPr lang="en-US" altLang="zh-CN" sz="1600" i="1" kern="10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𝑂</m:t>
                        </m:r>
                        <m:r>
                          <a:rPr lang="en-US" altLang="zh-CN" sz="1600" i="1" kern="10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600" i="1" kern="10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𝑥</m:t>
                        </m:r>
                        <m:r>
                          <a:rPr lang="en-US" altLang="zh-CN" sz="1600" i="1" kern="10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m:t>
                        </m:r>
                      </m:oMath>
                    </a14:m>
                    <a:r>
                      <a:rPr lang="zh-CN" altLang="en-US" sz="1600" kern="100" dirty="0">
                        <a:solidFill>
                          <a:schemeClr val="tx1"/>
                        </a:solidFill>
                        <a:effectLst/>
                        <a:latin typeface="微软雅黑" panose="020B0503020204020204" charset="-122"/>
                        <a:ea typeface="微软雅黑" panose="020B0503020204020204" charset="-122"/>
                        <a:cs typeface="Times New Roman" panose="02020603050405020304" pitchFamily="18" charset="0"/>
                      </a:rPr>
                      <a:t>间距离损失对于</a:t>
                    </a:r>
                    <a14:m>
                      <m:oMath xmlns:m="http://schemas.openxmlformats.org/officeDocument/2006/math">
                        <m:r>
                          <a:rPr lang="en-US" altLang="zh-CN" sz="1600" i="1" kern="100">
                            <a:solidFill>
                              <a:schemeClr val="tx1"/>
                            </a:solidFill>
                            <a:effectLst/>
                            <a:latin typeface="Cambria Math" panose="02040503050406030204" pitchFamily="18" charset="0"/>
                            <a:ea typeface="宋体" panose="02010600030101010101" pitchFamily="2" charset="-122"/>
                            <a:cs typeface="Times New Roman" panose="02020603050405020304" pitchFamily="18" charset="0"/>
                          </a:rPr>
                          <m:t>𝑥</m:t>
                        </m:r>
                      </m:oMath>
                    </a14:m>
                    <a:r>
                      <a:rPr lang="zh-CN" altLang="zh-CN" sz="1600" kern="100" dirty="0">
                        <a:solidFill>
                          <a:schemeClr val="tx1"/>
                        </a:solidFill>
                        <a:effectLst/>
                        <a:latin typeface="微软雅黑" panose="020B0503020204020204" charset="-122"/>
                        <a:ea typeface="微软雅黑" panose="020B0503020204020204" charset="-122"/>
                        <a:cs typeface="Times New Roman" panose="02020603050405020304" pitchFamily="18" charset="0"/>
                      </a:rPr>
                      <a:t>的梯度</a:t>
                    </a:r>
                    <a:endParaRPr lang="en-US" altLang="zh-CN" sz="1600" kern="100" dirty="0">
                      <a:solidFill>
                        <a:schemeClr val="tx1"/>
                      </a:solidFill>
                      <a:latin typeface="微软雅黑" panose="020B0503020204020204" charset="-122"/>
                      <a:ea typeface="微软雅黑" panose="020B0503020204020204" charset="-122"/>
                      <a:cs typeface="Times New Roman" panose="02020603050405020304" pitchFamily="18" charset="0"/>
                    </a:endParaRPr>
                  </a:p>
                </p:txBody>
              </p:sp>
            </mc:Choice>
            <mc:Fallback>
              <p:sp>
                <p:nvSpPr>
                  <p:cNvPr id="6" name="文本框 5"/>
                  <p:cNvSpPr txBox="1">
                    <a:spLocks noRot="1" noChangeAspect="1" noMove="1" noResize="1" noEditPoints="1" noAdjustHandles="1" noChangeArrowheads="1" noChangeShapeType="1" noTextEdit="1"/>
                  </p:cNvSpPr>
                  <p:nvPr/>
                </p:nvSpPr>
                <p:spPr>
                  <a:xfrm>
                    <a:off x="1483093" y="4850923"/>
                    <a:ext cx="10125592" cy="418191"/>
                  </a:xfrm>
                  <a:prstGeom prst="rect">
                    <a:avLst/>
                  </a:prstGeom>
                  <a:blipFill rotWithShape="1">
                    <a:blip r:embed="rId4"/>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9" name="文本框 8"/>
                  <p:cNvSpPr txBox="1"/>
                  <p:nvPr/>
                </p:nvSpPr>
                <p:spPr>
                  <a:xfrm>
                    <a:off x="4916477" y="5428654"/>
                    <a:ext cx="3258822" cy="605230"/>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sSub>
                            <m:sSubPr>
                              <m:ctrlPr>
                                <a:rPr lang="zh-CN" altLang="zh-CN" sz="2000" i="1" smtClean="0">
                                  <a:solidFill>
                                    <a:srgbClr val="0000CC"/>
                                  </a:solidFill>
                                  <a:latin typeface="Cambria Math" panose="02040503050406030204" pitchFamily="18" charset="0"/>
                                </a:rPr>
                              </m:ctrlPr>
                            </m:sSubPr>
                            <m:e>
                              <m:r>
                                <a:rPr lang="en-US" altLang="zh-CN" sz="2000" i="1">
                                  <a:solidFill>
                                    <a:srgbClr val="0000CC"/>
                                  </a:solidFill>
                                  <a:latin typeface="Cambria Math" panose="02040503050406030204" pitchFamily="18" charset="0"/>
                                </a:rPr>
                                <m:t>𝐽</m:t>
                              </m:r>
                            </m:e>
                            <m:sub>
                              <m:r>
                                <a:rPr lang="en-US" altLang="zh-CN" sz="2000" i="1">
                                  <a:solidFill>
                                    <a:srgbClr val="0000CC"/>
                                  </a:solidFill>
                                  <a:latin typeface="Cambria Math" panose="02040503050406030204" pitchFamily="18" charset="0"/>
                                </a:rPr>
                                <m:t>𝐹</m:t>
                              </m:r>
                            </m:sub>
                          </m:sSub>
                          <m:d>
                            <m:dPr>
                              <m:begChr m:val="["/>
                              <m:endChr m:val="]"/>
                              <m:ctrlPr>
                                <a:rPr lang="en-US" altLang="zh-CN" sz="2000" i="1">
                                  <a:solidFill>
                                    <a:srgbClr val="0000CC"/>
                                  </a:solidFill>
                                  <a:latin typeface="Cambria Math" panose="02040503050406030204" pitchFamily="18" charset="0"/>
                                </a:rPr>
                              </m:ctrlPr>
                            </m:dPr>
                            <m:e>
                              <m:r>
                                <a:rPr lang="en-US" altLang="zh-CN" sz="2000" b="0" i="1" smtClean="0">
                                  <a:solidFill>
                                    <a:srgbClr val="0000CC"/>
                                  </a:solidFill>
                                  <a:latin typeface="Cambria Math" panose="02040503050406030204" pitchFamily="18" charset="0"/>
                                </a:rPr>
                                <m:t>𝑂</m:t>
                              </m:r>
                              <m:d>
                                <m:dPr>
                                  <m:ctrlPr>
                                    <a:rPr lang="en-US" altLang="zh-CN" sz="2000" b="0" i="1" smtClean="0">
                                      <a:solidFill>
                                        <a:srgbClr val="0000CC"/>
                                      </a:solidFill>
                                      <a:latin typeface="Cambria Math" panose="02040503050406030204" pitchFamily="18" charset="0"/>
                                    </a:rPr>
                                  </m:ctrlPr>
                                </m:dPr>
                                <m:e>
                                  <m:r>
                                    <a:rPr lang="en-US" altLang="zh-CN" sz="2000" b="0" i="1" smtClean="0">
                                      <a:solidFill>
                                        <a:srgbClr val="0000CC"/>
                                      </a:solidFill>
                                      <a:latin typeface="Cambria Math" panose="02040503050406030204" pitchFamily="18" charset="0"/>
                                    </a:rPr>
                                    <m:t>𝑥</m:t>
                                  </m:r>
                                </m:e>
                              </m:d>
                            </m:e>
                          </m:d>
                          <m:r>
                            <a:rPr lang="en-US" altLang="zh-CN" sz="2000" i="1">
                              <a:solidFill>
                                <a:srgbClr val="0000CC"/>
                              </a:solidFill>
                              <a:latin typeface="Cambria Math" panose="02040503050406030204" pitchFamily="18" charset="0"/>
                            </a:rPr>
                            <m:t>=</m:t>
                          </m:r>
                          <m:f>
                            <m:fPr>
                              <m:ctrlPr>
                                <a:rPr lang="en-US" altLang="zh-CN" sz="2000" i="1" smtClean="0">
                                  <a:solidFill>
                                    <a:srgbClr val="0000CC"/>
                                  </a:solidFill>
                                  <a:latin typeface="Cambria Math" panose="02040503050406030204" pitchFamily="18" charset="0"/>
                                </a:rPr>
                              </m:ctrlPr>
                            </m:fPr>
                            <m:num>
                              <m:sSub>
                                <m:sSubPr>
                                  <m:ctrlPr>
                                    <a:rPr lang="en-US" altLang="zh-CN" sz="2000" i="1">
                                      <a:solidFill>
                                        <a:srgbClr val="0000CC"/>
                                      </a:solidFill>
                                      <a:latin typeface="Cambria Math" panose="02040503050406030204" pitchFamily="18" charset="0"/>
                                    </a:rPr>
                                  </m:ctrlPr>
                                </m:sSubPr>
                                <m:e>
                                  <m:r>
                                    <a:rPr lang="zh-CN" altLang="en-US" sz="2000" i="1">
                                      <a:solidFill>
                                        <a:srgbClr val="0000CC"/>
                                      </a:solidFill>
                                      <a:latin typeface="Cambria Math" panose="02040503050406030204" pitchFamily="18" charset="0"/>
                                    </a:rPr>
                                    <m:t>𝜕</m:t>
                                  </m:r>
                                  <m:r>
                                    <a:rPr lang="en-US" altLang="zh-CN" sz="2000" i="1">
                                      <a:solidFill>
                                        <a:srgbClr val="0000CC"/>
                                      </a:solidFill>
                                      <a:latin typeface="Cambria Math" panose="02040503050406030204" pitchFamily="18" charset="0"/>
                                    </a:rPr>
                                    <m:t>|</m:t>
                                  </m:r>
                                  <m:d>
                                    <m:dPr>
                                      <m:begChr m:val="|"/>
                                      <m:endChr m:val="|"/>
                                      <m:ctrlPr>
                                        <a:rPr lang="en-US" altLang="zh-CN" sz="2000" i="1">
                                          <a:solidFill>
                                            <a:srgbClr val="0000CC"/>
                                          </a:solidFill>
                                          <a:latin typeface="Cambria Math" panose="02040503050406030204" pitchFamily="18" charset="0"/>
                                        </a:rPr>
                                      </m:ctrlPr>
                                    </m:dPr>
                                    <m:e>
                                      <m:r>
                                        <a:rPr lang="en-US" altLang="zh-CN" sz="2000" i="1">
                                          <a:solidFill>
                                            <a:srgbClr val="0000CC"/>
                                          </a:solidFill>
                                          <a:latin typeface="Cambria Math" panose="02040503050406030204" pitchFamily="18" charset="0"/>
                                        </a:rPr>
                                        <m:t>𝑂</m:t>
                                      </m:r>
                                      <m:d>
                                        <m:dPr>
                                          <m:ctrlPr>
                                            <a:rPr lang="en-US" altLang="zh-CN" sz="2000" i="1">
                                              <a:solidFill>
                                                <a:srgbClr val="0000CC"/>
                                              </a:solidFill>
                                              <a:latin typeface="Cambria Math" panose="02040503050406030204" pitchFamily="18" charset="0"/>
                                            </a:rPr>
                                          </m:ctrlPr>
                                        </m:dPr>
                                        <m:e>
                                          <m:r>
                                            <a:rPr lang="en-US" altLang="zh-CN" sz="2000" i="1">
                                              <a:solidFill>
                                                <a:srgbClr val="0000CC"/>
                                              </a:solidFill>
                                              <a:latin typeface="Cambria Math" panose="02040503050406030204" pitchFamily="18" charset="0"/>
                                            </a:rPr>
                                            <m:t>𝑥</m:t>
                                          </m:r>
                                        </m:e>
                                      </m:d>
                                      <m:r>
                                        <a:rPr lang="en-US" altLang="zh-CN" sz="2000" i="1">
                                          <a:solidFill>
                                            <a:srgbClr val="0000CC"/>
                                          </a:solidFill>
                                          <a:latin typeface="Cambria Math" panose="02040503050406030204" pitchFamily="18" charset="0"/>
                                        </a:rPr>
                                        <m:t>−</m:t>
                                      </m:r>
                                      <m:r>
                                        <a:rPr lang="en-US" altLang="zh-CN" sz="2000" i="1">
                                          <a:solidFill>
                                            <a:srgbClr val="0000CC"/>
                                          </a:solidFill>
                                          <a:latin typeface="Cambria Math" panose="02040503050406030204" pitchFamily="18" charset="0"/>
                                        </a:rPr>
                                        <m:t>𝐹</m:t>
                                      </m:r>
                                      <m:d>
                                        <m:dPr>
                                          <m:ctrlPr>
                                            <a:rPr lang="en-US" altLang="zh-CN" sz="2000" i="1">
                                              <a:solidFill>
                                                <a:srgbClr val="0000CC"/>
                                              </a:solidFill>
                                              <a:latin typeface="Cambria Math" panose="02040503050406030204" pitchFamily="18" charset="0"/>
                                            </a:rPr>
                                          </m:ctrlPr>
                                        </m:dPr>
                                        <m:e>
                                          <m:r>
                                            <a:rPr lang="en-US" altLang="zh-CN" sz="2000" i="1">
                                              <a:solidFill>
                                                <a:srgbClr val="0000CC"/>
                                              </a:solidFill>
                                              <a:latin typeface="Cambria Math" panose="02040503050406030204" pitchFamily="18" charset="0"/>
                                            </a:rPr>
                                            <m:t>𝑥</m:t>
                                          </m:r>
                                        </m:e>
                                      </m:d>
                                    </m:e>
                                  </m:d>
                                  <m:r>
                                    <a:rPr lang="en-US" altLang="zh-CN" sz="2000" i="1">
                                      <a:solidFill>
                                        <a:srgbClr val="0000CC"/>
                                      </a:solidFill>
                                      <a:latin typeface="Cambria Math" panose="02040503050406030204" pitchFamily="18" charset="0"/>
                                    </a:rPr>
                                    <m:t>|</m:t>
                                  </m:r>
                                </m:e>
                                <m:sub>
                                  <m:r>
                                    <a:rPr lang="en-US" altLang="zh-CN" sz="2000" i="1">
                                      <a:solidFill>
                                        <a:srgbClr val="0000CC"/>
                                      </a:solidFill>
                                      <a:latin typeface="Cambria Math" panose="02040503050406030204" pitchFamily="18" charset="0"/>
                                    </a:rPr>
                                    <m:t>𝑝</m:t>
                                  </m:r>
                                </m:sub>
                              </m:sSub>
                            </m:num>
                            <m:den>
                              <m:r>
                                <a:rPr lang="zh-CN" altLang="en-US" sz="2000" i="1">
                                  <a:solidFill>
                                    <a:srgbClr val="0000CC"/>
                                  </a:solidFill>
                                  <a:latin typeface="Cambria Math" panose="02040503050406030204" pitchFamily="18" charset="0"/>
                                </a:rPr>
                                <m:t>𝜕</m:t>
                              </m:r>
                              <m:r>
                                <a:rPr lang="en-US" altLang="zh-CN" sz="2000" b="0" i="1" smtClean="0">
                                  <a:solidFill>
                                    <a:srgbClr val="0000CC"/>
                                  </a:solidFill>
                                  <a:latin typeface="Cambria Math" panose="02040503050406030204" pitchFamily="18" charset="0"/>
                                </a:rPr>
                                <m:t>𝑥</m:t>
                              </m:r>
                            </m:den>
                          </m:f>
                        </m:oMath>
                      </m:oMathPara>
                    </a14:m>
                    <a:endParaRPr lang="zh-CN" altLang="en-US" sz="2000" dirty="0">
                      <a:solidFill>
                        <a:srgbClr val="0000CC"/>
                      </a:solidFill>
                    </a:endParaRPr>
                  </a:p>
                </p:txBody>
              </p:sp>
            </mc:Choice>
            <mc:Fallback>
              <p:sp>
                <p:nvSpPr>
                  <p:cNvPr id="9" name="文本框 8"/>
                  <p:cNvSpPr txBox="1">
                    <a:spLocks noRot="1" noChangeAspect="1" noMove="1" noResize="1" noEditPoints="1" noAdjustHandles="1" noChangeArrowheads="1" noChangeShapeType="1" noTextEdit="1"/>
                  </p:cNvSpPr>
                  <p:nvPr/>
                </p:nvSpPr>
                <p:spPr>
                  <a:xfrm>
                    <a:off x="4916477" y="5428654"/>
                    <a:ext cx="3258822" cy="605230"/>
                  </a:xfrm>
                  <a:prstGeom prst="rect">
                    <a:avLst/>
                  </a:prstGeom>
                  <a:blipFill rotWithShape="1">
                    <a:blip r:embed="rId5"/>
                  </a:blipFill>
                </p:spPr>
                <p:txBody>
                  <a:bodyPr/>
                  <a:lstStyle/>
                  <a:p>
                    <a:r>
                      <a:rPr lang="zh-CN" altLang="en-US">
                        <a:noFill/>
                      </a:rPr>
                      <a:t> </a:t>
                    </a:r>
                  </a:p>
                </p:txBody>
              </p:sp>
            </mc:Fallback>
          </mc:AlternateContent>
        </p:grpSp>
        <mc:AlternateContent xmlns:mc="http://schemas.openxmlformats.org/markup-compatibility/2006">
          <mc:Choice xmlns:a14="http://schemas.microsoft.com/office/drawing/2010/main" Requires="a14">
            <p:sp>
              <p:nvSpPr>
                <p:cNvPr id="13" name="文本框 12"/>
                <p:cNvSpPr txBox="1"/>
                <p:nvPr/>
              </p:nvSpPr>
              <p:spPr>
                <a:xfrm>
                  <a:off x="1219962" y="5800923"/>
                  <a:ext cx="6410424" cy="441916"/>
                </a:xfrm>
                <a:prstGeom prst="rect">
                  <a:avLst/>
                </a:prstGeom>
                <a:noFill/>
              </p:spPr>
              <p:txBody>
                <a:bodyPr wrap="square">
                  <a:spAutoFit/>
                </a:bodyPr>
                <a:lstStyle/>
                <a:p>
                  <a:pPr>
                    <a:lnSpc>
                      <a:spcPct val="125000"/>
                    </a:lnSpc>
                  </a:pPr>
                  <a:r>
                    <a:rPr lang="en-US" altLang="zh-CN" sz="2000" dirty="0">
                      <a:solidFill>
                        <a:srgbClr val="0000CC"/>
                      </a:solidFill>
                      <a:effectLst/>
                    </a:rPr>
                    <a:t>6. </a:t>
                  </a:r>
                  <a:r>
                    <a:rPr lang="zh-CN" altLang="zh-CN" sz="2000" dirty="0">
                      <a:solidFill>
                        <a:srgbClr val="0000CC"/>
                      </a:solidFill>
                      <a:effectLst/>
                    </a:rPr>
                    <a:t>令</a:t>
                  </a:r>
                  <a14:m>
                    <m:oMath xmlns:m="http://schemas.openxmlformats.org/officeDocument/2006/math">
                      <m:r>
                        <a:rPr lang="en-US" altLang="zh-CN" sz="2000" i="1">
                          <a:solidFill>
                            <a:srgbClr val="0000CC"/>
                          </a:solidFill>
                          <a:effectLst/>
                          <a:latin typeface="Cambria Math" panose="02040503050406030204" pitchFamily="18" charset="0"/>
                        </a:rPr>
                        <m:t>𝜌</m:t>
                      </m:r>
                      <m:r>
                        <a:rPr lang="en-US" altLang="zh-CN" sz="2000" i="1">
                          <a:solidFill>
                            <a:srgbClr val="0000CC"/>
                          </a:solidFill>
                          <a:effectLst/>
                          <a:latin typeface="Cambria Math" panose="02040503050406030204" pitchFamily="18" charset="0"/>
                        </a:rPr>
                        <m:t>=</m:t>
                      </m:r>
                      <m:r>
                        <a:rPr lang="en-US" altLang="zh-CN" sz="2000" i="1">
                          <a:solidFill>
                            <a:srgbClr val="0000CC"/>
                          </a:solidFill>
                          <a:effectLst/>
                          <a:latin typeface="Cambria Math" panose="02040503050406030204" pitchFamily="18" charset="0"/>
                        </a:rPr>
                        <m:t>𝜌</m:t>
                      </m:r>
                      <m:r>
                        <a:rPr lang="en-US" altLang="zh-CN" sz="2000" i="1">
                          <a:solidFill>
                            <a:srgbClr val="0000CC"/>
                          </a:solidFill>
                          <a:effectLst/>
                          <a:latin typeface="Cambria Math" panose="02040503050406030204" pitchFamily="18" charset="0"/>
                        </a:rPr>
                        <m:t>+</m:t>
                      </m:r>
                      <m:r>
                        <a:rPr lang="en-US" altLang="zh-CN" sz="2000" i="1">
                          <a:solidFill>
                            <a:srgbClr val="0000CC"/>
                          </a:solidFill>
                          <a:effectLst/>
                          <a:latin typeface="Cambria Math" panose="02040503050406030204" pitchFamily="18" charset="0"/>
                        </a:rPr>
                        <m:t>1</m:t>
                      </m:r>
                    </m:oMath>
                  </a14:m>
                  <a:r>
                    <a:rPr lang="zh-CN" altLang="zh-CN" sz="2000" dirty="0">
                      <a:solidFill>
                        <a:srgbClr val="0000CC"/>
                      </a:solidFill>
                      <a:effectLst/>
                    </a:rPr>
                    <a:t>，重复步骤</a:t>
                  </a:r>
                  <a:r>
                    <a:rPr lang="en-US" altLang="zh-CN" sz="2000" dirty="0">
                      <a:solidFill>
                        <a:srgbClr val="0000CC"/>
                      </a:solidFill>
                    </a:rPr>
                    <a:t>3</a:t>
                  </a:r>
                  <a:r>
                    <a:rPr lang="en-US" altLang="zh-CN" sz="2000" dirty="0">
                      <a:solidFill>
                        <a:srgbClr val="0000CC"/>
                      </a:solidFill>
                      <a:effectLst/>
                    </a:rPr>
                    <a:t>~</a:t>
                  </a:r>
                  <a:r>
                    <a:rPr lang="zh-CN" altLang="zh-CN" sz="2000" dirty="0">
                      <a:solidFill>
                        <a:srgbClr val="0000CC"/>
                      </a:solidFill>
                      <a:effectLst/>
                    </a:rPr>
                    <a:t>步骤</a:t>
                  </a:r>
                  <a:r>
                    <a:rPr lang="en-US" altLang="zh-CN" sz="2000" dirty="0">
                      <a:solidFill>
                        <a:srgbClr val="0000CC"/>
                      </a:solidFill>
                    </a:rPr>
                    <a:t>5</a:t>
                  </a:r>
                  <a:endParaRPr lang="zh-CN" altLang="zh-CN" sz="2000" dirty="0">
                    <a:solidFill>
                      <a:srgbClr val="0000CC"/>
                    </a:solidFill>
                    <a:effectLst/>
                  </a:endParaRPr>
                </a:p>
              </p:txBody>
            </p:sp>
          </mc:Choice>
          <mc:Fallback>
            <p:sp>
              <p:nvSpPr>
                <p:cNvPr id="13" name="文本框 12"/>
                <p:cNvSpPr txBox="1">
                  <a:spLocks noRot="1" noChangeAspect="1" noMove="1" noResize="1" noEditPoints="1" noAdjustHandles="1" noChangeArrowheads="1" noChangeShapeType="1" noTextEdit="1"/>
                </p:cNvSpPr>
                <p:nvPr/>
              </p:nvSpPr>
              <p:spPr>
                <a:xfrm>
                  <a:off x="1219962" y="5800923"/>
                  <a:ext cx="6410424" cy="441916"/>
                </a:xfrm>
                <a:prstGeom prst="rect">
                  <a:avLst/>
                </a:prstGeom>
                <a:blipFill rotWithShape="1">
                  <a:blip r:embed="rId6"/>
                </a:blipFill>
              </p:spPr>
              <p:txBody>
                <a:bodyPr/>
                <a:lstStyle/>
                <a:p>
                  <a:r>
                    <a:rPr lang="zh-CN" altLang="en-US">
                      <a:noFill/>
                    </a:rPr>
                    <a:t> </a:t>
                  </a:r>
                </a:p>
              </p:txBody>
            </p:sp>
          </mc:Fallback>
        </mc:AlternateContent>
      </p:grpSp>
    </p:spTree>
  </p:cSld>
  <p:clrMapOvr>
    <a:masterClrMapping/>
  </p:clrMapOvr>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304800" y="225425"/>
            <a:ext cx="10660063" cy="827088"/>
          </a:xfrm>
        </p:spPr>
        <p:txBody>
          <a:bodyPr/>
          <a:lstStyle/>
          <a:p>
            <a:r>
              <a:rPr lang="zh-CN" altLang="en-US" dirty="0"/>
              <a:t>攻击伪代码</a:t>
            </a:r>
            <a:endParaRPr lang="zh-CN" altLang="en-US" dirty="0"/>
          </a:p>
        </p:txBody>
      </p:sp>
      <mc:AlternateContent xmlns:mc="http://schemas.openxmlformats.org/markup-compatibility/2006">
        <mc:Choice xmlns:a14="http://schemas.microsoft.com/office/drawing/2010/main" Requires="a14">
          <p:sp>
            <p:nvSpPr>
              <p:cNvPr id="5" name="文本框 4"/>
              <p:cNvSpPr txBox="1"/>
              <p:nvPr/>
            </p:nvSpPr>
            <p:spPr>
              <a:xfrm>
                <a:off x="2171455" y="1412720"/>
                <a:ext cx="7849090" cy="4902111"/>
              </a:xfrm>
              <a:prstGeom prst="rect">
                <a:avLst/>
              </a:prstGeom>
              <a:noFill/>
              <a:ln>
                <a:solidFill>
                  <a:schemeClr val="tx1"/>
                </a:solidFill>
              </a:ln>
            </p:spPr>
            <p:txBody>
              <a:bodyPr wrap="square">
                <a:spAutoFit/>
              </a:bodyPr>
              <a:lstStyle/>
              <a:p>
                <a:r>
                  <a:rPr lang="zh-CN" altLang="en-US" sz="1600" dirty="0">
                    <a:solidFill>
                      <a:schemeClr val="tx1"/>
                    </a:solidFill>
                    <a:latin typeface="+mj-lt"/>
                  </a:rPr>
                  <a:t># 输入：目标模型 </a:t>
                </a:r>
                <a14:m>
                  <m:oMath xmlns:m="http://schemas.openxmlformats.org/officeDocument/2006/math">
                    <m:r>
                      <a:rPr lang="zh-CN" altLang="en-US" sz="1600" i="1" dirty="0" smtClean="0">
                        <a:solidFill>
                          <a:schemeClr val="tx1"/>
                        </a:solidFill>
                        <a:latin typeface="Cambria Math" panose="02040503050406030204" pitchFamily="18" charset="0"/>
                      </a:rPr>
                      <m:t>𝑂</m:t>
                    </m:r>
                  </m:oMath>
                </a14:m>
                <a:r>
                  <a:rPr lang="zh-CN" altLang="en-US" sz="1600" dirty="0">
                    <a:solidFill>
                      <a:schemeClr val="tx1"/>
                    </a:solidFill>
                    <a:latin typeface="+mj-lt"/>
                  </a:rPr>
                  <a:t>, 替代模型 </a:t>
                </a:r>
                <a14:m>
                  <m:oMath xmlns:m="http://schemas.openxmlformats.org/officeDocument/2006/math">
                    <m:r>
                      <a:rPr lang="zh-CN" altLang="en-US" sz="1600" i="1" dirty="0" smtClean="0">
                        <a:solidFill>
                          <a:schemeClr val="tx1"/>
                        </a:solidFill>
                        <a:latin typeface="Cambria Math" panose="02040503050406030204" pitchFamily="18" charset="0"/>
                      </a:rPr>
                      <m:t>𝐹</m:t>
                    </m:r>
                  </m:oMath>
                </a14:m>
                <a:r>
                  <a:rPr lang="zh-CN" altLang="en-US" sz="1600" dirty="0">
                    <a:solidFill>
                      <a:schemeClr val="tx1"/>
                    </a:solidFill>
                    <a:latin typeface="+mj-lt"/>
                  </a:rPr>
                  <a:t>, 初始数据集 </a:t>
                </a:r>
                <a14:m>
                  <m:oMath xmlns:m="http://schemas.openxmlformats.org/officeDocument/2006/math">
                    <m:sSub>
                      <m:sSubPr>
                        <m:ctrlPr>
                          <a:rPr lang="zh-CN" altLang="zh-CN" sz="1600" i="1">
                            <a:solidFill>
                              <a:schemeClr val="tx1"/>
                            </a:solidFill>
                            <a:latin typeface="Cambria Math" panose="02040503050406030204" pitchFamily="18" charset="0"/>
                          </a:rPr>
                        </m:ctrlPr>
                      </m:sSubPr>
                      <m:e>
                        <m:r>
                          <a:rPr lang="en-US" altLang="zh-CN" sz="1600" i="1">
                            <a:solidFill>
                              <a:schemeClr val="tx1"/>
                            </a:solidFill>
                            <a:latin typeface="Cambria Math" panose="02040503050406030204" pitchFamily="18" charset="0"/>
                          </a:rPr>
                          <m:t>𝑆</m:t>
                        </m:r>
                      </m:e>
                      <m:sub>
                        <m:r>
                          <a:rPr lang="en-US" altLang="zh-CN" sz="1600" i="1">
                            <a:solidFill>
                              <a:schemeClr val="tx1"/>
                            </a:solidFill>
                            <a:latin typeface="Cambria Math" panose="02040503050406030204" pitchFamily="18" charset="0"/>
                          </a:rPr>
                          <m:t>𝜌</m:t>
                        </m:r>
                        <m:r>
                          <a:rPr lang="en-US" altLang="zh-CN" sz="1600" b="0" i="1" smtClean="0">
                            <a:solidFill>
                              <a:schemeClr val="tx1"/>
                            </a:solidFill>
                            <a:latin typeface="Cambria Math" panose="02040503050406030204" pitchFamily="18" charset="0"/>
                          </a:rPr>
                          <m:t>=</m:t>
                        </m:r>
                        <m:r>
                          <a:rPr lang="en-US" altLang="zh-CN" sz="1600" b="0" i="1" smtClean="0">
                            <a:solidFill>
                              <a:schemeClr val="tx1"/>
                            </a:solidFill>
                            <a:latin typeface="Cambria Math" panose="02040503050406030204" pitchFamily="18" charset="0"/>
                          </a:rPr>
                          <m:t>0</m:t>
                        </m:r>
                      </m:sub>
                    </m:sSub>
                  </m:oMath>
                </a14:m>
                <a:r>
                  <a:rPr lang="en-US" altLang="zh-CN" sz="1600" dirty="0">
                    <a:solidFill>
                      <a:schemeClr val="tx1"/>
                    </a:solidFill>
                    <a:latin typeface="+mj-lt"/>
                  </a:rPr>
                  <a:t>, </a:t>
                </a:r>
                <a:r>
                  <a:rPr lang="zh-CN" altLang="en-US" sz="1600" dirty="0">
                    <a:solidFill>
                      <a:schemeClr val="tx1"/>
                    </a:solidFill>
                    <a:latin typeface="+mj-lt"/>
                  </a:rPr>
                  <a:t>迭代</a:t>
                </a:r>
                <a14:m>
                  <m:oMath xmlns:m="http://schemas.openxmlformats.org/officeDocument/2006/math">
                    <m:r>
                      <a:rPr lang="zh-CN" altLang="en-US" sz="1600" i="1" dirty="0">
                        <a:solidFill>
                          <a:schemeClr val="tx1"/>
                        </a:solidFill>
                        <a:latin typeface="Cambria Math" panose="02040503050406030204" pitchFamily="18" charset="0"/>
                      </a:rPr>
                      <m:t>查询</m:t>
                    </m:r>
                    <m:r>
                      <a:rPr lang="zh-CN" altLang="en-US" sz="1600" i="1" dirty="0" smtClean="0">
                        <a:solidFill>
                          <a:schemeClr val="tx1"/>
                        </a:solidFill>
                        <a:latin typeface="Cambria Math" panose="02040503050406030204" pitchFamily="18" charset="0"/>
                      </a:rPr>
                      <m:t>的</m:t>
                    </m:r>
                    <m:r>
                      <a:rPr lang="zh-CN" altLang="en-US" sz="1600" i="1" dirty="0">
                        <a:solidFill>
                          <a:schemeClr val="tx1"/>
                        </a:solidFill>
                        <a:latin typeface="Cambria Math" panose="02040503050406030204" pitchFamily="18" charset="0"/>
                      </a:rPr>
                      <m:t>次数</m:t>
                    </m:r>
                    <m:r>
                      <a:rPr lang="en-US" altLang="zh-CN" sz="1600" b="0" i="1" dirty="0" smtClean="0">
                        <a:solidFill>
                          <a:schemeClr val="tx1"/>
                        </a:solidFill>
                        <a:latin typeface="Cambria Math" panose="02040503050406030204" pitchFamily="18" charset="0"/>
                      </a:rPr>
                      <m:t>:</m:t>
                    </m:r>
                    <m:r>
                      <m:rPr>
                        <m:nor/>
                      </m:rPr>
                      <a:rPr lang="zh-CN" altLang="en-US" sz="1600" dirty="0">
                        <a:solidFill>
                          <a:schemeClr val="tx1"/>
                        </a:solidFill>
                        <a:latin typeface="times" panose="02020603050405020304" pitchFamily="18" charset="0"/>
                        <a:cs typeface="times" panose="02020603050405020304" pitchFamily="18" charset="0"/>
                      </a:rPr>
                      <m:t>max</m:t>
                    </m:r>
                    <m:r>
                      <m:rPr>
                        <m:nor/>
                      </m:rPr>
                      <a:rPr lang="zh-CN" altLang="en-US" sz="1600" dirty="0">
                        <a:solidFill>
                          <a:schemeClr val="tx1"/>
                        </a:solidFill>
                        <a:latin typeface="times" panose="02020603050405020304" pitchFamily="18" charset="0"/>
                        <a:cs typeface="times" panose="02020603050405020304" pitchFamily="18" charset="0"/>
                      </a:rPr>
                      <m:t>_</m:t>
                    </m:r>
                    <m:r>
                      <m:rPr>
                        <m:nor/>
                      </m:rPr>
                      <a:rPr lang="zh-CN" altLang="en-US" sz="1600" dirty="0">
                        <a:solidFill>
                          <a:schemeClr val="tx1"/>
                        </a:solidFill>
                        <a:latin typeface="times" panose="02020603050405020304" pitchFamily="18" charset="0"/>
                        <a:cs typeface="times" panose="02020603050405020304" pitchFamily="18" charset="0"/>
                      </a:rPr>
                      <m:t>iter</m:t>
                    </m:r>
                  </m:oMath>
                </a14:m>
                <a:endParaRPr lang="en-US" altLang="zh-CN" sz="1600" dirty="0">
                  <a:solidFill>
                    <a:schemeClr val="tx1"/>
                  </a:solidFill>
                  <a:latin typeface="+mj-lt"/>
                </a:endParaRPr>
              </a:p>
              <a:p>
                <a:r>
                  <a:rPr lang="zh-CN" altLang="en-US" sz="1600" dirty="0">
                    <a:solidFill>
                      <a:schemeClr val="tx1"/>
                    </a:solidFill>
                    <a:latin typeface="+mj-lt"/>
                  </a:rPr>
                  <a:t># 输出：训练好的替代模型 </a:t>
                </a:r>
                <a14:m>
                  <m:oMath xmlns:m="http://schemas.openxmlformats.org/officeDocument/2006/math">
                    <m:r>
                      <a:rPr lang="zh-CN" altLang="en-US" sz="1600" i="1" dirty="0" smtClean="0">
                        <a:solidFill>
                          <a:schemeClr val="tx1"/>
                        </a:solidFill>
                        <a:latin typeface="Cambria Math" panose="02040503050406030204" pitchFamily="18" charset="0"/>
                      </a:rPr>
                      <m:t>𝐹</m:t>
                    </m:r>
                  </m:oMath>
                </a14:m>
                <a:endParaRPr lang="zh-CN" altLang="en-US" sz="1600" dirty="0">
                  <a:solidFill>
                    <a:schemeClr val="tx1"/>
                  </a:solidFill>
                  <a:latin typeface="+mj-lt"/>
                </a:endParaRPr>
              </a:p>
              <a:p>
                <a:endParaRPr lang="zh-CN" altLang="en-US" sz="1600" dirty="0">
                  <a:solidFill>
                    <a:schemeClr val="tx1"/>
                  </a:solidFill>
                  <a:latin typeface="+mj-lt"/>
                </a:endParaRPr>
              </a:p>
              <a:p>
                <a14:m>
                  <m:oMath xmlns:m="http://schemas.openxmlformats.org/officeDocument/2006/math">
                    <m:sSub>
                      <m:sSubPr>
                        <m:ctrlPr>
                          <a:rPr lang="zh-CN" altLang="zh-CN" sz="1600" i="1" smtClean="0">
                            <a:solidFill>
                              <a:schemeClr val="tx1"/>
                            </a:solidFill>
                            <a:latin typeface="Cambria Math" panose="02040503050406030204" pitchFamily="18" charset="0"/>
                          </a:rPr>
                        </m:ctrlPr>
                      </m:sSubPr>
                      <m:e>
                        <m:r>
                          <a:rPr lang="en-US" altLang="zh-CN" sz="1600" i="1">
                            <a:solidFill>
                              <a:schemeClr val="tx1"/>
                            </a:solidFill>
                            <a:latin typeface="Cambria Math" panose="02040503050406030204" pitchFamily="18" charset="0"/>
                          </a:rPr>
                          <m:t>𝑆</m:t>
                        </m:r>
                      </m:e>
                      <m:sub>
                        <m:r>
                          <a:rPr lang="en-US" altLang="zh-CN" sz="1600" i="1">
                            <a:solidFill>
                              <a:schemeClr val="tx1"/>
                            </a:solidFill>
                            <a:latin typeface="Cambria Math" panose="02040503050406030204" pitchFamily="18" charset="0"/>
                          </a:rPr>
                          <m:t>𝜌</m:t>
                        </m:r>
                        <m:r>
                          <a:rPr lang="en-US" altLang="zh-CN" sz="1600" b="0" i="1" smtClean="0">
                            <a:solidFill>
                              <a:schemeClr val="tx1"/>
                            </a:solidFill>
                            <a:latin typeface="Cambria Math" panose="02040503050406030204" pitchFamily="18" charset="0"/>
                          </a:rPr>
                          <m:t>=</m:t>
                        </m:r>
                        <m:r>
                          <a:rPr lang="en-US" altLang="zh-CN" sz="1600" b="0" i="1" smtClean="0">
                            <a:solidFill>
                              <a:schemeClr val="tx1"/>
                            </a:solidFill>
                            <a:latin typeface="Cambria Math" panose="02040503050406030204" pitchFamily="18" charset="0"/>
                          </a:rPr>
                          <m:t>0</m:t>
                        </m:r>
                      </m:sub>
                    </m:sSub>
                    <m:r>
                      <a:rPr lang="en-US" altLang="zh-CN" sz="1600" b="0" i="1" smtClean="0">
                        <a:solidFill>
                          <a:schemeClr val="tx1"/>
                        </a:solidFill>
                        <a:latin typeface="Cambria Math" panose="02040503050406030204" pitchFamily="18" charset="0"/>
                      </a:rPr>
                      <m:t> </m:t>
                    </m:r>
                  </m:oMath>
                </a14:m>
                <a:r>
                  <a:rPr lang="zh-CN" altLang="en-US" sz="1600" dirty="0">
                    <a:solidFill>
                      <a:schemeClr val="tx1"/>
                    </a:solidFill>
                    <a:latin typeface="+mj-lt"/>
                  </a:rPr>
                  <a:t>= initialize_initial_dataset()  # 收集少量初始数据</a:t>
                </a:r>
                <a:endParaRPr lang="zh-CN" altLang="en-US" sz="1600" dirty="0">
                  <a:solidFill>
                    <a:schemeClr val="tx1"/>
                  </a:solidFill>
                  <a:latin typeface="+mj-lt"/>
                </a:endParaRPr>
              </a:p>
              <a:p>
                <a:endParaRPr lang="zh-CN" altLang="en-US" sz="1600" dirty="0">
                  <a:solidFill>
                    <a:schemeClr val="tx1"/>
                  </a:solidFill>
                  <a:latin typeface="+mj-lt"/>
                </a:endParaRPr>
              </a:p>
              <a:p>
                <a14:m>
                  <m:oMath xmlns:m="http://schemas.openxmlformats.org/officeDocument/2006/math">
                    <m:r>
                      <a:rPr lang="zh-CN" altLang="en-US" sz="1600" i="1" dirty="0" smtClean="0">
                        <a:solidFill>
                          <a:schemeClr val="tx1"/>
                        </a:solidFill>
                        <a:latin typeface="Cambria Math" panose="02040503050406030204" pitchFamily="18" charset="0"/>
                      </a:rPr>
                      <m:t>𝐹</m:t>
                    </m:r>
                    <m:r>
                      <a:rPr lang="zh-CN" altLang="en-US" sz="1600" i="1" dirty="0" smtClean="0">
                        <a:solidFill>
                          <a:schemeClr val="tx1"/>
                        </a:solidFill>
                        <a:latin typeface="Cambria Math" panose="02040503050406030204" pitchFamily="18" charset="0"/>
                      </a:rPr>
                      <m:t> </m:t>
                    </m:r>
                  </m:oMath>
                </a14:m>
                <a:r>
                  <a:rPr lang="zh-CN" altLang="en-US" sz="1600" dirty="0">
                    <a:solidFill>
                      <a:schemeClr val="tx1"/>
                    </a:solidFill>
                    <a:latin typeface="+mj-lt"/>
                  </a:rPr>
                  <a:t>= initialize_substitute_model() </a:t>
                </a:r>
                <a:r>
                  <a:rPr lang="zh-CN" altLang="en-US" sz="1600" dirty="0">
                    <a:solidFill>
                      <a:schemeClr val="tx1"/>
                    </a:solidFill>
                  </a:rPr>
                  <a:t># 选择替代模型 </a:t>
                </a:r>
                <a14:m>
                  <m:oMath xmlns:m="http://schemas.openxmlformats.org/officeDocument/2006/math">
                    <m:r>
                      <a:rPr lang="zh-CN" altLang="en-US" sz="1600" i="1" dirty="0" smtClean="0">
                        <a:solidFill>
                          <a:schemeClr val="tx1"/>
                        </a:solidFill>
                        <a:latin typeface="Cambria Math" panose="02040503050406030204" pitchFamily="18" charset="0"/>
                      </a:rPr>
                      <m:t>𝐹</m:t>
                    </m:r>
                  </m:oMath>
                </a14:m>
                <a:endParaRPr lang="zh-CN" altLang="en-US" sz="1600" dirty="0">
                  <a:solidFill>
                    <a:schemeClr val="tx1"/>
                  </a:solidFill>
                </a:endParaRPr>
              </a:p>
              <a:p>
                <a:endParaRPr lang="zh-CN" altLang="en-US" sz="1600" dirty="0">
                  <a:solidFill>
                    <a:schemeClr val="tx1"/>
                  </a:solidFill>
                  <a:latin typeface="+mj-lt"/>
                </a:endParaRPr>
              </a:p>
              <a:p>
                <a:r>
                  <a:rPr lang="zh-CN" altLang="en-US" sz="1600" dirty="0">
                    <a:solidFill>
                      <a:schemeClr val="tx1"/>
                    </a:solidFill>
                    <a:latin typeface="times" panose="02020603050405020304" pitchFamily="18" charset="0"/>
                    <a:cs typeface="times" panose="02020603050405020304" pitchFamily="18" charset="0"/>
                  </a:rPr>
                  <a:t>for iter in range(max_iter):</a:t>
                </a:r>
                <a:endParaRPr lang="zh-CN" altLang="en-US" sz="1600" dirty="0">
                  <a:solidFill>
                    <a:schemeClr val="tx1"/>
                  </a:solidFill>
                  <a:latin typeface="times" panose="02020603050405020304" pitchFamily="18" charset="0"/>
                  <a:cs typeface="times" panose="02020603050405020304" pitchFamily="18" charset="0"/>
                </a:endParaRPr>
              </a:p>
              <a:p>
                <a:r>
                  <a:rPr lang="zh-CN" altLang="en-US" sz="1600" dirty="0">
                    <a:solidFill>
                      <a:schemeClr val="tx1"/>
                    </a:solidFill>
                    <a:latin typeface="+mj-lt"/>
                  </a:rPr>
                  <a:t>    </a:t>
                </a:r>
                <a:endParaRPr lang="en-US" altLang="zh-CN" sz="1600" dirty="0">
                  <a:solidFill>
                    <a:schemeClr val="tx1"/>
                  </a:solidFill>
                  <a:latin typeface="+mj-lt"/>
                </a:endParaRPr>
              </a:p>
              <a:p>
                <a:r>
                  <a:rPr lang="en-US" altLang="zh-CN" sz="1600" dirty="0">
                    <a:solidFill>
                      <a:schemeClr val="tx1"/>
                    </a:solidFill>
                    <a:latin typeface="+mj-lt"/>
                  </a:rPr>
                  <a:t>    </a:t>
                </a:r>
                <a:r>
                  <a:rPr lang="zh-CN" altLang="en-US" sz="1600" dirty="0">
                    <a:solidFill>
                      <a:schemeClr val="tx1"/>
                    </a:solidFill>
                    <a:latin typeface="+mj-lt"/>
                  </a:rPr>
                  <a:t>soft_labels = </a:t>
                </a:r>
                <a:r>
                  <a:rPr lang="en-US" altLang="zh-CN" sz="1600" dirty="0">
                    <a:solidFill>
                      <a:schemeClr val="tx1"/>
                    </a:solidFill>
                    <a:latin typeface="+mj-lt"/>
                  </a:rPr>
                  <a:t>{</a:t>
                </a:r>
                <a14:m>
                  <m:oMath xmlns:m="http://schemas.openxmlformats.org/officeDocument/2006/math">
                    <m:r>
                      <a:rPr lang="zh-CN" altLang="en-US" sz="1600" i="1" dirty="0" smtClean="0">
                        <a:solidFill>
                          <a:schemeClr val="tx1"/>
                        </a:solidFill>
                        <a:latin typeface="Cambria Math" panose="02040503050406030204" pitchFamily="18" charset="0"/>
                      </a:rPr>
                      <m:t>𝑂</m:t>
                    </m:r>
                    <m:r>
                      <a:rPr lang="zh-CN" altLang="en-US" sz="1600" i="1" dirty="0">
                        <a:solidFill>
                          <a:schemeClr val="tx1"/>
                        </a:solidFill>
                        <a:latin typeface="Cambria Math" panose="02040503050406030204" pitchFamily="18" charset="0"/>
                      </a:rPr>
                      <m:t>(</m:t>
                    </m:r>
                    <m:r>
                      <a:rPr lang="zh-CN" altLang="en-US" sz="1600" i="1" dirty="0">
                        <a:solidFill>
                          <a:schemeClr val="tx1"/>
                        </a:solidFill>
                        <a:latin typeface="Cambria Math" panose="02040503050406030204" pitchFamily="18" charset="0"/>
                      </a:rPr>
                      <m:t>𝑥</m:t>
                    </m:r>
                    <m:r>
                      <a:rPr lang="zh-CN" altLang="en-US" sz="1600" i="1" dirty="0" smtClean="0">
                        <a:solidFill>
                          <a:schemeClr val="tx1"/>
                        </a:solidFill>
                        <a:latin typeface="Cambria Math" panose="02040503050406030204" pitchFamily="18" charset="0"/>
                      </a:rPr>
                      <m:t>)</m:t>
                    </m:r>
                    <m:r>
                      <a:rPr lang="en-US" altLang="zh-CN" sz="1600" i="1" dirty="0" smtClean="0">
                        <a:solidFill>
                          <a:schemeClr val="tx1"/>
                        </a:solidFill>
                        <a:latin typeface="Cambria Math" panose="02040503050406030204" pitchFamily="18" charset="0"/>
                      </a:rPr>
                      <m:t>:</m:t>
                    </m:r>
                    <m:r>
                      <a:rPr lang="en-US" altLang="zh-CN" sz="1600" i="1">
                        <a:solidFill>
                          <a:schemeClr val="tx1"/>
                        </a:solidFill>
                        <a:latin typeface="Cambria Math" panose="02040503050406030204" pitchFamily="18" charset="0"/>
                      </a:rPr>
                      <m:t>𝑥</m:t>
                    </m:r>
                    <m:r>
                      <a:rPr lang="en-US" altLang="zh-CN" sz="1600" i="1">
                        <a:solidFill>
                          <a:schemeClr val="tx1"/>
                        </a:solidFill>
                        <a:latin typeface="Cambria Math" panose="02040503050406030204" pitchFamily="18" charset="0"/>
                      </a:rPr>
                      <m:t>∈</m:t>
                    </m:r>
                    <m:sSub>
                      <m:sSubPr>
                        <m:ctrlPr>
                          <a:rPr lang="zh-CN" altLang="zh-CN" sz="1600" i="1">
                            <a:solidFill>
                              <a:schemeClr val="tx1"/>
                            </a:solidFill>
                            <a:latin typeface="Cambria Math" panose="02040503050406030204" pitchFamily="18" charset="0"/>
                          </a:rPr>
                        </m:ctrlPr>
                      </m:sSubPr>
                      <m:e>
                        <m:r>
                          <a:rPr lang="en-US" altLang="zh-CN" sz="1600" i="1">
                            <a:solidFill>
                              <a:schemeClr val="tx1"/>
                            </a:solidFill>
                            <a:latin typeface="Cambria Math" panose="02040503050406030204" pitchFamily="18" charset="0"/>
                          </a:rPr>
                          <m:t>𝑆</m:t>
                        </m:r>
                      </m:e>
                      <m:sub>
                        <m:r>
                          <a:rPr lang="en-US" altLang="zh-CN" sz="1600" i="1">
                            <a:solidFill>
                              <a:schemeClr val="tx1"/>
                            </a:solidFill>
                            <a:latin typeface="Cambria Math" panose="02040503050406030204" pitchFamily="18" charset="0"/>
                          </a:rPr>
                          <m:t>𝜌</m:t>
                        </m:r>
                      </m:sub>
                    </m:sSub>
                    <m:r>
                      <a:rPr lang="en-US" altLang="zh-CN" sz="1600" i="1" dirty="0" smtClean="0">
                        <a:solidFill>
                          <a:schemeClr val="tx1"/>
                        </a:solidFill>
                        <a:latin typeface="Cambria Math" panose="02040503050406030204" pitchFamily="18" charset="0"/>
                      </a:rPr>
                      <m:t>}</m:t>
                    </m:r>
                  </m:oMath>
                </a14:m>
                <a:r>
                  <a:rPr lang="zh-CN" altLang="en-US" sz="1600" dirty="0">
                    <a:solidFill>
                      <a:schemeClr val="tx1"/>
                    </a:solidFill>
                    <a:latin typeface="+mj-lt"/>
                  </a:rPr>
                  <a:t> </a:t>
                </a:r>
                <a:r>
                  <a:rPr lang="zh-CN" altLang="en-US" sz="1600" dirty="0">
                    <a:solidFill>
                      <a:schemeClr val="tx1"/>
                    </a:solidFill>
                  </a:rPr>
                  <a:t># 查询目标模型</a:t>
                </a:r>
                <a14:m>
                  <m:oMath xmlns:m="http://schemas.openxmlformats.org/officeDocument/2006/math">
                    <m:r>
                      <a:rPr lang="zh-CN" altLang="en-US" sz="1600" i="1" dirty="0">
                        <a:solidFill>
                          <a:schemeClr val="tx1"/>
                        </a:solidFill>
                        <a:latin typeface="Cambria Math" panose="02040503050406030204" pitchFamily="18" charset="0"/>
                      </a:rPr>
                      <m:t>𝑂</m:t>
                    </m:r>
                  </m:oMath>
                </a14:m>
                <a:r>
                  <a:rPr lang="zh-CN" altLang="en-US" sz="1600" dirty="0">
                    <a:solidFill>
                      <a:schemeClr val="tx1"/>
                    </a:solidFill>
                  </a:rPr>
                  <a:t>，得到软标签</a:t>
                </a:r>
                <a14:m>
                  <m:oMath xmlns:m="http://schemas.openxmlformats.org/officeDocument/2006/math">
                    <m:r>
                      <a:rPr lang="zh-CN" altLang="en-US" sz="1600" i="1" dirty="0">
                        <a:solidFill>
                          <a:schemeClr val="tx1"/>
                        </a:solidFill>
                        <a:latin typeface="Cambria Math" panose="02040503050406030204" pitchFamily="18" charset="0"/>
                      </a:rPr>
                      <m:t>𝑂</m:t>
                    </m:r>
                    <m:r>
                      <a:rPr lang="zh-CN" altLang="en-US" sz="1600" i="1" dirty="0">
                        <a:solidFill>
                          <a:schemeClr val="tx1"/>
                        </a:solidFill>
                        <a:latin typeface="Cambria Math" panose="02040503050406030204" pitchFamily="18" charset="0"/>
                      </a:rPr>
                      <m:t>(</m:t>
                    </m:r>
                    <m:r>
                      <a:rPr lang="zh-CN" altLang="en-US" sz="1600" i="1" dirty="0">
                        <a:solidFill>
                          <a:schemeClr val="tx1"/>
                        </a:solidFill>
                        <a:latin typeface="Cambria Math" panose="02040503050406030204" pitchFamily="18" charset="0"/>
                      </a:rPr>
                      <m:t>𝑥</m:t>
                    </m:r>
                    <m:r>
                      <a:rPr lang="zh-CN" altLang="en-US" sz="1600" i="1" dirty="0">
                        <a:solidFill>
                          <a:schemeClr val="tx1"/>
                        </a:solidFill>
                        <a:latin typeface="Cambria Math" panose="02040503050406030204" pitchFamily="18" charset="0"/>
                      </a:rPr>
                      <m:t>)</m:t>
                    </m:r>
                  </m:oMath>
                </a14:m>
                <a:endParaRPr lang="zh-CN" altLang="en-US" sz="1600" dirty="0">
                  <a:solidFill>
                    <a:schemeClr val="tx1"/>
                  </a:solidFill>
                </a:endParaRPr>
              </a:p>
              <a:p>
                <a:r>
                  <a:rPr lang="zh-CN" altLang="en-US" sz="1600" dirty="0">
                    <a:solidFill>
                      <a:schemeClr val="tx1"/>
                    </a:solidFill>
                    <a:latin typeface="+mj-lt"/>
                  </a:rPr>
                  <a:t>    </a:t>
                </a:r>
                <a:endParaRPr lang="en-US" altLang="zh-CN" sz="1600" dirty="0">
                  <a:solidFill>
                    <a:schemeClr val="tx1"/>
                  </a:solidFill>
                  <a:latin typeface="+mj-lt"/>
                </a:endParaRPr>
              </a:p>
              <a:p>
                <a:r>
                  <a:rPr lang="zh-CN" altLang="en-US" sz="1600" dirty="0">
                    <a:solidFill>
                      <a:schemeClr val="tx1"/>
                    </a:solidFill>
                    <a:latin typeface="+mj-lt"/>
                  </a:rPr>
                  <a:t>    train_substitute_model(</a:t>
                </a:r>
                <a14:m>
                  <m:oMath xmlns:m="http://schemas.openxmlformats.org/officeDocument/2006/math">
                    <m:r>
                      <a:rPr lang="zh-CN" altLang="en-US" sz="1600" i="1" dirty="0" smtClean="0">
                        <a:solidFill>
                          <a:schemeClr val="tx1"/>
                        </a:solidFill>
                        <a:latin typeface="Cambria Math" panose="02040503050406030204" pitchFamily="18" charset="0"/>
                      </a:rPr>
                      <m:t>𝐹</m:t>
                    </m:r>
                  </m:oMath>
                </a14:m>
                <a:r>
                  <a:rPr lang="zh-CN" altLang="en-US" sz="1600" dirty="0">
                    <a:solidFill>
                      <a:schemeClr val="tx1"/>
                    </a:solidFill>
                    <a:latin typeface="+mj-lt"/>
                  </a:rPr>
                  <a:t>, </a:t>
                </a:r>
                <a14:m>
                  <m:oMath xmlns:m="http://schemas.openxmlformats.org/officeDocument/2006/math">
                    <m:sSub>
                      <m:sSubPr>
                        <m:ctrlPr>
                          <a:rPr lang="zh-CN" altLang="zh-CN" sz="1600" i="1" smtClean="0">
                            <a:solidFill>
                              <a:schemeClr val="tx1"/>
                            </a:solidFill>
                            <a:latin typeface="Cambria Math" panose="02040503050406030204" pitchFamily="18" charset="0"/>
                          </a:rPr>
                        </m:ctrlPr>
                      </m:sSubPr>
                      <m:e>
                        <m:r>
                          <a:rPr lang="en-US" altLang="zh-CN" sz="1600" i="1">
                            <a:solidFill>
                              <a:schemeClr val="tx1"/>
                            </a:solidFill>
                            <a:latin typeface="Cambria Math" panose="02040503050406030204" pitchFamily="18" charset="0"/>
                          </a:rPr>
                          <m:t>𝑆</m:t>
                        </m:r>
                      </m:e>
                      <m:sub>
                        <m:r>
                          <a:rPr lang="en-US" altLang="zh-CN" sz="1600" i="1">
                            <a:solidFill>
                              <a:schemeClr val="tx1"/>
                            </a:solidFill>
                            <a:latin typeface="Cambria Math" panose="02040503050406030204" pitchFamily="18" charset="0"/>
                          </a:rPr>
                          <m:t>𝜌</m:t>
                        </m:r>
                      </m:sub>
                    </m:sSub>
                  </m:oMath>
                </a14:m>
                <a:r>
                  <a:rPr lang="zh-CN" altLang="en-US" sz="1600" dirty="0">
                    <a:solidFill>
                      <a:schemeClr val="tx1"/>
                    </a:solidFill>
                    <a:latin typeface="+mj-lt"/>
                  </a:rPr>
                  <a:t>, </a:t>
                </a:r>
                <a:r>
                  <a:rPr lang="en-US" altLang="zh-CN" sz="1600" dirty="0" err="1">
                    <a:solidFill>
                      <a:schemeClr val="tx1"/>
                    </a:solidFill>
                    <a:latin typeface="+mj-lt"/>
                  </a:rPr>
                  <a:t>soft_labels</a:t>
                </a:r>
                <a:r>
                  <a:rPr lang="en-US" altLang="zh-CN" sz="1600" dirty="0">
                    <a:solidFill>
                      <a:schemeClr val="tx1"/>
                    </a:solidFill>
                    <a:latin typeface="+mj-lt"/>
                  </a:rPr>
                  <a:t> </a:t>
                </a:r>
                <a:r>
                  <a:rPr lang="zh-CN" altLang="en-US" sz="1600" dirty="0">
                    <a:solidFill>
                      <a:schemeClr val="tx1"/>
                    </a:solidFill>
                    <a:latin typeface="+mj-lt"/>
                  </a:rPr>
                  <a:t>) </a:t>
                </a:r>
                <a:r>
                  <a:rPr lang="zh-CN" altLang="en-US" sz="1600" dirty="0">
                    <a:solidFill>
                      <a:schemeClr val="tx1"/>
                    </a:solidFill>
                  </a:rPr>
                  <a:t># 训练替代模型</a:t>
                </a:r>
                <a14:m>
                  <m:oMath xmlns:m="http://schemas.openxmlformats.org/officeDocument/2006/math">
                    <m:r>
                      <a:rPr lang="zh-CN" altLang="en-US" sz="1600" i="1" dirty="0">
                        <a:solidFill>
                          <a:schemeClr val="tx1"/>
                        </a:solidFill>
                        <a:latin typeface="Cambria Math" panose="02040503050406030204" pitchFamily="18" charset="0"/>
                      </a:rPr>
                      <m:t> </m:t>
                    </m:r>
                    <m:r>
                      <a:rPr lang="zh-CN" altLang="en-US" sz="1600" i="1" dirty="0">
                        <a:solidFill>
                          <a:schemeClr val="tx1"/>
                        </a:solidFill>
                        <a:latin typeface="Cambria Math" panose="02040503050406030204" pitchFamily="18" charset="0"/>
                      </a:rPr>
                      <m:t>𝐹</m:t>
                    </m:r>
                  </m:oMath>
                </a14:m>
                <a:endParaRPr lang="zh-CN" altLang="en-US" sz="1600" dirty="0">
                  <a:solidFill>
                    <a:schemeClr val="tx1"/>
                  </a:solidFill>
                  <a:latin typeface="+mj-lt"/>
                </a:endParaRPr>
              </a:p>
              <a:p>
                <a:r>
                  <a:rPr lang="zh-CN" altLang="en-US" sz="1600" dirty="0">
                    <a:solidFill>
                      <a:schemeClr val="tx1"/>
                    </a:solidFill>
                    <a:latin typeface="+mj-lt"/>
                  </a:rPr>
                  <a:t>    </a:t>
                </a:r>
                <a:endParaRPr lang="zh-CN" altLang="en-US" sz="1600" dirty="0">
                  <a:solidFill>
                    <a:schemeClr val="tx1"/>
                  </a:solidFill>
                  <a:latin typeface="+mj-lt"/>
                </a:endParaRPr>
              </a:p>
              <a:p>
                <a:r>
                  <a:rPr lang="zh-CN" altLang="en-US" sz="1600" dirty="0">
                    <a:solidFill>
                      <a:schemeClr val="tx1"/>
                    </a:solidFill>
                    <a:latin typeface="+mj-lt"/>
                  </a:rPr>
                  <a:t>    # 利用 Jacobian-based Dataset Augmentation 扩充数据集得到 </a:t>
                </a:r>
                <a14:m>
                  <m:oMath xmlns:m="http://schemas.openxmlformats.org/officeDocument/2006/math">
                    <m:sSub>
                      <m:sSubPr>
                        <m:ctrlPr>
                          <a:rPr lang="zh-CN" altLang="zh-CN" sz="1600" i="1">
                            <a:solidFill>
                              <a:schemeClr val="tx1"/>
                            </a:solidFill>
                            <a:latin typeface="Cambria Math" panose="02040503050406030204" pitchFamily="18" charset="0"/>
                          </a:rPr>
                        </m:ctrlPr>
                      </m:sSubPr>
                      <m:e>
                        <m:r>
                          <a:rPr lang="en-US" altLang="zh-CN" sz="1600" i="1">
                            <a:solidFill>
                              <a:schemeClr val="tx1"/>
                            </a:solidFill>
                            <a:latin typeface="Cambria Math" panose="02040503050406030204" pitchFamily="18" charset="0"/>
                          </a:rPr>
                          <m:t>𝑆</m:t>
                        </m:r>
                      </m:e>
                      <m:sub>
                        <m:r>
                          <a:rPr lang="en-US" altLang="zh-CN" sz="1600" i="1">
                            <a:solidFill>
                              <a:schemeClr val="tx1"/>
                            </a:solidFill>
                            <a:latin typeface="Cambria Math" panose="02040503050406030204" pitchFamily="18" charset="0"/>
                          </a:rPr>
                          <m:t>𝜌</m:t>
                        </m:r>
                        <m:r>
                          <a:rPr lang="en-US" altLang="zh-CN" sz="1600" i="1">
                            <a:solidFill>
                              <a:schemeClr val="tx1"/>
                            </a:solidFill>
                            <a:latin typeface="Cambria Math" panose="02040503050406030204" pitchFamily="18" charset="0"/>
                          </a:rPr>
                          <m:t>+</m:t>
                        </m:r>
                        <m:r>
                          <a:rPr lang="en-US" altLang="zh-CN" sz="1600" i="1">
                            <a:solidFill>
                              <a:schemeClr val="tx1"/>
                            </a:solidFill>
                            <a:latin typeface="Cambria Math" panose="02040503050406030204" pitchFamily="18" charset="0"/>
                          </a:rPr>
                          <m:t>1</m:t>
                        </m:r>
                      </m:sub>
                    </m:sSub>
                  </m:oMath>
                </a14:m>
                <a:endParaRPr lang="en-US" altLang="zh-CN" sz="1600" dirty="0">
                  <a:solidFill>
                    <a:schemeClr val="tx1"/>
                  </a:solidFill>
                  <a:latin typeface="+mj-lt"/>
                </a:endParaRPr>
              </a:p>
              <a:p>
                <a:r>
                  <a:rPr lang="zh-CN" altLang="en-US" sz="1600" dirty="0">
                    <a:solidFill>
                      <a:schemeClr val="tx1"/>
                    </a:solidFill>
                    <a:latin typeface="+mj-lt"/>
                  </a:rPr>
                  <a:t>    </a:t>
                </a:r>
                <a14:m>
                  <m:oMath xmlns:m="http://schemas.openxmlformats.org/officeDocument/2006/math">
                    <m:sSub>
                      <m:sSubPr>
                        <m:ctrlPr>
                          <a:rPr lang="zh-CN" altLang="zh-CN" sz="1600" i="1">
                            <a:solidFill>
                              <a:schemeClr val="tx1"/>
                            </a:solidFill>
                            <a:latin typeface="Cambria Math" panose="02040503050406030204" pitchFamily="18" charset="0"/>
                          </a:rPr>
                        </m:ctrlPr>
                      </m:sSubPr>
                      <m:e>
                        <m:r>
                          <a:rPr lang="en-US" altLang="zh-CN" sz="1600" i="1">
                            <a:solidFill>
                              <a:schemeClr val="tx1"/>
                            </a:solidFill>
                            <a:latin typeface="Cambria Math" panose="02040503050406030204" pitchFamily="18" charset="0"/>
                          </a:rPr>
                          <m:t>𝑆</m:t>
                        </m:r>
                      </m:e>
                      <m:sub>
                        <m:r>
                          <a:rPr lang="en-US" altLang="zh-CN" sz="1600" i="1">
                            <a:solidFill>
                              <a:schemeClr val="tx1"/>
                            </a:solidFill>
                            <a:latin typeface="Cambria Math" panose="02040503050406030204" pitchFamily="18" charset="0"/>
                          </a:rPr>
                          <m:t>𝜌</m:t>
                        </m:r>
                        <m:r>
                          <a:rPr lang="en-US" altLang="zh-CN" sz="1600" b="0" i="1" smtClean="0">
                            <a:solidFill>
                              <a:schemeClr val="tx1"/>
                            </a:solidFill>
                            <a:latin typeface="Cambria Math" panose="02040503050406030204" pitchFamily="18" charset="0"/>
                          </a:rPr>
                          <m:t>+</m:t>
                        </m:r>
                        <m:r>
                          <a:rPr lang="en-US" altLang="zh-CN" sz="1600" b="0" i="1" smtClean="0">
                            <a:solidFill>
                              <a:schemeClr val="tx1"/>
                            </a:solidFill>
                            <a:latin typeface="Cambria Math" panose="02040503050406030204" pitchFamily="18" charset="0"/>
                          </a:rPr>
                          <m:t>1</m:t>
                        </m:r>
                      </m:sub>
                    </m:sSub>
                    <m:r>
                      <a:rPr lang="en-US" altLang="zh-CN" sz="1600" i="1">
                        <a:solidFill>
                          <a:schemeClr val="tx1"/>
                        </a:solidFill>
                        <a:latin typeface="Cambria Math" panose="02040503050406030204" pitchFamily="18" charset="0"/>
                      </a:rPr>
                      <m:t> </m:t>
                    </m:r>
                  </m:oMath>
                </a14:m>
                <a:r>
                  <a:rPr lang="zh-CN" altLang="en-US" sz="1600" dirty="0">
                    <a:solidFill>
                      <a:schemeClr val="tx1"/>
                    </a:solidFill>
                    <a:latin typeface="+mj-lt"/>
                  </a:rPr>
                  <a:t>= </a:t>
                </a:r>
                <a14:m>
                  <m:oMath xmlns:m="http://schemas.openxmlformats.org/officeDocument/2006/math">
                    <m:r>
                      <a:rPr lang="en-US" altLang="zh-CN" sz="1600" b="0" i="1" smtClean="0">
                        <a:solidFill>
                          <a:schemeClr val="tx1"/>
                        </a:solidFill>
                        <a:latin typeface="Cambria Math" panose="02040503050406030204" pitchFamily="18" charset="0"/>
                      </a:rPr>
                      <m:t>{</m:t>
                    </m:r>
                    <m:r>
                      <a:rPr lang="en-US" altLang="zh-CN" sz="1600" b="0" i="1" smtClean="0">
                        <a:solidFill>
                          <a:schemeClr val="tx1"/>
                        </a:solidFill>
                        <a:latin typeface="Cambria Math" panose="02040503050406030204" pitchFamily="18" charset="0"/>
                      </a:rPr>
                      <m:t>𝑥</m:t>
                    </m:r>
                    <m:r>
                      <a:rPr lang="en-US" altLang="zh-CN" sz="1600" b="0" i="1" smtClean="0">
                        <a:solidFill>
                          <a:schemeClr val="tx1"/>
                        </a:solidFill>
                        <a:latin typeface="Cambria Math" panose="02040503050406030204" pitchFamily="18" charset="0"/>
                      </a:rPr>
                      <m:t>+</m:t>
                    </m:r>
                    <m:r>
                      <a:rPr lang="en-US" altLang="zh-CN" sz="1600" i="1">
                        <a:solidFill>
                          <a:schemeClr val="tx1"/>
                        </a:solidFill>
                        <a:latin typeface="Cambria Math" panose="02040503050406030204" pitchFamily="18" charset="0"/>
                      </a:rPr>
                      <m:t>𝜆</m:t>
                    </m:r>
                    <m:r>
                      <a:rPr lang="en-US" altLang="zh-CN" sz="1600" i="1">
                        <a:solidFill>
                          <a:schemeClr val="tx1"/>
                        </a:solidFill>
                        <a:latin typeface="Cambria Math" panose="02040503050406030204" pitchFamily="18" charset="0"/>
                      </a:rPr>
                      <m:t>⋅</m:t>
                    </m:r>
                    <m:r>
                      <m:rPr>
                        <m:sty m:val="p"/>
                      </m:rPr>
                      <a:rPr lang="en-US" altLang="zh-CN" sz="1600">
                        <a:solidFill>
                          <a:schemeClr val="tx1"/>
                        </a:solidFill>
                        <a:latin typeface="Cambria Math" panose="02040503050406030204" pitchFamily="18" charset="0"/>
                      </a:rPr>
                      <m:t>sgn</m:t>
                    </m:r>
                    <m:sSub>
                      <m:sSubPr>
                        <m:ctrlPr>
                          <a:rPr lang="zh-CN" altLang="zh-CN" sz="1600" i="1">
                            <a:solidFill>
                              <a:schemeClr val="tx1"/>
                            </a:solidFill>
                            <a:latin typeface="Cambria Math" panose="02040503050406030204" pitchFamily="18" charset="0"/>
                          </a:rPr>
                        </m:ctrlPr>
                      </m:sSubPr>
                      <m:e>
                        <m:r>
                          <a:rPr lang="en-US" altLang="zh-CN" sz="1600" i="1">
                            <a:solidFill>
                              <a:schemeClr val="tx1"/>
                            </a:solidFill>
                            <a:latin typeface="Cambria Math" panose="02040503050406030204" pitchFamily="18" charset="0"/>
                          </a:rPr>
                          <m:t>𝐽</m:t>
                        </m:r>
                      </m:e>
                      <m:sub>
                        <m:r>
                          <a:rPr lang="en-US" altLang="zh-CN" sz="1600" i="1">
                            <a:solidFill>
                              <a:schemeClr val="tx1"/>
                            </a:solidFill>
                            <a:latin typeface="Cambria Math" panose="02040503050406030204" pitchFamily="18" charset="0"/>
                          </a:rPr>
                          <m:t>𝐹</m:t>
                        </m:r>
                      </m:sub>
                    </m:sSub>
                    <m:d>
                      <m:dPr>
                        <m:begChr m:val="["/>
                        <m:endChr m:val="]"/>
                        <m:ctrlPr>
                          <a:rPr lang="en-US" altLang="zh-CN" sz="1600" i="1">
                            <a:solidFill>
                              <a:schemeClr val="tx1"/>
                            </a:solidFill>
                            <a:latin typeface="Cambria Math" panose="02040503050406030204" pitchFamily="18" charset="0"/>
                          </a:rPr>
                        </m:ctrlPr>
                      </m:dPr>
                      <m:e>
                        <m:r>
                          <a:rPr lang="en-US" altLang="zh-CN" sz="1600" b="0" i="1" smtClean="0">
                            <a:solidFill>
                              <a:schemeClr val="tx1"/>
                            </a:solidFill>
                            <a:latin typeface="Cambria Math" panose="02040503050406030204" pitchFamily="18" charset="0"/>
                          </a:rPr>
                          <m:t>𝑂</m:t>
                        </m:r>
                        <m:d>
                          <m:dPr>
                            <m:ctrlPr>
                              <a:rPr lang="en-US" altLang="zh-CN" sz="1600" b="0" i="1" smtClean="0">
                                <a:solidFill>
                                  <a:schemeClr val="tx1"/>
                                </a:solidFill>
                                <a:latin typeface="Cambria Math" panose="02040503050406030204" pitchFamily="18" charset="0"/>
                              </a:rPr>
                            </m:ctrlPr>
                          </m:dPr>
                          <m:e>
                            <m:r>
                              <a:rPr lang="en-US" altLang="zh-CN" sz="1600" b="0" i="1" smtClean="0">
                                <a:solidFill>
                                  <a:schemeClr val="tx1"/>
                                </a:solidFill>
                                <a:latin typeface="Cambria Math" panose="02040503050406030204" pitchFamily="18" charset="0"/>
                              </a:rPr>
                              <m:t>𝑥</m:t>
                            </m:r>
                          </m:e>
                        </m:d>
                      </m:e>
                    </m:d>
                    <m:r>
                      <a:rPr lang="en-US" altLang="zh-CN" sz="1600" b="0" i="1" smtClean="0">
                        <a:solidFill>
                          <a:schemeClr val="tx1"/>
                        </a:solidFill>
                        <a:latin typeface="Cambria Math" panose="02040503050406030204" pitchFamily="18" charset="0"/>
                      </a:rPr>
                      <m:t>:</m:t>
                    </m:r>
                    <m:r>
                      <a:rPr lang="en-US" altLang="zh-CN" sz="1600" b="0" i="1" smtClean="0">
                        <a:solidFill>
                          <a:schemeClr val="tx1"/>
                        </a:solidFill>
                        <a:latin typeface="Cambria Math" panose="02040503050406030204" pitchFamily="18" charset="0"/>
                      </a:rPr>
                      <m:t>𝑥</m:t>
                    </m:r>
                    <m:r>
                      <a:rPr lang="en-US" altLang="zh-CN" sz="1600" i="1">
                        <a:solidFill>
                          <a:schemeClr val="tx1"/>
                        </a:solidFill>
                        <a:latin typeface="Cambria Math" panose="02040503050406030204" pitchFamily="18" charset="0"/>
                      </a:rPr>
                      <m:t>∈</m:t>
                    </m:r>
                    <m:sSub>
                      <m:sSubPr>
                        <m:ctrlPr>
                          <a:rPr lang="zh-CN" altLang="zh-CN" sz="1600" i="1">
                            <a:solidFill>
                              <a:schemeClr val="tx1"/>
                            </a:solidFill>
                            <a:latin typeface="Cambria Math" panose="02040503050406030204" pitchFamily="18" charset="0"/>
                          </a:rPr>
                        </m:ctrlPr>
                      </m:sSubPr>
                      <m:e>
                        <m:r>
                          <a:rPr lang="en-US" altLang="zh-CN" sz="1600" i="1">
                            <a:solidFill>
                              <a:schemeClr val="tx1"/>
                            </a:solidFill>
                            <a:latin typeface="Cambria Math" panose="02040503050406030204" pitchFamily="18" charset="0"/>
                          </a:rPr>
                          <m:t>𝑆</m:t>
                        </m:r>
                      </m:e>
                      <m:sub>
                        <m:r>
                          <a:rPr lang="en-US" altLang="zh-CN" sz="1600" i="1">
                            <a:solidFill>
                              <a:schemeClr val="tx1"/>
                            </a:solidFill>
                            <a:latin typeface="Cambria Math" panose="02040503050406030204" pitchFamily="18" charset="0"/>
                          </a:rPr>
                          <m:t>𝜌</m:t>
                        </m:r>
                      </m:sub>
                    </m:sSub>
                    <m:r>
                      <a:rPr lang="en-US" altLang="zh-CN" sz="1600" b="0" i="1" smtClean="0">
                        <a:solidFill>
                          <a:schemeClr val="tx1"/>
                        </a:solidFill>
                        <a:latin typeface="Cambria Math" panose="02040503050406030204" pitchFamily="18" charset="0"/>
                      </a:rPr>
                      <m:t>}</m:t>
                    </m:r>
                    <m:r>
                      <a:rPr lang="en-US" altLang="zh-CN" sz="1600" i="1">
                        <a:solidFill>
                          <a:schemeClr val="tx1"/>
                        </a:solidFill>
                        <a:latin typeface="Cambria Math" panose="02040503050406030204" pitchFamily="18" charset="0"/>
                      </a:rPr>
                      <m:t>∪</m:t>
                    </m:r>
                    <m:sSub>
                      <m:sSubPr>
                        <m:ctrlPr>
                          <a:rPr lang="zh-CN" altLang="zh-CN" sz="1600" i="1">
                            <a:solidFill>
                              <a:schemeClr val="tx1"/>
                            </a:solidFill>
                            <a:latin typeface="Cambria Math" panose="02040503050406030204" pitchFamily="18" charset="0"/>
                          </a:rPr>
                        </m:ctrlPr>
                      </m:sSubPr>
                      <m:e>
                        <m:r>
                          <a:rPr lang="en-US" altLang="zh-CN" sz="1600" i="1">
                            <a:solidFill>
                              <a:schemeClr val="tx1"/>
                            </a:solidFill>
                            <a:latin typeface="Cambria Math" panose="02040503050406030204" pitchFamily="18" charset="0"/>
                          </a:rPr>
                          <m:t>𝑆</m:t>
                        </m:r>
                      </m:e>
                      <m:sub>
                        <m:r>
                          <a:rPr lang="en-US" altLang="zh-CN" sz="1600" i="1">
                            <a:solidFill>
                              <a:schemeClr val="tx1"/>
                            </a:solidFill>
                            <a:latin typeface="Cambria Math" panose="02040503050406030204" pitchFamily="18" charset="0"/>
                          </a:rPr>
                          <m:t>𝜌</m:t>
                        </m:r>
                      </m:sub>
                    </m:sSub>
                  </m:oMath>
                </a14:m>
                <a:endParaRPr lang="zh-CN" altLang="en-US" sz="1600" dirty="0">
                  <a:solidFill>
                    <a:schemeClr val="tx1"/>
                  </a:solidFill>
                  <a:latin typeface="+mj-lt"/>
                </a:endParaRPr>
              </a:p>
              <a:p>
                <a:r>
                  <a:rPr lang="zh-CN" altLang="en-US" sz="1600" dirty="0">
                    <a:solidFill>
                      <a:schemeClr val="tx1"/>
                    </a:solidFill>
                    <a:latin typeface="+mj-lt"/>
                  </a:rPr>
                  <a:t>    </a:t>
                </a:r>
                <a:endParaRPr lang="en-US" altLang="zh-CN" sz="1600" dirty="0">
                  <a:solidFill>
                    <a:schemeClr val="tx1"/>
                  </a:solidFill>
                  <a:latin typeface="+mj-lt"/>
                </a:endParaRPr>
              </a:p>
              <a:p>
                <a:r>
                  <a:rPr lang="en-US" altLang="zh-CN" sz="1600" dirty="0">
                    <a:solidFill>
                      <a:schemeClr val="tx1"/>
                    </a:solidFill>
                    <a:latin typeface="+mj-lt"/>
                  </a:rPr>
                  <a:t>    </a:t>
                </a:r>
                <a:r>
                  <a:rPr lang="zh-CN" altLang="en-US" sz="1600" dirty="0">
                    <a:solidFill>
                      <a:schemeClr val="tx1"/>
                    </a:solidFill>
                    <a:latin typeface="+mj-lt"/>
                  </a:rPr>
                  <a:t>ρ = ρ + 1</a:t>
                </a:r>
                <a:endParaRPr lang="zh-CN" altLang="en-US" sz="1600" dirty="0">
                  <a:solidFill>
                    <a:schemeClr val="tx1"/>
                  </a:solidFill>
                  <a:latin typeface="+mj-lt"/>
                </a:endParaRPr>
              </a:p>
              <a:p>
                <a:endParaRPr lang="zh-CN" altLang="en-US" sz="1600" dirty="0">
                  <a:solidFill>
                    <a:schemeClr val="tx1"/>
                  </a:solidFill>
                  <a:latin typeface="+mj-lt"/>
                </a:endParaRPr>
              </a:p>
              <a:p>
                <a:r>
                  <a:rPr lang="zh-CN" altLang="en-US" sz="1600" dirty="0">
                    <a:solidFill>
                      <a:schemeClr val="tx1"/>
                    </a:solidFill>
                    <a:latin typeface="+mj-lt"/>
                  </a:rPr>
                  <a:t>return </a:t>
                </a:r>
                <a14:m>
                  <m:oMath xmlns:m="http://schemas.openxmlformats.org/officeDocument/2006/math">
                    <m:r>
                      <a:rPr lang="zh-CN" altLang="en-US" sz="1600" i="1" dirty="0" smtClean="0">
                        <a:solidFill>
                          <a:schemeClr val="tx1"/>
                        </a:solidFill>
                        <a:latin typeface="Cambria Math" panose="02040503050406030204" pitchFamily="18" charset="0"/>
                      </a:rPr>
                      <m:t>𝐹</m:t>
                    </m:r>
                  </m:oMath>
                </a14:m>
                <a:r>
                  <a:rPr lang="zh-CN" altLang="en-US" sz="1600" dirty="0">
                    <a:solidFill>
                      <a:schemeClr val="tx1"/>
                    </a:solidFill>
                    <a:latin typeface="+mj-lt"/>
                  </a:rPr>
                  <a:t> </a:t>
                </a:r>
                <a:r>
                  <a:rPr lang="zh-CN" altLang="en-US" sz="1600" dirty="0">
                    <a:solidFill>
                      <a:schemeClr val="tx1"/>
                    </a:solidFill>
                  </a:rPr>
                  <a:t># 返回训练好的替代模型 </a:t>
                </a:r>
                <a14:m>
                  <m:oMath xmlns:m="http://schemas.openxmlformats.org/officeDocument/2006/math">
                    <m:r>
                      <a:rPr lang="zh-CN" altLang="en-US" sz="1600" i="1" dirty="0">
                        <a:solidFill>
                          <a:schemeClr val="tx1"/>
                        </a:solidFill>
                        <a:latin typeface="Cambria Math" panose="02040503050406030204" pitchFamily="18" charset="0"/>
                      </a:rPr>
                      <m:t>𝐹</m:t>
                    </m:r>
                  </m:oMath>
                </a14:m>
                <a:endParaRPr lang="zh-CN" altLang="en-US" sz="1600" dirty="0">
                  <a:solidFill>
                    <a:schemeClr val="tx1"/>
                  </a:solidFill>
                </a:endParaRPr>
              </a:p>
            </p:txBody>
          </p:sp>
        </mc:Choice>
        <mc:Fallback>
          <p:sp>
            <p:nvSpPr>
              <p:cNvPr id="5" name="文本框 4"/>
              <p:cNvSpPr txBox="1">
                <a:spLocks noRot="1" noChangeAspect="1" noMove="1" noResize="1" noEditPoints="1" noAdjustHandles="1" noChangeArrowheads="1" noChangeShapeType="1" noTextEdit="1"/>
              </p:cNvSpPr>
              <p:nvPr/>
            </p:nvSpPr>
            <p:spPr>
              <a:xfrm>
                <a:off x="2171455" y="1412720"/>
                <a:ext cx="7849090" cy="4902111"/>
              </a:xfrm>
              <a:prstGeom prst="rect">
                <a:avLst/>
              </a:prstGeom>
              <a:blipFill rotWithShape="1">
                <a:blip r:embed="rId1"/>
                <a:stretch>
                  <a:fillRect l="-62" t="-100" r="-54" b="-96"/>
                </a:stretch>
              </a:blipFill>
              <a:ln>
                <a:solidFill>
                  <a:schemeClr val="tx1"/>
                </a:solidFill>
              </a:ln>
            </p:spPr>
            <p:txBody>
              <a:bodyPr/>
              <a:lstStyle/>
              <a:p>
                <a:r>
                  <a:rPr lang="zh-CN" altLang="en-US">
                    <a:noFill/>
                  </a:rPr>
                  <a:t> </a:t>
                </a:r>
              </a:p>
            </p:txBody>
          </p:sp>
        </mc:Fallback>
      </mc:AlternateContent>
    </p:spTree>
  </p:cSld>
  <p:clrMapOvr>
    <a:masterClrMapping/>
  </p:clrMapOvr>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5184721"/>
          </a:xfrm>
        </p:spPr>
        <p:txBody>
          <a:bodyPr>
            <a:normAutofit/>
          </a:bodyPr>
          <a:lstStyle/>
          <a:p>
            <a:r>
              <a:rPr lang="zh-CN" altLang="en-US" sz="2400" dirty="0">
                <a:effectLst/>
                <a:latin typeface="Times New Roman" panose="02020603050405020304" pitchFamily="18" charset="0"/>
                <a:ea typeface="宋体" panose="02010600030101010101" pitchFamily="2" charset="-122"/>
                <a:cs typeface="Times New Roman" panose="02020603050405020304" pitchFamily="18" charset="0"/>
              </a:rPr>
              <a:t>模型</a:t>
            </a:r>
            <a:r>
              <a:rPr lang="en-US" altLang="zh-CN" sz="2400" dirty="0">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2400" dirty="0" err="1">
                <a:effectLst/>
                <a:latin typeface="Times New Roman" panose="02020603050405020304" pitchFamily="18" charset="0"/>
                <a:ea typeface="宋体" panose="02010600030101010101" pitchFamily="2" charset="-122"/>
                <a:cs typeface="Times New Roman" panose="02020603050405020304" pitchFamily="18" charset="0"/>
              </a:rPr>
              <a:t>MetaMind</a:t>
            </a:r>
            <a:r>
              <a:rPr lang="en-US" altLang="zh-CN" sz="2400" dirty="0">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2400" dirty="0">
                <a:solidFill>
                  <a:schemeClr val="tx2"/>
                </a:solidFill>
                <a:effectLst/>
                <a:latin typeface="Times New Roman" panose="02020603050405020304" pitchFamily="18" charset="0"/>
                <a:ea typeface="宋体" panose="02010600030101010101" pitchFamily="2" charset="-122"/>
                <a:cs typeface="Times New Roman" panose="02020603050405020304" pitchFamily="18" charset="0"/>
              </a:rPr>
              <a:t>www.metamind.io)</a:t>
            </a:r>
            <a:r>
              <a:rPr lang="zh-CN" altLang="en-US" sz="2400" dirty="0">
                <a:effectLst/>
                <a:latin typeface="Times New Roman" panose="02020603050405020304" pitchFamily="18" charset="0"/>
                <a:ea typeface="宋体" panose="02010600030101010101" pitchFamily="2" charset="-122"/>
                <a:cs typeface="Times New Roman" panose="02020603050405020304" pitchFamily="18" charset="0"/>
              </a:rPr>
              <a:t>，允许用户训练模型并提供</a:t>
            </a:r>
            <a:r>
              <a:rPr lang="en-US" altLang="zh-CN" sz="2400" dirty="0">
                <a:effectLst/>
                <a:latin typeface="Times New Roman" panose="02020603050405020304" pitchFamily="18" charset="0"/>
                <a:ea typeface="宋体" panose="02010600030101010101" pitchFamily="2" charset="-122"/>
                <a:cs typeface="Times New Roman" panose="02020603050405020304" pitchFamily="18" charset="0"/>
              </a:rPr>
              <a:t>API</a:t>
            </a:r>
            <a:endParaRPr lang="en-US" altLang="zh-CN" sz="2400" dirty="0">
              <a:effectLst/>
              <a:latin typeface="Times New Roman" panose="02020603050405020304" pitchFamily="18" charset="0"/>
              <a:ea typeface="宋体" panose="02010600030101010101" pitchFamily="2" charset="-122"/>
              <a:cs typeface="Times New Roman" panose="02020603050405020304" pitchFamily="18" charset="0"/>
            </a:endParaRPr>
          </a:p>
          <a:p>
            <a:r>
              <a:rPr lang="zh-CN" altLang="en-US" sz="2400" dirty="0">
                <a:effectLst/>
                <a:latin typeface="Times New Roman" panose="02020603050405020304" pitchFamily="18" charset="0"/>
                <a:ea typeface="宋体" panose="02010600030101010101" pitchFamily="2" charset="-122"/>
                <a:cs typeface="Times New Roman" panose="02020603050405020304" pitchFamily="18" charset="0"/>
              </a:rPr>
              <a:t>数据：</a:t>
            </a:r>
            <a:r>
              <a:rPr lang="en-US" altLang="zh-CN" sz="2400" dirty="0">
                <a:effectLst/>
                <a:latin typeface="Times New Roman" panose="02020603050405020304" pitchFamily="18" charset="0"/>
                <a:ea typeface="宋体" panose="02010600030101010101" pitchFamily="2" charset="-122"/>
                <a:cs typeface="Times New Roman" panose="02020603050405020304" pitchFamily="18" charset="0"/>
              </a:rPr>
              <a:t>MNIST</a:t>
            </a:r>
            <a:r>
              <a:rPr lang="zh-CN" altLang="en-US" sz="2400" dirty="0">
                <a:effectLst/>
                <a:latin typeface="Times New Roman" panose="02020603050405020304" pitchFamily="18" charset="0"/>
                <a:ea typeface="宋体" panose="02010600030101010101" pitchFamily="2" charset="-122"/>
                <a:cs typeface="Times New Roman" panose="02020603050405020304" pitchFamily="18" charset="0"/>
              </a:rPr>
              <a:t>，目标模型：使用</a:t>
            </a:r>
            <a:r>
              <a:rPr lang="en-US" altLang="zh-CN" sz="2400" dirty="0">
                <a:effectLst/>
                <a:latin typeface="Times New Roman" panose="02020603050405020304" pitchFamily="18" charset="0"/>
                <a:ea typeface="宋体" panose="02010600030101010101" pitchFamily="2" charset="-122"/>
                <a:cs typeface="Times New Roman" panose="02020603050405020304" pitchFamily="18" charset="0"/>
              </a:rPr>
              <a:t>MNIST</a:t>
            </a:r>
            <a:r>
              <a:rPr lang="zh-CN" altLang="en-US" sz="2400" dirty="0">
                <a:effectLst/>
                <a:latin typeface="Times New Roman" panose="02020603050405020304" pitchFamily="18" charset="0"/>
                <a:ea typeface="宋体" panose="02010600030101010101" pitchFamily="2" charset="-122"/>
                <a:cs typeface="Times New Roman" panose="02020603050405020304" pitchFamily="18" charset="0"/>
              </a:rPr>
              <a:t>训练集全部</a:t>
            </a:r>
            <a:r>
              <a:rPr lang="en-US" altLang="zh-CN" sz="2400" dirty="0">
                <a:effectLst/>
                <a:latin typeface="Times New Roman" panose="02020603050405020304" pitchFamily="18" charset="0"/>
                <a:ea typeface="宋体" panose="02010600030101010101" pitchFamily="2" charset="-122"/>
                <a:cs typeface="Times New Roman" panose="02020603050405020304" pitchFamily="18" charset="0"/>
              </a:rPr>
              <a:t>60,000</a:t>
            </a:r>
            <a:r>
              <a:rPr lang="zh-CN" altLang="en-US" sz="2400" dirty="0">
                <a:effectLst/>
                <a:latin typeface="Times New Roman" panose="02020603050405020304" pitchFamily="18" charset="0"/>
                <a:ea typeface="宋体" panose="02010600030101010101" pitchFamily="2" charset="-122"/>
                <a:cs typeface="Times New Roman" panose="02020603050405020304" pitchFamily="18" charset="0"/>
              </a:rPr>
              <a:t>张图片训练</a:t>
            </a:r>
            <a:endParaRPr lang="en-US" altLang="zh-CN" sz="2400" dirty="0">
              <a:effectLst/>
              <a:latin typeface="Times New Roman" panose="02020603050405020304" pitchFamily="18" charset="0"/>
              <a:ea typeface="宋体" panose="02010600030101010101" pitchFamily="2" charset="-122"/>
              <a:cs typeface="Times New Roman" panose="02020603050405020304" pitchFamily="18" charset="0"/>
            </a:endParaRPr>
          </a:p>
          <a:p>
            <a:r>
              <a:rPr lang="zh-CN" altLang="en-US" sz="2400" dirty="0">
                <a:effectLst/>
                <a:latin typeface="Times New Roman" panose="02020603050405020304" pitchFamily="18" charset="0"/>
                <a:ea typeface="宋体" panose="02010600030101010101" pitchFamily="2" charset="-122"/>
                <a:cs typeface="Times New Roman" panose="02020603050405020304" pitchFamily="18" charset="0"/>
              </a:rPr>
              <a:t>替代数据集：</a:t>
            </a:r>
            <a:r>
              <a:rPr lang="en-US" altLang="zh-CN" sz="2400" dirty="0">
                <a:effectLst/>
                <a:latin typeface="Times New Roman" panose="02020603050405020304" pitchFamily="18" charset="0"/>
                <a:ea typeface="宋体" panose="02010600030101010101" pitchFamily="2" charset="-122"/>
                <a:cs typeface="Times New Roman" panose="02020603050405020304" pitchFamily="18" charset="0"/>
              </a:rPr>
              <a:t>1</a:t>
            </a:r>
            <a:r>
              <a:rPr lang="zh-CN" altLang="en-US" sz="24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2400" dirty="0">
                <a:effectLst/>
                <a:latin typeface="Times New Roman" panose="02020603050405020304" pitchFamily="18" charset="0"/>
                <a:ea typeface="宋体" panose="02010600030101010101" pitchFamily="2" charset="-122"/>
                <a:cs typeface="Times New Roman" panose="02020603050405020304" pitchFamily="18" charset="0"/>
              </a:rPr>
              <a:t> MNIST</a:t>
            </a:r>
            <a:r>
              <a:rPr lang="zh-CN" altLang="en-US" sz="2400" dirty="0">
                <a:effectLst/>
                <a:latin typeface="Times New Roman" panose="02020603050405020304" pitchFamily="18" charset="0"/>
                <a:ea typeface="宋体" panose="02010600030101010101" pitchFamily="2" charset="-122"/>
                <a:cs typeface="Times New Roman" panose="02020603050405020304" pitchFamily="18" charset="0"/>
              </a:rPr>
              <a:t>测试集中的</a:t>
            </a:r>
            <a:r>
              <a:rPr lang="en-US" altLang="zh-CN" sz="2400" dirty="0">
                <a:effectLst/>
                <a:latin typeface="Times New Roman" panose="02020603050405020304" pitchFamily="18" charset="0"/>
                <a:ea typeface="宋体" panose="02010600030101010101" pitchFamily="2" charset="-122"/>
                <a:cs typeface="Times New Roman" panose="02020603050405020304" pitchFamily="18" charset="0"/>
              </a:rPr>
              <a:t>150</a:t>
            </a:r>
            <a:r>
              <a:rPr lang="zh-CN" altLang="en-US" sz="2400" dirty="0">
                <a:effectLst/>
                <a:latin typeface="Times New Roman" panose="02020603050405020304" pitchFamily="18" charset="0"/>
                <a:ea typeface="宋体" panose="02010600030101010101" pitchFamily="2" charset="-122"/>
                <a:cs typeface="Times New Roman" panose="02020603050405020304" pitchFamily="18" charset="0"/>
              </a:rPr>
              <a:t>张图片，</a:t>
            </a:r>
            <a:r>
              <a:rPr lang="en-US" altLang="zh-CN" sz="2400" dirty="0">
                <a:effectLst/>
                <a:latin typeface="Times New Roman" panose="02020603050405020304" pitchFamily="18" charset="0"/>
                <a:ea typeface="宋体" panose="02010600030101010101" pitchFamily="2" charset="-122"/>
                <a:cs typeface="Times New Roman" panose="02020603050405020304" pitchFamily="18" charset="0"/>
              </a:rPr>
              <a:t>2</a:t>
            </a:r>
            <a:r>
              <a:rPr lang="zh-CN" altLang="en-US" sz="2400" dirty="0">
                <a:effectLst/>
                <a:latin typeface="Times New Roman" panose="02020603050405020304" pitchFamily="18" charset="0"/>
                <a:ea typeface="宋体" panose="02010600030101010101" pitchFamily="2" charset="-122"/>
                <a:cs typeface="Times New Roman" panose="02020603050405020304" pitchFamily="18" charset="0"/>
              </a:rPr>
              <a:t>）手动设计的新数据</a:t>
            </a:r>
            <a:r>
              <a:rPr lang="en-US" altLang="zh-CN" sz="2400" dirty="0">
                <a:effectLst/>
                <a:latin typeface="Times New Roman" panose="02020603050405020304" pitchFamily="18" charset="0"/>
                <a:ea typeface="宋体" panose="02010600030101010101" pitchFamily="2" charset="-122"/>
                <a:cs typeface="Times New Roman" panose="02020603050405020304" pitchFamily="18" charset="0"/>
              </a:rPr>
              <a:t>100</a:t>
            </a:r>
            <a:r>
              <a:rPr lang="zh-CN" altLang="en-US" sz="2400" dirty="0">
                <a:effectLst/>
                <a:latin typeface="Times New Roman" panose="02020603050405020304" pitchFamily="18" charset="0"/>
                <a:ea typeface="宋体" panose="02010600030101010101" pitchFamily="2" charset="-122"/>
                <a:cs typeface="Times New Roman" panose="02020603050405020304" pitchFamily="18" charset="0"/>
              </a:rPr>
              <a:t>张，部分样本如下</a:t>
            </a:r>
            <a:endParaRPr lang="en-US" altLang="zh-CN" sz="2400" dirty="0">
              <a:effectLst/>
              <a:latin typeface="Times New Roman" panose="02020603050405020304" pitchFamily="18" charset="0"/>
              <a:ea typeface="宋体" panose="02010600030101010101" pitchFamily="2" charset="-122"/>
              <a:cs typeface="Times New Roman" panose="02020603050405020304" pitchFamily="18" charset="0"/>
            </a:endParaRPr>
          </a:p>
          <a:p>
            <a:pPr lvl="1"/>
            <a:endParaRPr lang="en-US" altLang="zh-CN" sz="2000" dirty="0">
              <a:effectLst/>
              <a:latin typeface="Times New Roman" panose="02020603050405020304" pitchFamily="18" charset="0"/>
              <a:ea typeface="宋体" panose="02010600030101010101" pitchFamily="2" charset="-122"/>
              <a:cs typeface="Times New Roman" panose="02020603050405020304" pitchFamily="18" charset="0"/>
            </a:endParaRPr>
          </a:p>
          <a:p>
            <a:pPr lvl="1"/>
            <a:endParaRPr lang="en-US" altLang="zh-CN" sz="2000" dirty="0">
              <a:effectLst/>
              <a:latin typeface="Times New Roman" panose="02020603050405020304" pitchFamily="18" charset="0"/>
              <a:ea typeface="宋体" panose="02010600030101010101" pitchFamily="2" charset="-122"/>
              <a:cs typeface="Times New Roman" panose="02020603050405020304" pitchFamily="18" charset="0"/>
            </a:endParaRPr>
          </a:p>
          <a:p>
            <a:r>
              <a:rPr lang="zh-CN" altLang="en-US" sz="2400" dirty="0">
                <a:effectLst/>
                <a:latin typeface="Times New Roman" panose="02020603050405020304" pitchFamily="18" charset="0"/>
                <a:ea typeface="宋体" panose="02010600030101010101" pitchFamily="2" charset="-122"/>
                <a:cs typeface="Times New Roman" panose="02020603050405020304" pitchFamily="18" charset="0"/>
              </a:rPr>
              <a:t>测试数据：使用</a:t>
            </a:r>
            <a:r>
              <a:rPr lang="en-US" altLang="zh-CN" sz="2400" dirty="0">
                <a:effectLst/>
                <a:latin typeface="Times New Roman" panose="02020603050405020304" pitchFamily="18" charset="0"/>
                <a:ea typeface="宋体" panose="02010600030101010101" pitchFamily="2" charset="-122"/>
                <a:cs typeface="Times New Roman" panose="02020603050405020304" pitchFamily="18" charset="0"/>
              </a:rPr>
              <a:t>MNIST</a:t>
            </a:r>
            <a:r>
              <a:rPr lang="zh-CN" altLang="en-US" sz="2400" dirty="0">
                <a:effectLst/>
                <a:latin typeface="Times New Roman" panose="02020603050405020304" pitchFamily="18" charset="0"/>
                <a:ea typeface="宋体" panose="02010600030101010101" pitchFamily="2" charset="-122"/>
                <a:cs typeface="Times New Roman" panose="02020603050405020304" pitchFamily="18" charset="0"/>
              </a:rPr>
              <a:t>测试集中的剩余</a:t>
            </a:r>
            <a:r>
              <a:rPr lang="en-US" altLang="zh-CN" sz="2400" dirty="0">
                <a:effectLst/>
                <a:latin typeface="Times New Roman" panose="02020603050405020304" pitchFamily="18" charset="0"/>
                <a:ea typeface="宋体" panose="02010600030101010101" pitchFamily="2" charset="-122"/>
                <a:cs typeface="Times New Roman" panose="02020603050405020304" pitchFamily="18" charset="0"/>
              </a:rPr>
              <a:t>9850</a:t>
            </a:r>
            <a:r>
              <a:rPr lang="zh-CN" altLang="en-US" sz="2400" dirty="0">
                <a:effectLst/>
                <a:latin typeface="Times New Roman" panose="02020603050405020304" pitchFamily="18" charset="0"/>
                <a:ea typeface="宋体" panose="02010600030101010101" pitchFamily="2" charset="-122"/>
                <a:cs typeface="Times New Roman" panose="02020603050405020304" pitchFamily="18" charset="0"/>
              </a:rPr>
              <a:t>张图片，用以测试目标和替代模型准确率并生成对抗样本</a:t>
            </a:r>
            <a:endParaRPr lang="en-US" altLang="zh-CN" sz="2400" dirty="0">
              <a:effectLst/>
              <a:latin typeface="Times New Roman" panose="02020603050405020304" pitchFamily="18" charset="0"/>
              <a:ea typeface="宋体" panose="02010600030101010101" pitchFamily="2" charset="-122"/>
              <a:cs typeface="Times New Roman" panose="02020603050405020304" pitchFamily="18" charset="0"/>
            </a:endParaRPr>
          </a:p>
          <a:p>
            <a:r>
              <a:rPr lang="zh-CN" altLang="en-US" sz="2400" dirty="0">
                <a:effectLst/>
                <a:latin typeface="Times New Roman" panose="02020603050405020304" pitchFamily="18" charset="0"/>
                <a:ea typeface="宋体" panose="02010600030101010101" pitchFamily="2" charset="-122"/>
                <a:cs typeface="Times New Roman" panose="02020603050405020304" pitchFamily="18" charset="0"/>
              </a:rPr>
              <a:t>使用</a:t>
            </a:r>
            <a:r>
              <a:rPr lang="en-US" altLang="zh-CN" sz="2400" dirty="0">
                <a:effectLst/>
                <a:latin typeface="Times New Roman" panose="02020603050405020304" pitchFamily="18" charset="0"/>
                <a:ea typeface="宋体" panose="02010600030101010101" pitchFamily="2" charset="-122"/>
                <a:cs typeface="Times New Roman" panose="02020603050405020304" pitchFamily="18" charset="0"/>
              </a:rPr>
              <a:t>FGSM</a:t>
            </a:r>
            <a:r>
              <a:rPr lang="zh-CN" altLang="en-US" sz="2400" dirty="0">
                <a:effectLst/>
                <a:latin typeface="Times New Roman" panose="02020603050405020304" pitchFamily="18" charset="0"/>
                <a:ea typeface="宋体" panose="02010600030101010101" pitchFamily="2" charset="-122"/>
                <a:cs typeface="Times New Roman" panose="02020603050405020304" pitchFamily="18" charset="0"/>
              </a:rPr>
              <a:t>白盒攻击算法，基于替代模型生成测试数据的对抗样本</a:t>
            </a:r>
            <a:endParaRPr lang="zh-CN" altLang="en-US" sz="2400" dirty="0">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4" name="标题 1"/>
          <p:cNvSpPr>
            <a:spLocks noGrp="1"/>
          </p:cNvSpPr>
          <p:nvPr>
            <p:ph type="title"/>
          </p:nvPr>
        </p:nvSpPr>
        <p:spPr>
          <a:xfrm>
            <a:off x="304800" y="225425"/>
            <a:ext cx="10660063" cy="827088"/>
          </a:xfrm>
        </p:spPr>
        <p:txBody>
          <a:bodyPr/>
          <a:lstStyle/>
          <a:p>
            <a:r>
              <a:rPr lang="zh-CN" altLang="en-US" dirty="0"/>
              <a:t>攻击效果</a:t>
            </a:r>
            <a:endParaRPr lang="zh-CN" altLang="en-US" dirty="0"/>
          </a:p>
        </p:txBody>
      </p:sp>
      <p:pic>
        <p:nvPicPr>
          <p:cNvPr id="5" name="图片 4"/>
          <p:cNvPicPr>
            <a:picLocks noChangeAspect="1"/>
          </p:cNvPicPr>
          <p:nvPr/>
        </p:nvPicPr>
        <p:blipFill>
          <a:blip r:embed="rId1"/>
          <a:stretch>
            <a:fillRect/>
          </a:stretch>
        </p:blipFill>
        <p:spPr>
          <a:xfrm>
            <a:off x="2454225" y="3429000"/>
            <a:ext cx="7334350" cy="792110"/>
          </a:xfrm>
          <a:prstGeom prst="rect">
            <a:avLst/>
          </a:prstGeom>
        </p:spPr>
      </p:pic>
    </p:spTree>
  </p:cSld>
  <p:clrMapOvr>
    <a:masterClrMapping/>
  </p:clrMapOvr>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936131"/>
          </a:xfrm>
        </p:spPr>
        <p:txBody>
          <a:bodyPr>
            <a:normAutofit/>
          </a:bodyPr>
          <a:lstStyle/>
          <a:p>
            <a:r>
              <a:rPr lang="zh-CN" altLang="en-US" dirty="0"/>
              <a:t>随着数据增强和训练的迭代次数增多，替代模型的准确率稳步提升</a:t>
            </a:r>
            <a:endParaRPr lang="en-US" altLang="zh-CN" dirty="0"/>
          </a:p>
        </p:txBody>
      </p:sp>
      <p:sp>
        <p:nvSpPr>
          <p:cNvPr id="4" name="标题 1"/>
          <p:cNvSpPr>
            <a:spLocks noGrp="1"/>
          </p:cNvSpPr>
          <p:nvPr>
            <p:ph type="title"/>
          </p:nvPr>
        </p:nvSpPr>
        <p:spPr>
          <a:xfrm>
            <a:off x="304800" y="225425"/>
            <a:ext cx="10660063" cy="827088"/>
          </a:xfrm>
        </p:spPr>
        <p:txBody>
          <a:bodyPr/>
          <a:lstStyle/>
          <a:p>
            <a:r>
              <a:rPr lang="zh-CN" altLang="en-US" dirty="0"/>
              <a:t>攻击效果</a:t>
            </a:r>
            <a:endParaRPr lang="zh-CN" altLang="en-US" dirty="0"/>
          </a:p>
        </p:txBody>
      </p:sp>
      <p:pic>
        <p:nvPicPr>
          <p:cNvPr id="2" name="图片 1"/>
          <p:cNvPicPr>
            <a:picLocks noChangeAspect="1"/>
          </p:cNvPicPr>
          <p:nvPr/>
        </p:nvPicPr>
        <p:blipFill>
          <a:blip r:embed="rId1"/>
          <a:stretch>
            <a:fillRect/>
          </a:stretch>
        </p:blipFill>
        <p:spPr>
          <a:xfrm>
            <a:off x="983290" y="2132976"/>
            <a:ext cx="6120850" cy="3829392"/>
          </a:xfrm>
          <a:prstGeom prst="rect">
            <a:avLst/>
          </a:prstGeom>
        </p:spPr>
      </p:pic>
      <p:sp>
        <p:nvSpPr>
          <p:cNvPr id="6" name="文本框 5"/>
          <p:cNvSpPr txBox="1"/>
          <p:nvPr/>
        </p:nvSpPr>
        <p:spPr>
          <a:xfrm>
            <a:off x="7896250" y="4543453"/>
            <a:ext cx="3600500" cy="1418915"/>
          </a:xfrm>
          <a:prstGeom prst="rect">
            <a:avLst/>
          </a:prstGeom>
          <a:noFill/>
        </p:spPr>
        <p:txBody>
          <a:bodyPr wrap="square">
            <a:spAutoFit/>
          </a:bodyPr>
          <a:lstStyle/>
          <a:p>
            <a:pPr>
              <a:lnSpc>
                <a:spcPct val="150000"/>
              </a:lnSpc>
            </a:pPr>
            <a:r>
              <a:rPr lang="zh-CN" altLang="en-US" sz="2000" b="1" dirty="0">
                <a:latin typeface="Times New Roman" panose="02020603050405020304" pitchFamily="18" charset="0"/>
                <a:ea typeface="宋体" panose="02010600030101010101" pitchFamily="2" charset="-122"/>
                <a:cs typeface="Times New Roman" panose="02020603050405020304" pitchFamily="18" charset="0"/>
              </a:rPr>
              <a:t>使用</a:t>
            </a:r>
            <a:r>
              <a:rPr lang="en-US" altLang="zh-CN" sz="2000" b="1" dirty="0">
                <a:latin typeface="Times New Roman" panose="02020603050405020304" pitchFamily="18" charset="0"/>
                <a:ea typeface="宋体" panose="02010600030101010101" pitchFamily="2" charset="-122"/>
                <a:cs typeface="Times New Roman" panose="02020603050405020304" pitchFamily="18" charset="0"/>
              </a:rPr>
              <a:t>MNIST</a:t>
            </a:r>
            <a:r>
              <a:rPr lang="zh-CN" altLang="en-US" sz="2000" b="1" dirty="0">
                <a:latin typeface="Times New Roman" panose="02020603050405020304" pitchFamily="18" charset="0"/>
                <a:ea typeface="宋体" panose="02010600030101010101" pitchFamily="2" charset="-122"/>
                <a:cs typeface="Times New Roman" panose="02020603050405020304" pitchFamily="18" charset="0"/>
              </a:rPr>
              <a:t>替代数据集训练的模型性能，略高于手动设计的数据集训练的模型</a:t>
            </a:r>
            <a:endParaRPr lang="en-US" altLang="zh-CN" sz="2000" b="1" dirty="0">
              <a:effectLst/>
              <a:latin typeface="Times New Roman" panose="02020603050405020304" pitchFamily="18" charset="0"/>
              <a:ea typeface="宋体" panose="02010600030101010101" pitchFamily="2" charset="-122"/>
              <a:cs typeface="Times New Roman" panose="02020603050405020304" pitchFamily="18" charset="0"/>
            </a:endParaRPr>
          </a:p>
        </p:txBody>
      </p:sp>
    </p:spTree>
  </p:cSld>
  <p:clrMapOvr>
    <a:masterClrMapping/>
  </p:clrMapOvr>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1296181"/>
          </a:xfrm>
        </p:spPr>
        <p:txBody>
          <a:bodyPr>
            <a:normAutofit/>
          </a:bodyPr>
          <a:lstStyle/>
          <a:p>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在扰动强度较大时（大于等于</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0.3</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），替代模型的对抗样本具有较强迁移性，</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其中</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80%</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以上能够误导目标模型</a:t>
            </a:r>
            <a:endParaRPr lang="zh-CN" altLang="en-US" dirty="0">
              <a:solidFill>
                <a:srgbClr val="C00000"/>
              </a:solidFill>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4" name="标题 1"/>
          <p:cNvSpPr>
            <a:spLocks noGrp="1"/>
          </p:cNvSpPr>
          <p:nvPr>
            <p:ph type="title"/>
          </p:nvPr>
        </p:nvSpPr>
        <p:spPr>
          <a:xfrm>
            <a:off x="304800" y="225425"/>
            <a:ext cx="10660063" cy="827088"/>
          </a:xfrm>
        </p:spPr>
        <p:txBody>
          <a:bodyPr/>
          <a:lstStyle/>
          <a:p>
            <a:r>
              <a:rPr lang="zh-CN" altLang="en-US" dirty="0"/>
              <a:t>攻击效果</a:t>
            </a:r>
            <a:endParaRPr lang="zh-CN" altLang="en-US" dirty="0"/>
          </a:p>
        </p:txBody>
      </p:sp>
      <p:sp>
        <p:nvSpPr>
          <p:cNvPr id="11" name="文本框 10"/>
          <p:cNvSpPr txBox="1"/>
          <p:nvPr/>
        </p:nvSpPr>
        <p:spPr>
          <a:xfrm>
            <a:off x="7824240" y="4005080"/>
            <a:ext cx="3940107" cy="2120902"/>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altLang="zh-CN" sz="1800" b="1" dirty="0"/>
              <a:t>Success Rate:</a:t>
            </a:r>
            <a:r>
              <a:rPr lang="en-US" altLang="zh-CN" sz="1800" dirty="0"/>
              <a:t> FGSM</a:t>
            </a:r>
            <a:r>
              <a:rPr lang="zh-CN" altLang="en-US" sz="1800" dirty="0"/>
              <a:t>生成的对抗样本对于替代模型的攻击准确率</a:t>
            </a:r>
            <a:endParaRPr lang="en-US" altLang="zh-CN" sz="1800" dirty="0"/>
          </a:p>
          <a:p>
            <a:pPr marL="285750" indent="-285750">
              <a:lnSpc>
                <a:spcPct val="150000"/>
              </a:lnSpc>
              <a:buFont typeface="Arial" panose="020B0604020202020204" pitchFamily="34" charset="0"/>
              <a:buChar char="•"/>
            </a:pPr>
            <a:r>
              <a:rPr lang="en-US" altLang="zh-CN" sz="1800" b="1" dirty="0"/>
              <a:t>Transferability:</a:t>
            </a:r>
            <a:r>
              <a:rPr lang="en-US" altLang="zh-CN" sz="1800" dirty="0"/>
              <a:t> </a:t>
            </a:r>
            <a:r>
              <a:rPr lang="zh-CN" altLang="en-US" sz="1800" dirty="0"/>
              <a:t>在</a:t>
            </a:r>
            <a:r>
              <a:rPr lang="zh-CN" altLang="en-US" sz="1800" dirty="0">
                <a:solidFill>
                  <a:srgbClr val="FF0000"/>
                </a:solidFill>
              </a:rPr>
              <a:t>成功攻击</a:t>
            </a:r>
            <a:r>
              <a:rPr lang="zh-CN" altLang="en-US" sz="1800" dirty="0"/>
              <a:t>替代模型的对抗样本中，成功攻击目标模型的准确率</a:t>
            </a:r>
            <a:endParaRPr lang="zh-CN" altLang="en-US" sz="1800" dirty="0"/>
          </a:p>
        </p:txBody>
      </p:sp>
      <p:grpSp>
        <p:nvGrpSpPr>
          <p:cNvPr id="2" name="组合 1"/>
          <p:cNvGrpSpPr/>
          <p:nvPr/>
        </p:nvGrpSpPr>
        <p:grpSpPr>
          <a:xfrm>
            <a:off x="623240" y="2420860"/>
            <a:ext cx="6925454" cy="3850095"/>
            <a:chOff x="1258836" y="2782480"/>
            <a:chExt cx="6925454" cy="3850095"/>
          </a:xfrm>
        </p:grpSpPr>
        <p:pic>
          <p:nvPicPr>
            <p:cNvPr id="8" name="图片 7"/>
            <p:cNvPicPr>
              <a:picLocks noChangeAspect="1"/>
            </p:cNvPicPr>
            <p:nvPr/>
          </p:nvPicPr>
          <p:blipFill>
            <a:blip r:embed="rId1"/>
            <a:stretch>
              <a:fillRect/>
            </a:stretch>
          </p:blipFill>
          <p:spPr>
            <a:xfrm>
              <a:off x="1271330" y="2854646"/>
              <a:ext cx="6912960" cy="3777929"/>
            </a:xfrm>
            <a:prstGeom prst="rect">
              <a:avLst/>
            </a:prstGeom>
          </p:spPr>
        </p:pic>
        <p:sp>
          <p:nvSpPr>
            <p:cNvPr id="12" name="文本框 11"/>
            <p:cNvSpPr txBox="1"/>
            <p:nvPr/>
          </p:nvSpPr>
          <p:spPr>
            <a:xfrm>
              <a:off x="1258836" y="2782480"/>
              <a:ext cx="3384469" cy="406971"/>
            </a:xfrm>
            <a:prstGeom prst="rect">
              <a:avLst/>
            </a:prstGeom>
            <a:noFill/>
          </p:spPr>
          <p:txBody>
            <a:bodyPr wrap="square">
              <a:spAutoFit/>
            </a:bodyPr>
            <a:lstStyle/>
            <a:p>
              <a:pPr>
                <a:lnSpc>
                  <a:spcPct val="125000"/>
                </a:lnSpc>
              </a:pPr>
              <a:r>
                <a:rPr lang="zh-CN" altLang="en-US" sz="1800" b="1" dirty="0">
                  <a:solidFill>
                    <a:srgbClr val="FF0000"/>
                  </a:solidFill>
                </a:rPr>
                <a:t>扰动强度：</a:t>
              </a:r>
              <a:endParaRPr lang="zh-CN" altLang="en-US" sz="1800" dirty="0">
                <a:solidFill>
                  <a:srgbClr val="FF0000"/>
                </a:solidFill>
              </a:endParaRPr>
            </a:p>
          </p:txBody>
        </p:sp>
      </p:grpSp>
    </p:spTree>
  </p:cSld>
  <p:clrMapOvr>
    <a:masterClrMapping/>
  </p:clrMapOvr>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PBAAML</a:t>
            </a:r>
            <a:r>
              <a:rPr lang="zh-CN" altLang="en-US" dirty="0"/>
              <a:t>攻击</a:t>
            </a:r>
            <a:endParaRPr lang="zh-CN" altLang="en-US" dirty="0"/>
          </a:p>
        </p:txBody>
      </p:sp>
      <p:sp>
        <p:nvSpPr>
          <p:cNvPr id="4" name="内容占位符 2"/>
          <p:cNvSpPr>
            <a:spLocks noGrp="1"/>
          </p:cNvSpPr>
          <p:nvPr>
            <p:ph idx="1"/>
          </p:nvPr>
        </p:nvSpPr>
        <p:spPr>
          <a:xfrm>
            <a:off x="334963" y="1123950"/>
            <a:ext cx="11572875" cy="5337175"/>
          </a:xfrm>
        </p:spPr>
        <p:txBody>
          <a:bodyPr/>
          <a:lstStyle/>
          <a:p>
            <a:r>
              <a:rPr lang="zh-CN" altLang="en-US" dirty="0"/>
              <a:t>使用更能体现模型决策边界的对抗样本查询目标模型，用以训练替代模型，根据替代模型生成对抗样本并应用到目标模型 </a:t>
            </a:r>
            <a:endParaRPr lang="en-US" altLang="zh-CN" dirty="0"/>
          </a:p>
          <a:p>
            <a:r>
              <a:rPr lang="zh-CN" altLang="en-US" dirty="0">
                <a:solidFill>
                  <a:srgbClr val="FF0000"/>
                </a:solidFill>
              </a:rPr>
              <a:t>优点：</a:t>
            </a:r>
            <a:r>
              <a:rPr lang="zh-CN" altLang="en-US" dirty="0"/>
              <a:t>查询次数相对较少，无需访问模型内部信息，有先验信息效果更好，构建的替代模型，可很好地传递对抗样本攻击 </a:t>
            </a:r>
            <a:endParaRPr lang="en-US" altLang="zh-CN" dirty="0"/>
          </a:p>
          <a:p>
            <a:r>
              <a:rPr lang="zh-CN" altLang="en-US" dirty="0">
                <a:solidFill>
                  <a:srgbClr val="FF0000"/>
                </a:solidFill>
              </a:rPr>
              <a:t>缺点：</a:t>
            </a:r>
            <a:r>
              <a:rPr lang="zh-CN" altLang="en-US" dirty="0"/>
              <a:t>仍然需要多次查询，频繁查询易被检测 </a:t>
            </a:r>
            <a:endParaRPr lang="zh-CN" altLang="en-US" dirty="0"/>
          </a:p>
        </p:txBody>
      </p:sp>
    </p:spTree>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normAutofit/>
          </a:bodyPr>
          <a:lstStyle/>
          <a:p>
            <a:r>
              <a:rPr lang="en-US" altLang="zh-CN" dirty="0"/>
              <a:t>3.2 </a:t>
            </a:r>
            <a:r>
              <a:rPr lang="zh-CN" altLang="en-US" dirty="0"/>
              <a:t>单像素攻击</a:t>
            </a:r>
            <a:endParaRPr lang="zh-CN" altLang="en-US" dirty="0"/>
          </a:p>
        </p:txBody>
      </p:sp>
      <p:sp>
        <p:nvSpPr>
          <p:cNvPr id="2" name="文本框 1"/>
          <p:cNvSpPr txBox="1"/>
          <p:nvPr/>
        </p:nvSpPr>
        <p:spPr>
          <a:xfrm>
            <a:off x="731255" y="5517290"/>
            <a:ext cx="10729490" cy="584775"/>
          </a:xfrm>
          <a:prstGeom prst="rect">
            <a:avLst/>
          </a:prstGeom>
          <a:noFill/>
        </p:spPr>
        <p:txBody>
          <a:bodyPr wrap="square">
            <a:spAutoFit/>
          </a:bodyPr>
          <a:lstStyle/>
          <a:p>
            <a:pPr marL="285750" indent="-285750">
              <a:buFont typeface="Arial" panose="020B0604020202020204" pitchFamily="34" charset="0"/>
              <a:buChar char="•"/>
            </a:pPr>
            <a:r>
              <a:rPr lang="en-US" altLang="zh-CN" sz="1600" dirty="0">
                <a:latin typeface="+mj-lt"/>
              </a:rPr>
              <a:t>Su J, Vargas D V, Sakurai K. One pixel attack for fooling deep neural networks[J]. IEEE Transactions on Evolutionary Computation, 2019, 23(5): 828-841.</a:t>
            </a:r>
            <a:endParaRPr lang="zh-CN" altLang="en-US" sz="1600" dirty="0">
              <a:latin typeface="+mj-lt"/>
            </a:endParaRPr>
          </a:p>
        </p:txBody>
      </p:sp>
    </p:spTree>
  </p:cSld>
  <p:clrMapOvr>
    <a:masterClrMapping/>
  </p:clrMapOvr>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1323439"/>
          </a:xfrm>
        </p:spPr>
        <p:txBody>
          <a:bodyPr>
            <a:normAutofit/>
          </a:bodyPr>
          <a:lstStyle/>
          <a:p>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仅修改样本图像中的一个像素，使样本被错误分类，该攻击可抽象为如下优化过程</a:t>
            </a:r>
            <a:endParaRPr lang="zh-CN" altLang="en-US" dirty="0">
              <a:solidFill>
                <a:srgbClr val="C00000"/>
              </a:solidFill>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4" name="标题 1"/>
          <p:cNvSpPr>
            <a:spLocks noGrp="1"/>
          </p:cNvSpPr>
          <p:nvPr>
            <p:ph type="title"/>
          </p:nvPr>
        </p:nvSpPr>
        <p:spPr>
          <a:xfrm>
            <a:off x="304800" y="225425"/>
            <a:ext cx="10660063" cy="827088"/>
          </a:xfrm>
        </p:spPr>
        <p:txBody>
          <a:bodyPr/>
          <a:lstStyle/>
          <a:p>
            <a:r>
              <a:rPr lang="zh-CN" altLang="en-US" dirty="0"/>
              <a:t>单像素攻击</a:t>
            </a:r>
            <a:endParaRPr lang="zh-CN" altLang="en-US" dirty="0"/>
          </a:p>
        </p:txBody>
      </p:sp>
      <mc:AlternateContent xmlns:mc="http://schemas.openxmlformats.org/markup-compatibility/2006">
        <mc:Choice xmlns:a14="http://schemas.microsoft.com/office/drawing/2010/main" Requires="a14">
          <p:sp>
            <p:nvSpPr>
              <p:cNvPr id="15" name="文本框 14"/>
              <p:cNvSpPr txBox="1"/>
              <p:nvPr/>
            </p:nvSpPr>
            <p:spPr>
              <a:xfrm>
                <a:off x="2135450" y="3725363"/>
                <a:ext cx="8245145" cy="1885901"/>
              </a:xfrm>
              <a:prstGeom prst="rect">
                <a:avLst/>
              </a:prstGeom>
              <a:noFill/>
            </p:spPr>
            <p:txBody>
              <a:bodyPr wrap="square">
                <a:spAutoFit/>
              </a:bodyPr>
              <a:lstStyle/>
              <a:p>
                <a:pPr marL="342900" indent="-342900">
                  <a:lnSpc>
                    <a:spcPct val="150000"/>
                  </a:lnSpc>
                  <a:buFont typeface="Wingdings" panose="05000000000000000000" pitchFamily="2" charset="2"/>
                  <a:buChar char="ü"/>
                </a:pPr>
                <a14:m>
                  <m:oMath xmlns:m="http://schemas.openxmlformats.org/officeDocument/2006/math">
                    <m:r>
                      <a:rPr lang="en-US" altLang="zh-CN" sz="2000" b="0" i="1">
                        <a:latin typeface="Cambria Math" panose="02040503050406030204" pitchFamily="18" charset="0"/>
                      </a:rPr>
                      <m:t>𝑥</m:t>
                    </m:r>
                    <m:r>
                      <a:rPr lang="en-US" altLang="zh-CN" sz="2000" b="0" i="1">
                        <a:latin typeface="Cambria Math" panose="02040503050406030204" pitchFamily="18" charset="0"/>
                      </a:rPr>
                      <m:t>=(</m:t>
                    </m:r>
                    <m:sSub>
                      <m:sSubPr>
                        <m:ctrlPr>
                          <a:rPr lang="zh-CN" altLang="zh-CN" sz="2000" i="1">
                            <a:latin typeface="Cambria Math" panose="02040503050406030204" pitchFamily="18" charset="0"/>
                          </a:rPr>
                        </m:ctrlPr>
                      </m:sSubPr>
                      <m:e>
                        <m:r>
                          <a:rPr lang="en-US" altLang="zh-CN" sz="2000" b="0" i="1">
                            <a:latin typeface="Cambria Math" panose="02040503050406030204" pitchFamily="18" charset="0"/>
                          </a:rPr>
                          <m:t>𝑥</m:t>
                        </m:r>
                      </m:e>
                      <m:sub>
                        <m:r>
                          <a:rPr lang="en-US" altLang="zh-CN" sz="2000" b="0" i="1">
                            <a:latin typeface="Cambria Math" panose="02040503050406030204" pitchFamily="18" charset="0"/>
                          </a:rPr>
                          <m:t>1</m:t>
                        </m:r>
                      </m:sub>
                    </m:sSub>
                    <m:r>
                      <a:rPr lang="en-US" altLang="zh-CN" sz="2000" b="0" i="1">
                        <a:latin typeface="Cambria Math" panose="02040503050406030204" pitchFamily="18" charset="0"/>
                      </a:rPr>
                      <m:t>,…</m:t>
                    </m:r>
                    <m:sSub>
                      <m:sSubPr>
                        <m:ctrlPr>
                          <a:rPr lang="zh-CN" altLang="zh-CN" sz="2000" i="1">
                            <a:latin typeface="Cambria Math" panose="02040503050406030204" pitchFamily="18" charset="0"/>
                          </a:rPr>
                        </m:ctrlPr>
                      </m:sSubPr>
                      <m:e>
                        <m:r>
                          <a:rPr lang="en-US" altLang="zh-CN" sz="2000" b="0" i="1">
                            <a:latin typeface="Cambria Math" panose="02040503050406030204" pitchFamily="18" charset="0"/>
                          </a:rPr>
                          <m:t>,</m:t>
                        </m:r>
                        <m:r>
                          <a:rPr lang="en-US" altLang="zh-CN" sz="2000" b="0" i="1">
                            <a:latin typeface="Cambria Math" panose="02040503050406030204" pitchFamily="18" charset="0"/>
                          </a:rPr>
                          <m:t>𝑥</m:t>
                        </m:r>
                      </m:e>
                      <m:sub>
                        <m:r>
                          <a:rPr lang="en-US" altLang="zh-CN" sz="2000" b="0" i="1">
                            <a:latin typeface="Cambria Math" panose="02040503050406030204" pitchFamily="18" charset="0"/>
                          </a:rPr>
                          <m:t>𝑛</m:t>
                        </m:r>
                      </m:sub>
                    </m:sSub>
                    <m:r>
                      <a:rPr lang="en-US" altLang="zh-CN" sz="2000" b="0" i="1">
                        <a:latin typeface="Cambria Math" panose="02040503050406030204" pitchFamily="18" charset="0"/>
                      </a:rPr>
                      <m:t>)</m:t>
                    </m:r>
                  </m:oMath>
                </a14:m>
                <a:r>
                  <a:rPr lang="zh-CN" altLang="zh-CN" sz="2000" dirty="0">
                    <a:latin typeface="微软雅黑" panose="020B0503020204020204" charset="-122"/>
                    <a:ea typeface="微软雅黑" panose="020B0503020204020204" charset="-122"/>
                  </a:rPr>
                  <a:t>是原始自然图像</a:t>
                </a:r>
                <a:r>
                  <a:rPr lang="zh-CN" altLang="en-US" sz="2000" dirty="0">
                    <a:latin typeface="微软雅黑" panose="020B0503020204020204" charset="-122"/>
                    <a:ea typeface="微软雅黑" panose="020B0503020204020204" charset="-122"/>
                  </a:rPr>
                  <a:t>，</a:t>
                </a:r>
                <a14:m>
                  <m:oMath xmlns:m="http://schemas.openxmlformats.org/officeDocument/2006/math">
                    <m:sSub>
                      <m:sSubPr>
                        <m:ctrlPr>
                          <a:rPr lang="zh-CN" altLang="zh-CN" sz="2000" i="1">
                            <a:latin typeface="Cambria Math" panose="02040503050406030204" pitchFamily="18" charset="0"/>
                          </a:rPr>
                        </m:ctrlPr>
                      </m:sSubPr>
                      <m:e>
                        <m:r>
                          <a:rPr lang="en-US" altLang="zh-CN" sz="2000" b="0" i="1">
                            <a:latin typeface="Cambria Math" panose="02040503050406030204" pitchFamily="18" charset="0"/>
                          </a:rPr>
                          <m:t>𝑥</m:t>
                        </m:r>
                      </m:e>
                      <m:sub>
                        <m:r>
                          <a:rPr lang="en-US" altLang="zh-CN" sz="2000" b="0" i="1" smtClean="0">
                            <a:latin typeface="Cambria Math" panose="02040503050406030204" pitchFamily="18" charset="0"/>
                          </a:rPr>
                          <m:t>𝑖</m:t>
                        </m:r>
                      </m:sub>
                    </m:sSub>
                    <m:r>
                      <a:rPr lang="zh-CN" altLang="en-US" sz="2000" b="0" i="1">
                        <a:latin typeface="Cambria Math" panose="02040503050406030204" pitchFamily="18" charset="0"/>
                      </a:rPr>
                      <m:t>为</m:t>
                    </m:r>
                    <m:r>
                      <a:rPr lang="en-US" altLang="zh-CN" sz="2000" b="0" i="1" dirty="0" smtClean="0">
                        <a:latin typeface="Cambria Math" panose="02040503050406030204" pitchFamily="18" charset="0"/>
                      </a:rPr>
                      <m:t>𝑥</m:t>
                    </m:r>
                  </m:oMath>
                </a14:m>
                <a:r>
                  <a:rPr lang="zh-CN" altLang="en-US" sz="2000" dirty="0">
                    <a:latin typeface="微软雅黑" panose="020B0503020204020204" charset="-122"/>
                    <a:ea typeface="微软雅黑" panose="020B0503020204020204" charset="-122"/>
                  </a:rPr>
                  <a:t>的第</a:t>
                </a:r>
                <a14:m>
                  <m:oMath xmlns:m="http://schemas.openxmlformats.org/officeDocument/2006/math">
                    <m:r>
                      <a:rPr lang="en-US" altLang="zh-CN" sz="2000" b="0" i="1" dirty="0" smtClean="0">
                        <a:latin typeface="Cambria Math" panose="02040503050406030204" pitchFamily="18" charset="0"/>
                      </a:rPr>
                      <m:t>𝑖</m:t>
                    </m:r>
                  </m:oMath>
                </a14:m>
                <a:r>
                  <a:rPr lang="zh-CN" altLang="en-US" sz="2000" dirty="0">
                    <a:latin typeface="微软雅黑" panose="020B0503020204020204" charset="-122"/>
                    <a:ea typeface="微软雅黑" panose="020B0503020204020204" charset="-122"/>
                  </a:rPr>
                  <a:t>个像素</a:t>
                </a:r>
                <a:endParaRPr lang="en-US" altLang="zh-CN" sz="2000" dirty="0">
                  <a:latin typeface="微软雅黑" panose="020B0503020204020204" charset="-122"/>
                  <a:ea typeface="微软雅黑" panose="020B0503020204020204" charset="-122"/>
                </a:endParaRPr>
              </a:p>
              <a:p>
                <a:pPr marL="342900" indent="-342900">
                  <a:lnSpc>
                    <a:spcPct val="150000"/>
                  </a:lnSpc>
                  <a:buFont typeface="Wingdings" panose="05000000000000000000" pitchFamily="2" charset="2"/>
                  <a:buChar char="ü"/>
                </a:pPr>
                <a14:m>
                  <m:oMath xmlns:m="http://schemas.openxmlformats.org/officeDocument/2006/math">
                    <m:r>
                      <a:rPr lang="en-US" altLang="zh-CN" sz="2000" b="0" i="1">
                        <a:latin typeface="Cambria Math" panose="02040503050406030204" pitchFamily="18" charset="0"/>
                      </a:rPr>
                      <m:t>𝑓</m:t>
                    </m:r>
                  </m:oMath>
                </a14:m>
                <a:r>
                  <a:rPr lang="zh-CN" altLang="zh-CN" sz="2000" dirty="0">
                    <a:latin typeface="微软雅黑" panose="020B0503020204020204" charset="-122"/>
                    <a:ea typeface="微软雅黑" panose="020B0503020204020204" charset="-122"/>
                  </a:rPr>
                  <a:t>为具有</a:t>
                </a:r>
                <a14:m>
                  <m:oMath xmlns:m="http://schemas.openxmlformats.org/officeDocument/2006/math">
                    <m:r>
                      <a:rPr lang="en-US" altLang="zh-CN" sz="2000" b="0" i="1">
                        <a:latin typeface="Cambria Math" panose="02040503050406030204" pitchFamily="18" charset="0"/>
                      </a:rPr>
                      <m:t>𝑛</m:t>
                    </m:r>
                  </m:oMath>
                </a14:m>
                <a:r>
                  <a:rPr lang="zh-CN" altLang="zh-CN" sz="2000" dirty="0">
                    <a:latin typeface="微软雅黑" panose="020B0503020204020204" charset="-122"/>
                    <a:ea typeface="微软雅黑" panose="020B0503020204020204" charset="-122"/>
                  </a:rPr>
                  <a:t>输入的分类器， </a:t>
                </a:r>
                <a14:m>
                  <m:oMath xmlns:m="http://schemas.openxmlformats.org/officeDocument/2006/math">
                    <m:sSub>
                      <m:sSubPr>
                        <m:ctrlPr>
                          <a:rPr lang="zh-CN" altLang="zh-CN" sz="2000" i="1">
                            <a:latin typeface="Cambria Math" panose="02040503050406030204" pitchFamily="18" charset="0"/>
                          </a:rPr>
                        </m:ctrlPr>
                      </m:sSubPr>
                      <m:e>
                        <m:r>
                          <a:rPr lang="en-US" altLang="zh-CN" sz="2000" b="0" i="1">
                            <a:latin typeface="Cambria Math" panose="02040503050406030204" pitchFamily="18" charset="0"/>
                          </a:rPr>
                          <m:t>𝑓</m:t>
                        </m:r>
                      </m:e>
                      <m:sub>
                        <m:r>
                          <a:rPr lang="en-US" altLang="zh-CN" sz="2000" b="0" i="1">
                            <a:latin typeface="Cambria Math" panose="02040503050406030204" pitchFamily="18" charset="0"/>
                          </a:rPr>
                          <m:t>𝑡</m:t>
                        </m:r>
                      </m:sub>
                    </m:sSub>
                    <m:r>
                      <a:rPr lang="en-US" altLang="zh-CN" sz="2000" b="0" i="1">
                        <a:latin typeface="Cambria Math" panose="02040503050406030204" pitchFamily="18" charset="0"/>
                      </a:rPr>
                      <m:t>(</m:t>
                    </m:r>
                    <m:r>
                      <a:rPr lang="en-US" altLang="zh-CN" sz="2000" b="0" i="1">
                        <a:latin typeface="Cambria Math" panose="02040503050406030204" pitchFamily="18" charset="0"/>
                      </a:rPr>
                      <m:t>𝑥</m:t>
                    </m:r>
                    <m:r>
                      <a:rPr lang="en-US" altLang="zh-CN" sz="2000" b="0" i="1">
                        <a:latin typeface="Cambria Math" panose="02040503050406030204" pitchFamily="18" charset="0"/>
                      </a:rPr>
                      <m:t>)</m:t>
                    </m:r>
                  </m:oMath>
                </a14:m>
                <a:r>
                  <a:rPr lang="zh-CN" altLang="zh-CN" sz="2000" dirty="0">
                    <a:latin typeface="微软雅黑" panose="020B0503020204020204" charset="-122"/>
                    <a:ea typeface="微软雅黑" panose="020B0503020204020204" charset="-122"/>
                  </a:rPr>
                  <a:t>为分类器将样本</a:t>
                </a:r>
                <a14:m>
                  <m:oMath xmlns:m="http://schemas.openxmlformats.org/officeDocument/2006/math">
                    <m:r>
                      <a:rPr lang="en-US" altLang="zh-CN" sz="2000" b="0" i="1">
                        <a:latin typeface="Cambria Math" panose="02040503050406030204" pitchFamily="18" charset="0"/>
                      </a:rPr>
                      <m:t>𝑥</m:t>
                    </m:r>
                  </m:oMath>
                </a14:m>
                <a:r>
                  <a:rPr lang="zh-CN" altLang="zh-CN" sz="2000" dirty="0">
                    <a:latin typeface="微软雅黑" panose="020B0503020204020204" charset="-122"/>
                    <a:ea typeface="微软雅黑" panose="020B0503020204020204" charset="-122"/>
                  </a:rPr>
                  <a:t>归到</a:t>
                </a:r>
                <a14:m>
                  <m:oMath xmlns:m="http://schemas.openxmlformats.org/officeDocument/2006/math">
                    <m:r>
                      <a:rPr lang="en-US" altLang="zh-CN" sz="2000" b="0" i="1">
                        <a:latin typeface="Cambria Math" panose="02040503050406030204" pitchFamily="18" charset="0"/>
                      </a:rPr>
                      <m:t>𝑡</m:t>
                    </m:r>
                  </m:oMath>
                </a14:m>
                <a:r>
                  <a:rPr lang="zh-CN" altLang="zh-CN" sz="2000" dirty="0">
                    <a:latin typeface="微软雅黑" panose="020B0503020204020204" charset="-122"/>
                    <a:ea typeface="微软雅黑" panose="020B0503020204020204" charset="-122"/>
                  </a:rPr>
                  <a:t>类的概率</a:t>
                </a:r>
                <a:endParaRPr lang="en-US" altLang="zh-CN" sz="2000" dirty="0">
                  <a:latin typeface="微软雅黑" panose="020B0503020204020204" charset="-122"/>
                  <a:ea typeface="微软雅黑" panose="020B0503020204020204" charset="-122"/>
                </a:endParaRPr>
              </a:p>
              <a:p>
                <a:pPr marL="342900" indent="-342900">
                  <a:lnSpc>
                    <a:spcPct val="150000"/>
                  </a:lnSpc>
                  <a:buFont typeface="Wingdings" panose="05000000000000000000" pitchFamily="2" charset="2"/>
                  <a:buChar char="ü"/>
                </a:pPr>
                <a14:m>
                  <m:oMath xmlns:m="http://schemas.openxmlformats.org/officeDocument/2006/math">
                    <m:r>
                      <a:rPr lang="en-US" altLang="zh-CN" sz="2000" b="0" i="1">
                        <a:latin typeface="Cambria Math" panose="02040503050406030204" pitchFamily="18" charset="0"/>
                      </a:rPr>
                      <m:t>𝑎𝑑𝑣</m:t>
                    </m:r>
                  </m:oMath>
                </a14:m>
                <a:r>
                  <a:rPr lang="zh-CN" altLang="zh-CN" sz="2000" dirty="0">
                    <a:latin typeface="微软雅黑" panose="020B0503020204020204" charset="-122"/>
                    <a:ea typeface="微软雅黑" panose="020B0503020204020204" charset="-122"/>
                  </a:rPr>
                  <a:t>是设定的错误标签</a:t>
                </a:r>
                <a14:m>
                  <m:oMath xmlns:m="http://schemas.openxmlformats.org/officeDocument/2006/math">
                    <m:r>
                      <a:rPr lang="zh-CN" altLang="en-US" sz="2000" b="0">
                        <a:latin typeface="Cambria Math" panose="02040503050406030204" pitchFamily="18" charset="0"/>
                      </a:rPr>
                      <m:t>，</m:t>
                    </m:r>
                  </m:oMath>
                </a14:m>
                <a:r>
                  <a:rPr lang="en-US" altLang="zh-CN" sz="2000" dirty="0">
                    <a:latin typeface="微软雅黑" panose="020B0503020204020204" charset="-122"/>
                    <a:ea typeface="微软雅黑" panose="020B0503020204020204" charset="-122"/>
                  </a:rPr>
                  <a:t> </a:t>
                </a:r>
                <a14:m>
                  <m:oMath xmlns:m="http://schemas.openxmlformats.org/officeDocument/2006/math">
                    <m:r>
                      <a:rPr lang="en-US" altLang="zh-CN" sz="2000" b="0" i="1">
                        <a:latin typeface="Cambria Math" panose="02040503050406030204" pitchFamily="18" charset="0"/>
                      </a:rPr>
                      <m:t>𝑒</m:t>
                    </m:r>
                    <m:d>
                      <m:dPr>
                        <m:ctrlPr>
                          <a:rPr lang="zh-CN" altLang="zh-CN" sz="2000" i="1">
                            <a:latin typeface="Cambria Math" panose="02040503050406030204" pitchFamily="18" charset="0"/>
                          </a:rPr>
                        </m:ctrlPr>
                      </m:dPr>
                      <m:e>
                        <m:r>
                          <a:rPr lang="en-US" altLang="zh-CN" sz="2000" b="0" i="1">
                            <a:latin typeface="Cambria Math" panose="02040503050406030204" pitchFamily="18" charset="0"/>
                          </a:rPr>
                          <m:t>𝑥</m:t>
                        </m:r>
                      </m:e>
                    </m:d>
                    <m:r>
                      <a:rPr lang="en-US" altLang="zh-CN" sz="2000" b="0" i="1">
                        <a:latin typeface="Cambria Math" panose="02040503050406030204" pitchFamily="18" charset="0"/>
                      </a:rPr>
                      <m:t>=(</m:t>
                    </m:r>
                    <m:sSub>
                      <m:sSubPr>
                        <m:ctrlPr>
                          <a:rPr lang="zh-CN" altLang="zh-CN" sz="2000" i="1">
                            <a:latin typeface="Cambria Math" panose="02040503050406030204" pitchFamily="18" charset="0"/>
                          </a:rPr>
                        </m:ctrlPr>
                      </m:sSubPr>
                      <m:e>
                        <m:r>
                          <a:rPr lang="en-US" altLang="zh-CN" sz="2000" b="0" i="1">
                            <a:latin typeface="Cambria Math" panose="02040503050406030204" pitchFamily="18" charset="0"/>
                          </a:rPr>
                          <m:t>𝑒</m:t>
                        </m:r>
                      </m:e>
                      <m:sub>
                        <m:r>
                          <a:rPr lang="en-US" altLang="zh-CN" sz="2000" b="0" i="1">
                            <a:latin typeface="Cambria Math" panose="02040503050406030204" pitchFamily="18" charset="0"/>
                          </a:rPr>
                          <m:t>1</m:t>
                        </m:r>
                      </m:sub>
                    </m:sSub>
                    <m:r>
                      <a:rPr lang="en-US" altLang="zh-CN" sz="2000" b="0" i="1">
                        <a:latin typeface="Cambria Math" panose="02040503050406030204" pitchFamily="18" charset="0"/>
                      </a:rPr>
                      <m:t>,…</m:t>
                    </m:r>
                    <m:sSub>
                      <m:sSubPr>
                        <m:ctrlPr>
                          <a:rPr lang="zh-CN" altLang="zh-CN" sz="2000" i="1">
                            <a:latin typeface="Cambria Math" panose="02040503050406030204" pitchFamily="18" charset="0"/>
                          </a:rPr>
                        </m:ctrlPr>
                      </m:sSubPr>
                      <m:e>
                        <m:r>
                          <a:rPr lang="en-US" altLang="zh-CN" sz="2000" b="0" i="1">
                            <a:latin typeface="Cambria Math" panose="02040503050406030204" pitchFamily="18" charset="0"/>
                          </a:rPr>
                          <m:t>,</m:t>
                        </m:r>
                        <m:r>
                          <a:rPr lang="en-US" altLang="zh-CN" sz="2000" b="0" i="1">
                            <a:latin typeface="Cambria Math" panose="02040503050406030204" pitchFamily="18" charset="0"/>
                          </a:rPr>
                          <m:t>𝑒</m:t>
                        </m:r>
                      </m:e>
                      <m:sub>
                        <m:r>
                          <a:rPr lang="en-US" altLang="zh-CN" sz="2000" b="0" i="1">
                            <a:latin typeface="Cambria Math" panose="02040503050406030204" pitchFamily="18" charset="0"/>
                          </a:rPr>
                          <m:t>𝑛</m:t>
                        </m:r>
                      </m:sub>
                    </m:sSub>
                    <m:r>
                      <a:rPr lang="en-US" altLang="zh-CN" sz="2000" b="0" i="1">
                        <a:latin typeface="Cambria Math" panose="02040503050406030204" pitchFamily="18" charset="0"/>
                      </a:rPr>
                      <m:t>)</m:t>
                    </m:r>
                  </m:oMath>
                </a14:m>
                <a:r>
                  <a:rPr lang="zh-CN" altLang="zh-CN" sz="2000" dirty="0">
                    <a:latin typeface="微软雅黑" panose="020B0503020204020204" charset="-122"/>
                    <a:ea typeface="微软雅黑" panose="020B0503020204020204" charset="-122"/>
                  </a:rPr>
                  <a:t>为添加的对抗扰动</a:t>
                </a:r>
                <a:endParaRPr lang="en-US" altLang="zh-CN" sz="2000" dirty="0">
                  <a:latin typeface="微软雅黑" panose="020B0503020204020204" charset="-122"/>
                  <a:ea typeface="微软雅黑" panose="020B0503020204020204" charset="-122"/>
                </a:endParaRPr>
              </a:p>
              <a:p>
                <a:pPr marL="342900" indent="-342900">
                  <a:lnSpc>
                    <a:spcPct val="150000"/>
                  </a:lnSpc>
                  <a:buFont typeface="Wingdings" panose="05000000000000000000" pitchFamily="2" charset="2"/>
                  <a:buChar char="ü"/>
                </a:pPr>
                <a14:m>
                  <m:oMath xmlns:m="http://schemas.openxmlformats.org/officeDocument/2006/math">
                    <m:sSub>
                      <m:sSubPr>
                        <m:ctrlPr>
                          <a:rPr lang="en-US" altLang="zh-CN" sz="2000" i="1" kern="100">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sz="2000" b="0" i="1" kern="100">
                            <a:latin typeface="Cambria Math" panose="02040503050406030204" pitchFamily="18" charset="0"/>
                            <a:ea typeface="宋体" panose="02010600030101010101" pitchFamily="2" charset="-122"/>
                            <a:cs typeface="Times New Roman" panose="02020603050405020304" pitchFamily="18" charset="0"/>
                          </a:rPr>
                          <m:t>𝐿</m:t>
                        </m:r>
                      </m:e>
                      <m:sub>
                        <m:r>
                          <a:rPr lang="en-US" altLang="zh-CN" sz="2000" b="0" i="1" kern="100">
                            <a:latin typeface="Cambria Math" panose="02040503050406030204" pitchFamily="18" charset="0"/>
                            <a:ea typeface="宋体" panose="02010600030101010101" pitchFamily="2" charset="-122"/>
                            <a:cs typeface="Times New Roman" panose="02020603050405020304" pitchFamily="18" charset="0"/>
                          </a:rPr>
                          <m:t>0</m:t>
                        </m:r>
                      </m:sub>
                    </m:sSub>
                  </m:oMath>
                </a14:m>
                <a:r>
                  <a:rPr lang="zh-CN" altLang="en-US" sz="2000" i="0" kern="100" dirty="0">
                    <a:latin typeface="微软雅黑" panose="020B0503020204020204" charset="-122"/>
                    <a:ea typeface="微软雅黑" panose="020B0503020204020204" charset="-122"/>
                    <a:cs typeface="Times New Roman" panose="02020603050405020304" pitchFamily="18" charset="0"/>
                  </a:rPr>
                  <a:t>范数</a:t>
                </a:r>
                <a:r>
                  <a:rPr lang="zh-CN" altLang="zh-CN" sz="2000" i="0" kern="100" dirty="0">
                    <a:latin typeface="微软雅黑" panose="020B0503020204020204" charset="-122"/>
                    <a:ea typeface="微软雅黑" panose="020B0503020204020204" charset="-122"/>
                    <a:cs typeface="Times New Roman" panose="02020603050405020304" pitchFamily="18" charset="0"/>
                  </a:rPr>
                  <a:t>限制</a:t>
                </a:r>
                <a14:m>
                  <m:oMath xmlns:m="http://schemas.openxmlformats.org/officeDocument/2006/math">
                    <m:r>
                      <a:rPr lang="en-US" altLang="zh-CN" sz="2000" b="0" i="1">
                        <a:latin typeface="Cambria Math" panose="02040503050406030204" pitchFamily="18" charset="0"/>
                      </a:rPr>
                      <m:t>𝑒</m:t>
                    </m:r>
                    <m:d>
                      <m:dPr>
                        <m:ctrlPr>
                          <a:rPr lang="zh-CN" altLang="zh-CN" sz="2000" i="1">
                            <a:latin typeface="Cambria Math" panose="02040503050406030204" pitchFamily="18" charset="0"/>
                          </a:rPr>
                        </m:ctrlPr>
                      </m:dPr>
                      <m:e>
                        <m:r>
                          <a:rPr lang="en-US" altLang="zh-CN" sz="2000" b="0" i="1">
                            <a:latin typeface="Cambria Math" panose="02040503050406030204" pitchFamily="18" charset="0"/>
                          </a:rPr>
                          <m:t>𝑥</m:t>
                        </m:r>
                      </m:e>
                    </m:d>
                  </m:oMath>
                </a14:m>
                <a:r>
                  <a:rPr lang="zh-CN" altLang="en-US" sz="2000" dirty="0">
                    <a:latin typeface="微软雅黑" panose="020B0503020204020204" charset="-122"/>
                    <a:ea typeface="微软雅黑" panose="020B0503020204020204" charset="-122"/>
                  </a:rPr>
                  <a:t>有</a:t>
                </a:r>
                <a:r>
                  <a:rPr lang="en-US" altLang="zh-CN" sz="2000" dirty="0">
                    <a:latin typeface="微软雅黑" panose="020B0503020204020204" charset="-122"/>
                    <a:ea typeface="微软雅黑" panose="020B0503020204020204" charset="-122"/>
                  </a:rPr>
                  <a:t>n-d</a:t>
                </a:r>
                <a:r>
                  <a:rPr lang="zh-CN" altLang="en-US" sz="2000" dirty="0">
                    <a:latin typeface="微软雅黑" panose="020B0503020204020204" charset="-122"/>
                    <a:ea typeface="微软雅黑" panose="020B0503020204020204" charset="-122"/>
                  </a:rPr>
                  <a:t>个元素为</a:t>
                </a:r>
                <a:r>
                  <a:rPr lang="en-US" altLang="zh-CN" sz="2000" dirty="0">
                    <a:latin typeface="微软雅黑" panose="020B0503020204020204" charset="-122"/>
                    <a:ea typeface="微软雅黑" panose="020B0503020204020204" charset="-122"/>
                  </a:rPr>
                  <a:t>0</a:t>
                </a:r>
                <a:r>
                  <a:rPr lang="zh-CN" altLang="en-US" sz="2000" dirty="0">
                    <a:latin typeface="微软雅黑" panose="020B0503020204020204" charset="-122"/>
                    <a:ea typeface="微软雅黑" panose="020B0503020204020204" charset="-122"/>
                  </a:rPr>
                  <a:t>，在单像素攻击中</a:t>
                </a:r>
                <a14:m>
                  <m:oMath xmlns:m="http://schemas.openxmlformats.org/officeDocument/2006/math">
                    <m:r>
                      <a:rPr lang="en-US" altLang="zh-CN" sz="2000" b="0" i="1" dirty="0" smtClean="0">
                        <a:latin typeface="Cambria Math" panose="02040503050406030204" pitchFamily="18" charset="0"/>
                      </a:rPr>
                      <m:t>𝑑</m:t>
                    </m:r>
                    <m:r>
                      <a:rPr lang="en-US" altLang="zh-CN" sz="2000" b="0" i="1" dirty="0" smtClean="0">
                        <a:latin typeface="Cambria Math" panose="02040503050406030204" pitchFamily="18" charset="0"/>
                      </a:rPr>
                      <m:t>=</m:t>
                    </m:r>
                    <m:r>
                      <a:rPr lang="en-US" altLang="zh-CN" sz="2000" b="0" i="1" dirty="0" smtClean="0">
                        <a:latin typeface="Cambria Math" panose="02040503050406030204" pitchFamily="18" charset="0"/>
                      </a:rPr>
                      <m:t>1</m:t>
                    </m:r>
                  </m:oMath>
                </a14:m>
                <a:endParaRPr lang="zh-CN" altLang="en-US" sz="2000" dirty="0">
                  <a:latin typeface="微软雅黑" panose="020B0503020204020204" charset="-122"/>
                  <a:ea typeface="微软雅黑" panose="020B0503020204020204" charset="-122"/>
                </a:endParaRPr>
              </a:p>
            </p:txBody>
          </p:sp>
        </mc:Choice>
        <mc:Fallback>
          <p:sp>
            <p:nvSpPr>
              <p:cNvPr id="15" name="文本框 14"/>
              <p:cNvSpPr txBox="1">
                <a:spLocks noRot="1" noChangeAspect="1" noMove="1" noResize="1" noEditPoints="1" noAdjustHandles="1" noChangeArrowheads="1" noChangeShapeType="1" noTextEdit="1"/>
              </p:cNvSpPr>
              <p:nvPr/>
            </p:nvSpPr>
            <p:spPr>
              <a:xfrm>
                <a:off x="2135450" y="3725363"/>
                <a:ext cx="8245145" cy="1885901"/>
              </a:xfrm>
              <a:prstGeom prst="rect">
                <a:avLst/>
              </a:prstGeom>
              <a:blipFill rotWithShape="1">
                <a:blip r:embed="rId1"/>
                <a:stretch>
                  <a:fillRect l="-7" t="-24" r="3" b="-854"/>
                </a:stretch>
              </a:blipFill>
            </p:spPr>
            <p:txBody>
              <a:bodyPr/>
              <a:lstStyle/>
              <a:p>
                <a:r>
                  <a:rPr lang="zh-CN" altLang="en-US">
                    <a:noFill/>
                  </a:rPr>
                  <a:t> </a:t>
                </a:r>
              </a:p>
            </p:txBody>
          </p:sp>
        </mc:Fallback>
      </mc:AlternateContent>
      <p:sp>
        <p:nvSpPr>
          <p:cNvPr id="16" name="文本框 15"/>
          <p:cNvSpPr txBox="1"/>
          <p:nvPr/>
        </p:nvSpPr>
        <p:spPr>
          <a:xfrm>
            <a:off x="4079720" y="4996179"/>
            <a:ext cx="184731" cy="276999"/>
          </a:xfrm>
          <a:prstGeom prst="rect">
            <a:avLst/>
          </a:prstGeom>
          <a:noFill/>
        </p:spPr>
        <p:txBody>
          <a:bodyPr wrap="none" rtlCol="0">
            <a:spAutoFit/>
          </a:bodyPr>
          <a:lstStyle/>
          <a:p>
            <a:endParaRPr lang="zh-CN" altLang="en-US" dirty="0"/>
          </a:p>
        </p:txBody>
      </p:sp>
      <p:grpSp>
        <p:nvGrpSpPr>
          <p:cNvPr id="5" name="组合 4"/>
          <p:cNvGrpSpPr/>
          <p:nvPr/>
        </p:nvGrpSpPr>
        <p:grpSpPr>
          <a:xfrm>
            <a:off x="4545142" y="2225133"/>
            <a:ext cx="3101715" cy="1162144"/>
            <a:chOff x="4147871" y="2274731"/>
            <a:chExt cx="3101715" cy="1162144"/>
          </a:xfrm>
        </p:grpSpPr>
        <p:pic>
          <p:nvPicPr>
            <p:cNvPr id="9" name="图片 8"/>
            <p:cNvPicPr>
              <a:picLocks noChangeAspect="1"/>
            </p:cNvPicPr>
            <p:nvPr/>
          </p:nvPicPr>
          <p:blipFill>
            <a:blip r:embed="rId2" cstate="print"/>
            <a:srcRect t="-9204"/>
            <a:stretch>
              <a:fillRect/>
            </a:stretch>
          </p:blipFill>
          <p:spPr>
            <a:xfrm>
              <a:off x="4147871" y="2274731"/>
              <a:ext cx="3101715" cy="558806"/>
            </a:xfrm>
            <a:prstGeom prst="rect">
              <a:avLst/>
            </a:prstGeom>
          </p:spPr>
        </p:pic>
        <p:pic>
          <p:nvPicPr>
            <p:cNvPr id="2" name="图片 1"/>
            <p:cNvPicPr>
              <a:picLocks noChangeAspect="1"/>
            </p:cNvPicPr>
            <p:nvPr/>
          </p:nvPicPr>
          <p:blipFill>
            <a:blip r:embed="rId3" cstate="print"/>
            <a:srcRect/>
            <a:stretch>
              <a:fillRect/>
            </a:stretch>
          </p:blipFill>
          <p:spPr>
            <a:xfrm>
              <a:off x="4474536" y="2960982"/>
              <a:ext cx="2448384" cy="475893"/>
            </a:xfrm>
            <a:prstGeom prst="rect">
              <a:avLst/>
            </a:prstGeom>
          </p:spPr>
        </p:pic>
      </p:gr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攻击场景</a:t>
            </a:r>
            <a:endParaRPr lang="zh-CN" altLang="en-US" dirty="0"/>
          </a:p>
        </p:txBody>
      </p:sp>
      <p:sp>
        <p:nvSpPr>
          <p:cNvPr id="3" name="内容占位符 2"/>
          <p:cNvSpPr>
            <a:spLocks noGrp="1"/>
          </p:cNvSpPr>
          <p:nvPr>
            <p:ph idx="1"/>
          </p:nvPr>
        </p:nvSpPr>
        <p:spPr>
          <a:xfrm>
            <a:off x="334645" y="1124585"/>
            <a:ext cx="11574145" cy="802805"/>
          </a:xfrm>
        </p:spPr>
        <p:txBody>
          <a:bodyPr>
            <a:normAutofit/>
          </a:bodyPr>
          <a:lstStyle/>
          <a:p>
            <a:r>
              <a:rPr lang="zh-CN" altLang="en-US" dirty="0"/>
              <a:t>对抗样本攻击会造成严重后果</a:t>
            </a:r>
            <a:endParaRPr lang="zh-CN" altLang="en-US" dirty="0"/>
          </a:p>
        </p:txBody>
      </p:sp>
      <p:sp>
        <p:nvSpPr>
          <p:cNvPr id="4" name="文本框 3"/>
          <p:cNvSpPr txBox="1"/>
          <p:nvPr/>
        </p:nvSpPr>
        <p:spPr>
          <a:xfrm>
            <a:off x="1597037" y="4867663"/>
            <a:ext cx="8784002" cy="581057"/>
          </a:xfrm>
          <a:prstGeom prst="rect">
            <a:avLst/>
          </a:prstGeom>
          <a:noFill/>
        </p:spPr>
        <p:txBody>
          <a:bodyPr wrap="square">
            <a:spAutoFit/>
          </a:bodyPr>
          <a:lstStyle/>
          <a:p>
            <a:pPr algn="ctr">
              <a:lnSpc>
                <a:spcPct val="150000"/>
              </a:lnSpc>
            </a:pPr>
            <a:r>
              <a:rPr lang="zh-CN" altLang="en-US" sz="2400" b="1" kern="100" dirty="0">
                <a:highlight>
                  <a:srgbClr val="FFFFFF"/>
                </a:highlight>
                <a:latin typeface="微软雅黑" panose="020B0503020204020204" charset="-122"/>
                <a:ea typeface="微软雅黑" panose="020B0503020204020204" charset="-122"/>
                <a:cs typeface="Times New Roman" panose="02020603050405020304" pitchFamily="18" charset="0"/>
              </a:rPr>
              <a:t>向</a:t>
            </a:r>
            <a:r>
              <a:rPr lang="en-US" altLang="zh-CN" sz="2400" b="1" kern="100" dirty="0">
                <a:highlight>
                  <a:srgbClr val="FFFFFF"/>
                </a:highlight>
                <a:latin typeface="微软雅黑" panose="020B0503020204020204" charset="-122"/>
                <a:ea typeface="微软雅黑" panose="020B0503020204020204" charset="-122"/>
                <a:cs typeface="Times New Roman" panose="02020603050405020304" pitchFamily="18" charset="0"/>
              </a:rPr>
              <a:t>M</a:t>
            </a:r>
            <a:r>
              <a:rPr lang="zh-CN" altLang="en-US" sz="2400" b="1" kern="100" dirty="0">
                <a:highlight>
                  <a:srgbClr val="FFFFFF"/>
                </a:highlight>
                <a:latin typeface="微软雅黑" panose="020B0503020204020204" charset="-122"/>
                <a:ea typeface="微软雅黑" panose="020B0503020204020204" charset="-122"/>
                <a:cs typeface="Times New Roman" panose="02020603050405020304" pitchFamily="18" charset="0"/>
              </a:rPr>
              <a:t>人脸上添加对抗扰动，使人脸识别模型将其误分类成</a:t>
            </a:r>
            <a:r>
              <a:rPr lang="en-US" altLang="zh-CN" sz="2400" b="1" kern="100" dirty="0">
                <a:highlight>
                  <a:srgbClr val="FFFFFF"/>
                </a:highlight>
                <a:latin typeface="微软雅黑" panose="020B0503020204020204" charset="-122"/>
                <a:ea typeface="微软雅黑" panose="020B0503020204020204" charset="-122"/>
                <a:cs typeface="Times New Roman" panose="02020603050405020304" pitchFamily="18" charset="0"/>
              </a:rPr>
              <a:t>Z</a:t>
            </a:r>
            <a:endParaRPr lang="zh-CN" altLang="en-US" sz="2400" b="1" kern="100" dirty="0">
              <a:highlight>
                <a:srgbClr val="FFFFFF"/>
              </a:highlight>
              <a:latin typeface="微软雅黑" panose="020B0503020204020204" charset="-122"/>
              <a:ea typeface="微软雅黑" panose="020B0503020204020204" charset="-122"/>
              <a:cs typeface="Times New Roman" panose="02020603050405020304" pitchFamily="18" charset="0"/>
            </a:endParaRPr>
          </a:p>
        </p:txBody>
      </p:sp>
      <p:grpSp>
        <p:nvGrpSpPr>
          <p:cNvPr id="7" name="组合 6"/>
          <p:cNvGrpSpPr/>
          <p:nvPr/>
        </p:nvGrpSpPr>
        <p:grpSpPr>
          <a:xfrm>
            <a:off x="1337675" y="2003832"/>
            <a:ext cx="9516650" cy="2228762"/>
            <a:chOff x="1099629" y="2510323"/>
            <a:chExt cx="9516650" cy="2228762"/>
          </a:xfrm>
        </p:grpSpPr>
        <p:sp>
          <p:nvSpPr>
            <p:cNvPr id="15" name="矩形: 圆角 14"/>
            <p:cNvSpPr/>
            <p:nvPr/>
          </p:nvSpPr>
          <p:spPr bwMode="auto">
            <a:xfrm>
              <a:off x="5663940" y="2510323"/>
              <a:ext cx="4952339" cy="2228762"/>
            </a:xfrm>
            <a:prstGeom prst="roundRect">
              <a:avLst>
                <a:gd name="adj" fmla="val 12653"/>
              </a:avLst>
            </a:prstGeom>
            <a:solidFill>
              <a:srgbClr val="D7DAD7"/>
            </a:solidFill>
            <a:ln w="28575" cap="flat" cmpd="sng" algn="ctr">
              <a:solidFill>
                <a:srgbClr val="717A87"/>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spcBef>
                  <a:spcPct val="50000"/>
                </a:spcBef>
                <a:spcAft>
                  <a:spcPct val="0"/>
                </a:spcAft>
                <a:buClrTx/>
                <a:buSzTx/>
                <a:buFontTx/>
                <a:buNone/>
              </a:pPr>
              <a:r>
                <a:rPr lang="zh-CN" altLang="en-US" sz="2400" dirty="0">
                  <a:latin typeface="华文新魏" panose="02010800040101010101" pitchFamily="2" charset="-122"/>
                  <a:ea typeface="华文新魏" panose="02010800040101010101" pitchFamily="2" charset="-122"/>
                </a:rPr>
                <a:t>人脸识别网络</a:t>
              </a:r>
              <a:endParaRPr kumimoji="0" lang="zh-CN" altLang="en-US" sz="2400" b="0" i="0" u="none" strike="noStrike" cap="none" normalizeH="0" baseline="0" dirty="0">
                <a:ln>
                  <a:noFill/>
                </a:ln>
                <a:solidFill>
                  <a:schemeClr val="tx1"/>
                </a:solidFill>
                <a:effectLst/>
                <a:latin typeface="华文新魏" panose="02010800040101010101" pitchFamily="2" charset="-122"/>
                <a:ea typeface="华文新魏" panose="02010800040101010101" pitchFamily="2" charset="-122"/>
              </a:endParaRPr>
            </a:p>
          </p:txBody>
        </p:sp>
        <p:pic>
          <p:nvPicPr>
            <p:cNvPr id="1028" name="Picture 4" descr="伊隆·馬斯克- 維基百科，自由的百科全書"/>
            <p:cNvPicPr>
              <a:picLocks noChangeArrowheads="1"/>
            </p:cNvPicPr>
            <p:nvPr/>
          </p:nvPicPr>
          <p:blipFill rotWithShape="1">
            <a:blip r:embed="rId1">
              <a:extLst>
                <a:ext uri="{28A0092B-C50C-407E-A947-70E740481C1C}">
                  <a14:useLocalDpi xmlns:a14="http://schemas.microsoft.com/office/drawing/2010/main" val="0"/>
                </a:ext>
              </a:extLst>
            </a:blip>
            <a:srcRect b="23381"/>
            <a:stretch>
              <a:fillRect/>
            </a:stretch>
          </p:blipFill>
          <p:spPr bwMode="auto">
            <a:xfrm>
              <a:off x="1099629" y="3073975"/>
              <a:ext cx="1080000" cy="1080000"/>
            </a:xfrm>
            <a:prstGeom prst="rect">
              <a:avLst/>
            </a:prstGeom>
            <a:noFill/>
            <a:extLst>
              <a:ext uri="{909E8E84-426E-40DD-AFC4-6F175D3DCCD1}">
                <a14:hiddenFill xmlns:a14="http://schemas.microsoft.com/office/drawing/2010/main">
                  <a:solidFill>
                    <a:srgbClr val="FFFFFF"/>
                  </a:solidFill>
                </a14:hiddenFill>
              </a:ext>
            </a:extLst>
          </p:spPr>
        </p:pic>
        <p:pic>
          <p:nvPicPr>
            <p:cNvPr id="5" name="图片 4"/>
            <p:cNvPicPr/>
            <p:nvPr/>
          </p:nvPicPr>
          <p:blipFill>
            <a:blip r:embed="rId2"/>
            <a:stretch>
              <a:fillRect/>
            </a:stretch>
          </p:blipFill>
          <p:spPr>
            <a:xfrm>
              <a:off x="2683849" y="3073975"/>
              <a:ext cx="1080000" cy="1080000"/>
            </a:xfrm>
            <a:prstGeom prst="rect">
              <a:avLst/>
            </a:prstGeom>
          </p:spPr>
        </p:pic>
        <p:pic>
          <p:nvPicPr>
            <p:cNvPr id="6" name="Picture 8"/>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054224" y="3119824"/>
              <a:ext cx="1581667" cy="1011834"/>
            </a:xfrm>
            <a:prstGeom prst="rect">
              <a:avLst/>
            </a:prstGeom>
            <a:noFill/>
            <a:extLst>
              <a:ext uri="{909E8E84-426E-40DD-AFC4-6F175D3DCCD1}">
                <a14:hiddenFill xmlns:a14="http://schemas.microsoft.com/office/drawing/2010/main">
                  <a:solidFill>
                    <a:srgbClr val="FFFFFF"/>
                  </a:solidFill>
                </a14:hiddenFill>
              </a:ext>
            </a:extLst>
          </p:spPr>
        </p:pic>
        <p:cxnSp>
          <p:nvCxnSpPr>
            <p:cNvPr id="12" name="直接箭头连接符 11"/>
            <p:cNvCxnSpPr>
              <a:stCxn id="5" idx="3"/>
              <a:endCxn id="28" idx="1"/>
            </p:cNvCxnSpPr>
            <p:nvPr/>
          </p:nvCxnSpPr>
          <p:spPr bwMode="auto">
            <a:xfrm flipV="1">
              <a:off x="3763849" y="3608950"/>
              <a:ext cx="603911" cy="5025"/>
            </a:xfrm>
            <a:prstGeom prst="straightConnector1">
              <a:avLst/>
            </a:prstGeom>
            <a:solidFill>
              <a:schemeClr val="accent1"/>
            </a:solidFill>
            <a:ln w="57150" cap="flat" cmpd="sng" algn="ctr">
              <a:solidFill>
                <a:srgbClr val="006866"/>
              </a:solidFill>
              <a:prstDash val="solid"/>
              <a:round/>
              <a:headEnd type="none" w="med" len="med"/>
              <a:tailEnd type="triangle"/>
            </a:ln>
          </p:spPr>
        </p:cxnSp>
        <p:cxnSp>
          <p:nvCxnSpPr>
            <p:cNvPr id="21" name="直接箭头连接符 20"/>
            <p:cNvCxnSpPr/>
            <p:nvPr/>
          </p:nvCxnSpPr>
          <p:spPr bwMode="auto">
            <a:xfrm>
              <a:off x="7729205" y="3625743"/>
              <a:ext cx="695610" cy="0"/>
            </a:xfrm>
            <a:prstGeom prst="straightConnector1">
              <a:avLst/>
            </a:prstGeom>
            <a:solidFill>
              <a:schemeClr val="accent1"/>
            </a:solidFill>
            <a:ln w="57150" cap="flat" cmpd="sng" algn="ctr">
              <a:solidFill>
                <a:srgbClr val="006866"/>
              </a:solidFill>
              <a:prstDash val="solid"/>
              <a:round/>
              <a:headEnd type="none" w="med" len="med"/>
              <a:tailEnd type="triangle"/>
            </a:ln>
          </p:spPr>
        </p:cxnSp>
        <p:pic>
          <p:nvPicPr>
            <p:cNvPr id="22" name="图片 21"/>
            <p:cNvPicPr>
              <a:picLocks noChangeAspect="1"/>
            </p:cNvPicPr>
            <p:nvPr/>
          </p:nvPicPr>
          <p:blipFill>
            <a:blip r:embed="rId4"/>
            <a:stretch>
              <a:fillRect/>
            </a:stretch>
          </p:blipFill>
          <p:spPr>
            <a:xfrm>
              <a:off x="7672095" y="3830774"/>
              <a:ext cx="928867" cy="908310"/>
            </a:xfrm>
            <a:prstGeom prst="rect">
              <a:avLst/>
            </a:prstGeom>
          </p:spPr>
        </p:pic>
        <p:sp>
          <p:nvSpPr>
            <p:cNvPr id="23" name="文本框 22"/>
            <p:cNvSpPr txBox="1"/>
            <p:nvPr/>
          </p:nvSpPr>
          <p:spPr>
            <a:xfrm>
              <a:off x="8396936" y="3205346"/>
              <a:ext cx="1703943" cy="625428"/>
            </a:xfrm>
            <a:prstGeom prst="rect">
              <a:avLst/>
            </a:prstGeom>
            <a:noFill/>
          </p:spPr>
          <p:txBody>
            <a:bodyPr wrap="square">
              <a:spAutoFit/>
            </a:bodyPr>
            <a:lstStyle/>
            <a:p>
              <a:pPr marL="0" marR="0" indent="0" algn="ctr" defTabSz="914400" rtl="0" eaLnBrk="1" fontAlgn="base" latinLnBrk="0" hangingPunct="1">
                <a:lnSpc>
                  <a:spcPct val="200000"/>
                </a:lnSpc>
                <a:spcBef>
                  <a:spcPct val="50000"/>
                </a:spcBef>
                <a:spcAft>
                  <a:spcPct val="0"/>
                </a:spcAft>
                <a:buClrTx/>
                <a:buSzTx/>
                <a:buFontTx/>
                <a:buNone/>
              </a:pPr>
              <a:r>
                <a:rPr kumimoji="0" lang="zh-CN" altLang="en-US" sz="2000" b="0" i="0" u="none" strike="noStrike" cap="none" normalizeH="0" baseline="0" dirty="0">
                  <a:ln>
                    <a:noFill/>
                  </a:ln>
                  <a:effectLst/>
                  <a:latin typeface="华文新魏" panose="02010800040101010101" pitchFamily="2" charset="-122"/>
                  <a:ea typeface="华文新魏" panose="02010800040101010101" pitchFamily="2" charset="-122"/>
                </a:rPr>
                <a:t>扎克伯格</a:t>
              </a:r>
              <a:endParaRPr kumimoji="0" lang="zh-CN" altLang="en-US" sz="2000" b="0" i="0" u="none" strike="noStrike" cap="none" normalizeH="0" baseline="0" dirty="0">
                <a:ln>
                  <a:noFill/>
                </a:ln>
                <a:effectLst/>
                <a:latin typeface="华文新魏" panose="02010800040101010101" pitchFamily="2" charset="-122"/>
                <a:ea typeface="华文新魏" panose="02010800040101010101" pitchFamily="2" charset="-122"/>
              </a:endParaRPr>
            </a:p>
          </p:txBody>
        </p:sp>
        <mc:AlternateContent xmlns:mc="http://schemas.openxmlformats.org/markup-compatibility/2006">
          <mc:Choice xmlns:a14="http://schemas.microsoft.com/office/drawing/2010/main" Requires="a14">
            <p:sp>
              <p:nvSpPr>
                <p:cNvPr id="27" name="文本框 26"/>
                <p:cNvSpPr txBox="1"/>
                <p:nvPr/>
              </p:nvSpPr>
              <p:spPr>
                <a:xfrm>
                  <a:off x="2267584" y="3429309"/>
                  <a:ext cx="359073" cy="369332"/>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zh-CN" altLang="en-US" sz="2400" i="1" smtClean="0">
                            <a:latin typeface="Cambria Math" panose="02040503050406030204" pitchFamily="18" charset="0"/>
                          </a:rPr>
                          <m:t>⨁</m:t>
                        </m:r>
                      </m:oMath>
                    </m:oMathPara>
                  </a14:m>
                  <a:endParaRPr lang="zh-CN" altLang="en-US" dirty="0"/>
                </a:p>
              </p:txBody>
            </p:sp>
          </mc:Choice>
          <mc:Fallback>
            <p:sp>
              <p:nvSpPr>
                <p:cNvPr id="27" name="文本框 26"/>
                <p:cNvSpPr txBox="1">
                  <a:spLocks noRot="1" noChangeAspect="1" noMove="1" noResize="1" noEditPoints="1" noAdjustHandles="1" noChangeArrowheads="1" noChangeShapeType="1" noTextEdit="1"/>
                </p:cNvSpPr>
                <p:nvPr/>
              </p:nvSpPr>
              <p:spPr>
                <a:xfrm>
                  <a:off x="2267584" y="3429309"/>
                  <a:ext cx="359073" cy="369332"/>
                </a:xfrm>
                <a:prstGeom prst="rect">
                  <a:avLst/>
                </a:prstGeom>
                <a:blipFill rotWithShape="1">
                  <a:blip r:embed="rId5"/>
                </a:blipFill>
              </p:spPr>
              <p:txBody>
                <a:bodyPr/>
                <a:lstStyle/>
                <a:p>
                  <a:r>
                    <a:rPr lang="zh-CN" altLang="en-US">
                      <a:noFill/>
                    </a:rPr>
                    <a:t> </a:t>
                  </a:r>
                </a:p>
              </p:txBody>
            </p:sp>
          </mc:Fallback>
        </mc:AlternateContent>
        <p:pic>
          <p:nvPicPr>
            <p:cNvPr id="28" name="Picture 4" descr="伊隆·馬斯克- 維基百科，自由的百科全書"/>
            <p:cNvPicPr>
              <a:picLocks noChangeArrowheads="1"/>
            </p:cNvPicPr>
            <p:nvPr/>
          </p:nvPicPr>
          <p:blipFill rotWithShape="1">
            <a:blip r:embed="rId1">
              <a:extLst>
                <a:ext uri="{28A0092B-C50C-407E-A947-70E740481C1C}">
                  <a14:useLocalDpi xmlns:a14="http://schemas.microsoft.com/office/drawing/2010/main" val="0"/>
                </a:ext>
              </a:extLst>
            </a:blip>
            <a:srcRect b="23381"/>
            <a:stretch>
              <a:fillRect/>
            </a:stretch>
          </p:blipFill>
          <p:spPr bwMode="auto">
            <a:xfrm>
              <a:off x="4367760" y="3068950"/>
              <a:ext cx="1080000" cy="1080000"/>
            </a:xfrm>
            <a:prstGeom prst="rect">
              <a:avLst/>
            </a:prstGeom>
            <a:noFill/>
            <a:extLst>
              <a:ext uri="{909E8E84-426E-40DD-AFC4-6F175D3DCCD1}">
                <a14:hiddenFill xmlns:a14="http://schemas.microsoft.com/office/drawing/2010/main">
                  <a:solidFill>
                    <a:srgbClr val="FFFFFF"/>
                  </a:solidFill>
                </a14:hiddenFill>
              </a:ext>
            </a:extLst>
          </p:spPr>
        </p:pic>
        <p:cxnSp>
          <p:nvCxnSpPr>
            <p:cNvPr id="31" name="直接箭头连接符 30"/>
            <p:cNvCxnSpPr>
              <a:stCxn id="28" idx="3"/>
              <a:endCxn id="6" idx="1"/>
            </p:cNvCxnSpPr>
            <p:nvPr/>
          </p:nvCxnSpPr>
          <p:spPr bwMode="auto">
            <a:xfrm>
              <a:off x="5447760" y="3608950"/>
              <a:ext cx="606464" cy="16791"/>
            </a:xfrm>
            <a:prstGeom prst="straightConnector1">
              <a:avLst/>
            </a:prstGeom>
            <a:solidFill>
              <a:schemeClr val="accent1"/>
            </a:solidFill>
            <a:ln w="57150" cap="flat" cmpd="sng" algn="ctr">
              <a:solidFill>
                <a:srgbClr val="006866"/>
              </a:solidFill>
              <a:prstDash val="solid"/>
              <a:round/>
              <a:headEnd type="none" w="med" len="med"/>
              <a:tailEnd type="triangle"/>
            </a:ln>
          </p:spPr>
        </p:cxnSp>
      </p:grpSp>
    </p:spTree>
  </p:cSld>
  <p:clrMapOvr>
    <a:masterClrMapping/>
  </p:clrMapOvr>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80"/>
            <a:ext cx="11573933" cy="1590510"/>
          </a:xfrm>
        </p:spPr>
        <p:txBody>
          <a:bodyPr>
            <a:normAutofit/>
          </a:bodyPr>
          <a:lstStyle/>
          <a:p>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在三维输入空间（即图像有三个像素）中，使用单像素和双像素扰动攻击的示意图</a:t>
            </a:r>
            <a:endParaRPr lang="zh-CN" altLang="en-US" dirty="0">
              <a:solidFill>
                <a:srgbClr val="C00000"/>
              </a:solidFill>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4" name="标题 1"/>
          <p:cNvSpPr>
            <a:spLocks noGrp="1"/>
          </p:cNvSpPr>
          <p:nvPr>
            <p:ph type="title"/>
          </p:nvPr>
        </p:nvSpPr>
        <p:spPr>
          <a:xfrm>
            <a:off x="304800" y="225425"/>
            <a:ext cx="10660063" cy="827088"/>
          </a:xfrm>
        </p:spPr>
        <p:txBody>
          <a:bodyPr/>
          <a:lstStyle/>
          <a:p>
            <a:r>
              <a:rPr lang="zh-CN" altLang="en-US" dirty="0"/>
              <a:t>搜索空间可视化</a:t>
            </a:r>
            <a:endParaRPr lang="zh-CN" altLang="en-US" dirty="0"/>
          </a:p>
        </p:txBody>
      </p:sp>
      <p:sp>
        <p:nvSpPr>
          <p:cNvPr id="16" name="文本框 15"/>
          <p:cNvSpPr txBox="1"/>
          <p:nvPr/>
        </p:nvSpPr>
        <p:spPr>
          <a:xfrm>
            <a:off x="4079720" y="4996179"/>
            <a:ext cx="184731" cy="276999"/>
          </a:xfrm>
          <a:prstGeom prst="rect">
            <a:avLst/>
          </a:prstGeom>
          <a:noFill/>
        </p:spPr>
        <p:txBody>
          <a:bodyPr wrap="none" rtlCol="0">
            <a:spAutoFit/>
          </a:bodyPr>
          <a:lstStyle/>
          <a:p>
            <a:endParaRPr lang="zh-CN" altLang="en-US" dirty="0"/>
          </a:p>
        </p:txBody>
      </p:sp>
      <p:pic>
        <p:nvPicPr>
          <p:cNvPr id="5" name="图片 4"/>
          <p:cNvPicPr>
            <a:picLocks noChangeAspect="1"/>
          </p:cNvPicPr>
          <p:nvPr/>
        </p:nvPicPr>
        <p:blipFill>
          <a:blip r:embed="rId1"/>
          <a:stretch>
            <a:fillRect/>
          </a:stretch>
        </p:blipFill>
        <p:spPr>
          <a:xfrm>
            <a:off x="1199320" y="2702611"/>
            <a:ext cx="3466986" cy="2880400"/>
          </a:xfrm>
          <a:prstGeom prst="rect">
            <a:avLst/>
          </a:prstGeom>
        </p:spPr>
      </p:pic>
      <p:sp>
        <p:nvSpPr>
          <p:cNvPr id="10" name="文本框 9"/>
          <p:cNvSpPr txBox="1"/>
          <p:nvPr/>
        </p:nvSpPr>
        <p:spPr>
          <a:xfrm>
            <a:off x="5879970" y="3083543"/>
            <a:ext cx="5760800" cy="2346283"/>
          </a:xfrm>
          <a:prstGeom prst="rect">
            <a:avLst/>
          </a:prstGeom>
          <a:noFill/>
        </p:spPr>
        <p:txBody>
          <a:bodyPr wrap="square">
            <a:spAutoFit/>
          </a:bodyPr>
          <a:lstStyle/>
          <a:p>
            <a:pPr marL="342900" indent="-342900">
              <a:lnSpc>
                <a:spcPct val="150000"/>
              </a:lnSpc>
              <a:buFont typeface="Arial" panose="020B0604020202020204" pitchFamily="34" charset="0"/>
              <a:buChar char="•"/>
            </a:pPr>
            <a:r>
              <a:rPr lang="zh-CN" altLang="en-US" sz="2000" dirty="0">
                <a:latin typeface="微软雅黑" panose="020B0503020204020204" charset="-122"/>
                <a:ea typeface="微软雅黑" panose="020B0503020204020204" charset="-122"/>
              </a:rPr>
              <a:t>绿色点（球体）表示自然图像</a:t>
            </a:r>
            <a:endParaRPr lang="zh-CN" altLang="en-US" sz="2000" dirty="0">
              <a:latin typeface="微软雅黑" panose="020B0503020204020204" charset="-122"/>
              <a:ea typeface="微软雅黑" panose="020B0503020204020204" charset="-122"/>
            </a:endParaRPr>
          </a:p>
          <a:p>
            <a:pPr marL="342900" indent="-342900">
              <a:lnSpc>
                <a:spcPct val="150000"/>
              </a:lnSpc>
              <a:buFont typeface="Arial" panose="020B0604020202020204" pitchFamily="34" charset="0"/>
              <a:buChar char="•"/>
            </a:pPr>
            <a:r>
              <a:rPr lang="zh-CN" altLang="en-US" sz="2000" dirty="0">
                <a:latin typeface="微软雅黑" panose="020B0503020204020204" charset="-122"/>
                <a:ea typeface="微软雅黑" panose="020B0503020204020204" charset="-122"/>
              </a:rPr>
              <a:t>单像素扰动的搜索空间是三条与自然图像点相交的垂直线，用红色和黑色条纹表示</a:t>
            </a:r>
            <a:endParaRPr lang="zh-CN" altLang="en-US" sz="2000" dirty="0">
              <a:latin typeface="微软雅黑" panose="020B0503020204020204" charset="-122"/>
              <a:ea typeface="微软雅黑" panose="020B0503020204020204" charset="-122"/>
            </a:endParaRPr>
          </a:p>
          <a:p>
            <a:pPr marL="342900" indent="-342900">
              <a:lnSpc>
                <a:spcPct val="150000"/>
              </a:lnSpc>
              <a:buFont typeface="Arial" panose="020B0604020202020204" pitchFamily="34" charset="0"/>
              <a:buChar char="•"/>
            </a:pPr>
            <a:r>
              <a:rPr lang="zh-CN" altLang="en-US" sz="2000" dirty="0">
                <a:latin typeface="微软雅黑" panose="020B0503020204020204" charset="-122"/>
                <a:ea typeface="微软雅黑" panose="020B0503020204020204" charset="-122"/>
              </a:rPr>
              <a:t>双像素扰动的搜索空间是三个蓝色（阴影）的二维平面</a:t>
            </a:r>
            <a:endParaRPr lang="zh-CN" altLang="en-US" sz="2000" dirty="0">
              <a:latin typeface="微软雅黑" panose="020B0503020204020204" charset="-122"/>
              <a:ea typeface="微软雅黑" panose="020B0503020204020204" charset="-122"/>
            </a:endParaRPr>
          </a:p>
        </p:txBody>
      </p:sp>
    </p:spTree>
  </p:cSld>
  <p:clrMapOvr>
    <a:masterClrMapping/>
  </p:clrMapOvr>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内容占位符 2"/>
              <p:cNvSpPr>
                <a:spLocks noGrp="1"/>
              </p:cNvSpPr>
              <p:nvPr>
                <p:ph idx="1"/>
              </p:nvPr>
            </p:nvSpPr>
            <p:spPr>
              <a:xfrm>
                <a:off x="334434" y="1116975"/>
                <a:ext cx="11573933" cy="2312025"/>
              </a:xfrm>
            </p:spPr>
            <p:txBody>
              <a:bodyPr>
                <a:normAutofit/>
              </a:bodyPr>
              <a:lstStyle/>
              <a:p>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使用</a:t>
                </a:r>
                <a:r>
                  <a:rPr lang="zh-CN" altLang="zh-CN" dirty="0">
                    <a:effectLst/>
                    <a:latin typeface="Times New Roman" panose="02020603050405020304" pitchFamily="18" charset="0"/>
                    <a:ea typeface="宋体" panose="02010600030101010101" pitchFamily="2" charset="-122"/>
                    <a:cs typeface="Times New Roman" panose="02020603050405020304" pitchFamily="18" charset="0"/>
                  </a:rPr>
                  <a:t>差分进化（</a:t>
                </a:r>
                <a:r>
                  <a:rPr lang="en-US" altLang="zh-CN" dirty="0">
                    <a:effectLst/>
                    <a:latin typeface="Times New Roman" panose="02020603050405020304" pitchFamily="18" charset="0"/>
                    <a:ea typeface="宋体" panose="02010600030101010101" pitchFamily="2" charset="-122"/>
                  </a:rPr>
                  <a:t>DE, Differential Evolution</a:t>
                </a:r>
                <a:r>
                  <a:rPr lang="zh-CN" altLang="zh-CN" dirty="0">
                    <a:effectLst/>
                    <a:latin typeface="Times New Roman" panose="02020603050405020304" pitchFamily="18" charset="0"/>
                    <a:ea typeface="宋体" panose="02010600030101010101" pitchFamily="2" charset="-122"/>
                    <a:cs typeface="Times New Roman" panose="02020603050405020304" pitchFamily="18" charset="0"/>
                  </a:rPr>
                  <a:t>）算法进行优化</a:t>
                </a:r>
                <a:endParaRPr lang="en-US" altLang="zh-CN" dirty="0">
                  <a:effectLst/>
                  <a:latin typeface="Times New Roman" panose="02020603050405020304" pitchFamily="18" charset="0"/>
                  <a:ea typeface="宋体" panose="02010600030101010101" pitchFamily="2" charset="-122"/>
                  <a:cs typeface="Times New Roman" panose="02020603050405020304" pitchFamily="18" charset="0"/>
                </a:endParaRPr>
              </a:p>
              <a:p>
                <a:pPr lvl="1"/>
                <a:r>
                  <a:rPr lang="en-US" altLang="zh-CN" dirty="0">
                    <a:latin typeface="微软雅黑" panose="020B0503020204020204" charset="-122"/>
                    <a:ea typeface="微软雅黑" panose="020B0503020204020204" charset="-122"/>
                  </a:rPr>
                  <a:t>1</a:t>
                </a:r>
                <a:r>
                  <a:rPr lang="zh-CN" altLang="en-US" dirty="0">
                    <a:latin typeface="微软雅黑" panose="020B0503020204020204" charset="-122"/>
                    <a:ea typeface="微软雅黑" panose="020B0503020204020204" charset="-122"/>
                  </a:rPr>
                  <a:t>）</a:t>
                </a:r>
                <a:r>
                  <a:rPr lang="zh-CN" altLang="zh-CN" dirty="0">
                    <a:latin typeface="微软雅黑" panose="020B0503020204020204" charset="-122"/>
                    <a:ea typeface="微软雅黑" panose="020B0503020204020204" charset="-122"/>
                  </a:rPr>
                  <a:t>将扰动编码为一个数组（候选解）</a:t>
                </a:r>
                <a:r>
                  <a:rPr lang="zh-CN" altLang="en-US" dirty="0">
                    <a:latin typeface="微软雅黑" panose="020B0503020204020204" charset="-122"/>
                    <a:ea typeface="微软雅黑" panose="020B0503020204020204" charset="-122"/>
                  </a:rPr>
                  <a:t>，</a:t>
                </a:r>
                <a:r>
                  <a:rPr lang="zh-CN" altLang="zh-CN" dirty="0">
                    <a:latin typeface="微软雅黑" panose="020B0503020204020204" charset="-122"/>
                    <a:ea typeface="微软雅黑" panose="020B0503020204020204" charset="-122"/>
                  </a:rPr>
                  <a:t>一个候选解包含固定像素数量的扰动，每个扰动都是一个元组，包含五个元素：</a:t>
                </a:r>
                <a14:m>
                  <m:oMath xmlns:m="http://schemas.openxmlformats.org/officeDocument/2006/math">
                    <m:r>
                      <a:rPr lang="en-US" altLang="zh-CN">
                        <a:latin typeface="Cambria Math" panose="02040503050406030204" pitchFamily="18" charset="0"/>
                      </a:rPr>
                      <m:t>(</m:t>
                    </m:r>
                    <m:r>
                      <a:rPr lang="en-US" altLang="zh-CN">
                        <a:latin typeface="Cambria Math" panose="02040503050406030204" pitchFamily="18" charset="0"/>
                      </a:rPr>
                      <m:t>𝑥</m:t>
                    </m:r>
                    <m:r>
                      <a:rPr lang="en-US" altLang="zh-CN">
                        <a:latin typeface="Cambria Math" panose="02040503050406030204" pitchFamily="18" charset="0"/>
                      </a:rPr>
                      <m:t>,</m:t>
                    </m:r>
                    <m:r>
                      <a:rPr lang="en-US" altLang="zh-CN">
                        <a:latin typeface="Cambria Math" panose="02040503050406030204" pitchFamily="18" charset="0"/>
                      </a:rPr>
                      <m:t>𝑦</m:t>
                    </m:r>
                    <m:r>
                      <a:rPr lang="en-US" altLang="zh-CN">
                        <a:latin typeface="Cambria Math" panose="02040503050406030204" pitchFamily="18" charset="0"/>
                      </a:rPr>
                      <m:t>)</m:t>
                    </m:r>
                  </m:oMath>
                </a14:m>
                <a:r>
                  <a:rPr lang="zh-CN" altLang="zh-CN" dirty="0">
                    <a:latin typeface="微软雅黑" panose="020B0503020204020204" charset="-122"/>
                    <a:ea typeface="微软雅黑" panose="020B0503020204020204" charset="-122"/>
                  </a:rPr>
                  <a:t>坐标和该扰动的</a:t>
                </a:r>
                <a:r>
                  <a:rPr lang="en-US" altLang="zh-CN" dirty="0">
                    <a:latin typeface="微软雅黑" panose="020B0503020204020204" charset="-122"/>
                    <a:ea typeface="微软雅黑" panose="020B0503020204020204" charset="-122"/>
                  </a:rPr>
                  <a:t>RGB</a:t>
                </a:r>
                <a:r>
                  <a:rPr lang="zh-CN" altLang="zh-CN" dirty="0">
                    <a:latin typeface="微软雅黑" panose="020B0503020204020204" charset="-122"/>
                    <a:ea typeface="微软雅黑" panose="020B0503020204020204" charset="-122"/>
                  </a:rPr>
                  <a:t>值</a:t>
                </a:r>
                <a:r>
                  <a:rPr lang="zh-CN" altLang="en-US" dirty="0">
                    <a:latin typeface="微软雅黑" panose="020B0503020204020204" charset="-122"/>
                    <a:ea typeface="微软雅黑" panose="020B0503020204020204" charset="-122"/>
                  </a:rPr>
                  <a:t>，</a:t>
                </a:r>
                <a:r>
                  <a:rPr lang="zh-CN" altLang="zh-CN" dirty="0">
                    <a:latin typeface="微软雅黑" panose="020B0503020204020204" charset="-122"/>
                    <a:ea typeface="微软雅黑" panose="020B0503020204020204" charset="-122"/>
                  </a:rPr>
                  <a:t>每次扰动只修改一个像素</a:t>
                </a:r>
                <a:endParaRPr lang="zh-CN" altLang="en-US" dirty="0">
                  <a:solidFill>
                    <a:srgbClr val="C00000"/>
                  </a:solidFill>
                  <a:effectLst/>
                  <a:latin typeface="Times New Roman" panose="02020603050405020304" pitchFamily="18" charset="0"/>
                  <a:ea typeface="宋体" panose="02010600030101010101" pitchFamily="2" charset="-122"/>
                  <a:cs typeface="Times New Roman" panose="02020603050405020304" pitchFamily="18" charset="0"/>
                </a:endParaRPr>
              </a:p>
            </p:txBody>
          </p:sp>
        </mc:Choice>
        <mc:Fallback>
          <p:sp>
            <p:nvSpPr>
              <p:cNvPr id="3" name="内容占位符 2"/>
              <p:cNvSpPr>
                <a:spLocks noRot="1" noChangeAspect="1" noMove="1" noResize="1" noEditPoints="1" noAdjustHandles="1" noChangeArrowheads="1" noChangeShapeType="1" noTextEdit="1"/>
              </p:cNvSpPr>
              <p:nvPr>
                <p:ph idx="1"/>
              </p:nvPr>
            </p:nvSpPr>
            <p:spPr>
              <a:xfrm>
                <a:off x="334434" y="1116975"/>
                <a:ext cx="11573933" cy="2312025"/>
              </a:xfrm>
              <a:blipFill rotWithShape="1">
                <a:blip r:embed="rId1"/>
                <a:stretch>
                  <a:fillRect l="-4" r="2"/>
                </a:stretch>
              </a:blipFill>
            </p:spPr>
            <p:txBody>
              <a:bodyPr/>
              <a:lstStyle/>
              <a:p>
                <a:r>
                  <a:rPr lang="zh-CN" altLang="en-US">
                    <a:noFill/>
                  </a:rPr>
                  <a:t> </a:t>
                </a:r>
              </a:p>
            </p:txBody>
          </p:sp>
        </mc:Fallback>
      </mc:AlternateContent>
      <p:sp>
        <p:nvSpPr>
          <p:cNvPr id="4" name="标题 1"/>
          <p:cNvSpPr>
            <a:spLocks noGrp="1"/>
          </p:cNvSpPr>
          <p:nvPr>
            <p:ph type="title"/>
          </p:nvPr>
        </p:nvSpPr>
        <p:spPr>
          <a:xfrm>
            <a:off x="304800" y="225425"/>
            <a:ext cx="10660063" cy="827088"/>
          </a:xfrm>
        </p:spPr>
        <p:txBody>
          <a:bodyPr/>
          <a:lstStyle/>
          <a:p>
            <a:r>
              <a:rPr lang="zh-CN" altLang="en-US" dirty="0"/>
              <a:t>差分进化算法</a:t>
            </a:r>
            <a:endParaRPr lang="zh-CN" altLang="en-US" dirty="0"/>
          </a:p>
        </p:txBody>
      </p:sp>
      <p:sp>
        <p:nvSpPr>
          <p:cNvPr id="8" name="矩形 7"/>
          <p:cNvSpPr/>
          <p:nvPr/>
        </p:nvSpPr>
        <p:spPr>
          <a:xfrm>
            <a:off x="4135903" y="4150596"/>
            <a:ext cx="3594305" cy="874407"/>
          </a:xfrm>
          <a:prstGeom prst="rect">
            <a:avLst/>
          </a:prstGeom>
        </p:spPr>
        <p:txBody>
          <a:bodyPr wrap="square">
            <a:spAutoFit/>
          </a:bodyPr>
          <a:lstStyle/>
          <a:p>
            <a:pPr algn="ctr">
              <a:lnSpc>
                <a:spcPct val="150000"/>
              </a:lnSpc>
            </a:pPr>
            <a:r>
              <a:rPr lang="zh-CN" altLang="en-US" sz="1800" dirty="0">
                <a:latin typeface="微软雅黑" panose="020B0503020204020204" charset="-122"/>
                <a:ea typeface="微软雅黑" panose="020B0503020204020204" charset="-122"/>
              </a:rPr>
              <a:t>扰动数组：</a:t>
            </a:r>
            <a:r>
              <a:rPr lang="en-US" altLang="zh-CN" sz="1800" dirty="0">
                <a:latin typeface="微软雅黑" panose="020B0503020204020204" charset="-122"/>
                <a:ea typeface="微软雅黑" panose="020B0503020204020204" charset="-122"/>
              </a:rPr>
              <a:t>[0, 1, 12, 3, -5]</a:t>
            </a:r>
            <a:endParaRPr lang="en-US" altLang="zh-CN" sz="1800" dirty="0">
              <a:latin typeface="微软雅黑" panose="020B0503020204020204" charset="-122"/>
              <a:ea typeface="微软雅黑" panose="020B0503020204020204" charset="-122"/>
            </a:endParaRPr>
          </a:p>
          <a:p>
            <a:pPr algn="ctr">
              <a:lnSpc>
                <a:spcPct val="150000"/>
              </a:lnSpc>
            </a:pPr>
            <a:r>
              <a:rPr lang="zh-CN" altLang="en-US" sz="1800" dirty="0">
                <a:latin typeface="微软雅黑" panose="020B0503020204020204" charset="-122"/>
                <a:ea typeface="微软雅黑" panose="020B0503020204020204" charset="-122"/>
              </a:rPr>
              <a:t>修改坐标为（</a:t>
            </a:r>
            <a:r>
              <a:rPr lang="en-US" altLang="zh-CN" sz="1800" dirty="0">
                <a:latin typeface="微软雅黑" panose="020B0503020204020204" charset="-122"/>
                <a:ea typeface="微软雅黑" panose="020B0503020204020204" charset="-122"/>
              </a:rPr>
              <a:t>0</a:t>
            </a:r>
            <a:r>
              <a:rPr lang="zh-CN" altLang="en-US" sz="1800" dirty="0">
                <a:latin typeface="微软雅黑" panose="020B0503020204020204" charset="-122"/>
                <a:ea typeface="微软雅黑" panose="020B0503020204020204" charset="-122"/>
              </a:rPr>
              <a:t>，</a:t>
            </a:r>
            <a:r>
              <a:rPr lang="en-US" altLang="zh-CN" sz="1800" dirty="0">
                <a:latin typeface="微软雅黑" panose="020B0503020204020204" charset="-122"/>
                <a:ea typeface="微软雅黑" panose="020B0503020204020204" charset="-122"/>
              </a:rPr>
              <a:t>1</a:t>
            </a:r>
            <a:r>
              <a:rPr lang="zh-CN" altLang="en-US" sz="1800" dirty="0">
                <a:latin typeface="微软雅黑" panose="020B0503020204020204" charset="-122"/>
                <a:ea typeface="微软雅黑" panose="020B0503020204020204" charset="-122"/>
              </a:rPr>
              <a:t>）的像素值</a:t>
            </a:r>
            <a:endParaRPr lang="en-US" altLang="zh-CN" sz="1800" dirty="0">
              <a:latin typeface="微软雅黑" panose="020B0503020204020204" charset="-122"/>
              <a:ea typeface="微软雅黑" panose="020B0503020204020204" charset="-122"/>
            </a:endParaRPr>
          </a:p>
        </p:txBody>
      </p:sp>
      <p:graphicFrame>
        <p:nvGraphicFramePr>
          <p:cNvPr id="12" name="表格 11"/>
          <p:cNvGraphicFramePr>
            <a:graphicFrameLocks noGrp="1"/>
          </p:cNvGraphicFramePr>
          <p:nvPr/>
        </p:nvGraphicFramePr>
        <p:xfrm>
          <a:off x="2495093" y="3938197"/>
          <a:ext cx="697170" cy="741680"/>
        </p:xfrm>
        <a:graphic>
          <a:graphicData uri="http://schemas.openxmlformats.org/drawingml/2006/table">
            <a:tbl>
              <a:tblPr firstRow="1" bandRow="1">
                <a:tableStyleId>{5C22544A-7EE6-4342-B048-85BDC9FD1C3A}</a:tableStyleId>
              </a:tblPr>
              <a:tblGrid>
                <a:gridCol w="348585"/>
                <a:gridCol w="348585"/>
              </a:tblGrid>
              <a:tr h="370840">
                <a:tc>
                  <a:txBody>
                    <a:bodyPr/>
                    <a:lstStyle/>
                    <a:p>
                      <a:r>
                        <a:rPr lang="en-US" altLang="zh-CN" sz="1200" b="1" dirty="0">
                          <a:solidFill>
                            <a:sysClr val="windowText" lastClr="000000"/>
                          </a:solidFill>
                        </a:rPr>
                        <a:t>16</a:t>
                      </a:r>
                      <a:endParaRPr lang="zh-CN" altLang="en-US" sz="1200" b="1" dirty="0">
                        <a:solidFill>
                          <a:sysClr val="windowText" lastClr="000000"/>
                        </a:solidFill>
                      </a:endParaRPr>
                    </a:p>
                  </a:txBody>
                  <a:tcP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ysClr val="windowText" lastClr="000000"/>
                          </a:solidFill>
                        </a:rPr>
                        <a:t>50</a:t>
                      </a:r>
                      <a:endParaRPr lang="zh-CN" altLang="en-US" sz="1200" b="1" dirty="0">
                        <a:solidFill>
                          <a:sysClr val="windowText" lastClr="000000"/>
                        </a:solidFill>
                      </a:endParaRPr>
                    </a:p>
                  </a:txBody>
                  <a:tcPr>
                    <a:solidFill>
                      <a:srgbClr val="00B0F0"/>
                    </a:solidFill>
                  </a:tcPr>
                </a:tc>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ysClr val="windowText" lastClr="000000"/>
                          </a:solidFill>
                        </a:rPr>
                        <a:t>32</a:t>
                      </a:r>
                      <a:endParaRPr lang="zh-CN" altLang="en-US" sz="1200" b="1" dirty="0">
                        <a:solidFill>
                          <a:sysClr val="windowText" lastClr="000000"/>
                        </a:solidFill>
                      </a:endParaRPr>
                    </a:p>
                  </a:txBody>
                  <a:tcP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ysClr val="windowText" lastClr="000000"/>
                          </a:solidFill>
                        </a:rPr>
                        <a:t>97</a:t>
                      </a:r>
                      <a:endParaRPr lang="zh-CN" altLang="en-US" sz="1200" b="1" dirty="0">
                        <a:solidFill>
                          <a:sysClr val="windowText" lastClr="000000"/>
                        </a:solidFill>
                      </a:endParaRPr>
                    </a:p>
                  </a:txBody>
                  <a:tcPr>
                    <a:solidFill>
                      <a:srgbClr val="00B0F0"/>
                    </a:solidFill>
                  </a:tcPr>
                </a:tc>
              </a:tr>
            </a:tbl>
          </a:graphicData>
        </a:graphic>
      </p:graphicFrame>
      <p:graphicFrame>
        <p:nvGraphicFramePr>
          <p:cNvPr id="13" name="表格 12"/>
          <p:cNvGraphicFramePr>
            <a:graphicFrameLocks noGrp="1"/>
          </p:cNvGraphicFramePr>
          <p:nvPr/>
        </p:nvGraphicFramePr>
        <p:xfrm>
          <a:off x="2236093" y="4150596"/>
          <a:ext cx="697170" cy="741680"/>
        </p:xfrm>
        <a:graphic>
          <a:graphicData uri="http://schemas.openxmlformats.org/drawingml/2006/table">
            <a:tbl>
              <a:tblPr firstRow="1" bandRow="1">
                <a:tableStyleId>{5C22544A-7EE6-4342-B048-85BDC9FD1C3A}</a:tableStyleId>
              </a:tblPr>
              <a:tblGrid>
                <a:gridCol w="348585"/>
                <a:gridCol w="348585"/>
              </a:tblGrid>
              <a:tr h="370840">
                <a:tc>
                  <a:txBody>
                    <a:bodyPr/>
                    <a:lstStyle/>
                    <a:p>
                      <a:r>
                        <a:rPr lang="en-US" altLang="zh-CN" sz="1200" b="1" dirty="0">
                          <a:solidFill>
                            <a:sysClr val="windowText" lastClr="000000"/>
                          </a:solidFill>
                        </a:rPr>
                        <a:t>16</a:t>
                      </a:r>
                      <a:endParaRPr lang="zh-CN" altLang="en-US" sz="1200" b="1" dirty="0">
                        <a:solidFill>
                          <a:sysClr val="windowText" lastClr="000000"/>
                        </a:solidFill>
                      </a:endParaRPr>
                    </a:p>
                  </a:txBody>
                  <a:tcPr>
                    <a:solidFill>
                      <a:srgbClr val="32FF09"/>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ysClr val="windowText" lastClr="000000"/>
                          </a:solidFill>
                        </a:rPr>
                        <a:t>50</a:t>
                      </a:r>
                      <a:endParaRPr lang="zh-CN" altLang="en-US" sz="1200" b="1" dirty="0">
                        <a:solidFill>
                          <a:sysClr val="windowText" lastClr="000000"/>
                        </a:solidFill>
                      </a:endParaRPr>
                    </a:p>
                  </a:txBody>
                  <a:tcPr>
                    <a:solidFill>
                      <a:srgbClr val="32FF09"/>
                    </a:solidFill>
                  </a:tcPr>
                </a:tc>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ysClr val="windowText" lastClr="000000"/>
                          </a:solidFill>
                        </a:rPr>
                        <a:t>32</a:t>
                      </a:r>
                      <a:endParaRPr lang="zh-CN" altLang="en-US" sz="1200" b="1" dirty="0">
                        <a:solidFill>
                          <a:sysClr val="windowText" lastClr="000000"/>
                        </a:solidFill>
                      </a:endParaRPr>
                    </a:p>
                  </a:txBody>
                  <a:tcPr>
                    <a:solidFill>
                      <a:srgbClr val="32FF09"/>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ysClr val="windowText" lastClr="000000"/>
                          </a:solidFill>
                        </a:rPr>
                        <a:t>97</a:t>
                      </a:r>
                      <a:endParaRPr lang="zh-CN" altLang="en-US" sz="1200" b="1" dirty="0">
                        <a:solidFill>
                          <a:sysClr val="windowText" lastClr="000000"/>
                        </a:solidFill>
                      </a:endParaRPr>
                    </a:p>
                  </a:txBody>
                  <a:tcPr>
                    <a:solidFill>
                      <a:srgbClr val="32FF09"/>
                    </a:solidFill>
                  </a:tcPr>
                </a:tc>
              </a:tr>
            </a:tbl>
          </a:graphicData>
        </a:graphic>
      </p:graphicFrame>
      <p:graphicFrame>
        <p:nvGraphicFramePr>
          <p:cNvPr id="7" name="表格 6"/>
          <p:cNvGraphicFramePr>
            <a:graphicFrameLocks noGrp="1"/>
          </p:cNvGraphicFramePr>
          <p:nvPr/>
        </p:nvGraphicFramePr>
        <p:xfrm>
          <a:off x="1985683" y="4365130"/>
          <a:ext cx="697170" cy="741680"/>
        </p:xfrm>
        <a:graphic>
          <a:graphicData uri="http://schemas.openxmlformats.org/drawingml/2006/table">
            <a:tbl>
              <a:tblPr firstRow="1" bandRow="1">
                <a:tableStyleId>{5C22544A-7EE6-4342-B048-85BDC9FD1C3A}</a:tableStyleId>
              </a:tblPr>
              <a:tblGrid>
                <a:gridCol w="348585"/>
                <a:gridCol w="348585"/>
              </a:tblGrid>
              <a:tr h="370840">
                <a:tc>
                  <a:txBody>
                    <a:bodyPr/>
                    <a:lstStyle/>
                    <a:p>
                      <a:r>
                        <a:rPr lang="en-US" altLang="zh-CN" sz="1200" b="1" dirty="0">
                          <a:solidFill>
                            <a:sysClr val="windowText" lastClr="000000"/>
                          </a:solidFill>
                        </a:rPr>
                        <a:t>16</a:t>
                      </a:r>
                      <a:endParaRPr lang="zh-CN" altLang="en-US" sz="1200" b="1" dirty="0">
                        <a:solidFill>
                          <a:sysClr val="windowText" lastClr="000000"/>
                        </a:solidFill>
                      </a:endParaRPr>
                    </a:p>
                  </a:txBody>
                  <a:tcP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ysClr val="windowText" lastClr="000000"/>
                          </a:solidFill>
                        </a:rPr>
                        <a:t>50</a:t>
                      </a:r>
                      <a:endParaRPr lang="zh-CN" altLang="en-US" sz="1200" b="1" dirty="0">
                        <a:solidFill>
                          <a:sysClr val="windowText" lastClr="000000"/>
                        </a:solidFill>
                      </a:endParaRPr>
                    </a:p>
                  </a:txBody>
                  <a:tcPr>
                    <a:solidFill>
                      <a:srgbClr val="FF0000"/>
                    </a:solidFill>
                  </a:tcPr>
                </a:tc>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ysClr val="windowText" lastClr="000000"/>
                          </a:solidFill>
                        </a:rPr>
                        <a:t>32</a:t>
                      </a:r>
                      <a:endParaRPr lang="zh-CN" altLang="en-US" sz="1200" b="1" dirty="0">
                        <a:solidFill>
                          <a:sysClr val="windowText" lastClr="000000"/>
                        </a:solidFill>
                      </a:endParaRPr>
                    </a:p>
                  </a:txBody>
                  <a:tcP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ysClr val="windowText" lastClr="000000"/>
                          </a:solidFill>
                        </a:rPr>
                        <a:t>97</a:t>
                      </a:r>
                      <a:endParaRPr lang="zh-CN" altLang="en-US" sz="1200" b="1" dirty="0">
                        <a:solidFill>
                          <a:sysClr val="windowText" lastClr="000000"/>
                        </a:solidFill>
                      </a:endParaRPr>
                    </a:p>
                  </a:txBody>
                  <a:tcPr>
                    <a:solidFill>
                      <a:srgbClr val="FF0000"/>
                    </a:solidFill>
                  </a:tcPr>
                </a:tc>
              </a:tr>
            </a:tbl>
          </a:graphicData>
        </a:graphic>
      </p:graphicFrame>
      <p:sp>
        <p:nvSpPr>
          <p:cNvPr id="18" name="矩形 17"/>
          <p:cNvSpPr/>
          <p:nvPr/>
        </p:nvSpPr>
        <p:spPr>
          <a:xfrm>
            <a:off x="1276362" y="5259330"/>
            <a:ext cx="2656257" cy="362792"/>
          </a:xfrm>
          <a:prstGeom prst="rect">
            <a:avLst/>
          </a:prstGeom>
        </p:spPr>
        <p:txBody>
          <a:bodyPr wrap="square">
            <a:spAutoFit/>
          </a:bodyPr>
          <a:lstStyle/>
          <a:p>
            <a:pPr algn="ctr">
              <a:lnSpc>
                <a:spcPct val="120000"/>
              </a:lnSpc>
            </a:pPr>
            <a:r>
              <a:rPr lang="zh-CN" altLang="en-US" sz="1600" dirty="0">
                <a:latin typeface="微软雅黑" panose="020B0503020204020204" charset="-122"/>
                <a:ea typeface="微软雅黑" panose="020B0503020204020204" charset="-122"/>
              </a:rPr>
              <a:t>原始图像</a:t>
            </a:r>
            <a:endParaRPr lang="en-US" altLang="zh-CN" sz="1600" dirty="0">
              <a:latin typeface="微软雅黑" panose="020B0503020204020204" charset="-122"/>
              <a:ea typeface="微软雅黑" panose="020B0503020204020204" charset="-122"/>
            </a:endParaRPr>
          </a:p>
        </p:txBody>
      </p:sp>
      <p:graphicFrame>
        <p:nvGraphicFramePr>
          <p:cNvPr id="19" name="表格 18"/>
          <p:cNvGraphicFramePr>
            <a:graphicFrameLocks noGrp="1"/>
          </p:cNvGraphicFramePr>
          <p:nvPr/>
        </p:nvGraphicFramePr>
        <p:xfrm>
          <a:off x="8932849" y="3938197"/>
          <a:ext cx="697170" cy="741680"/>
        </p:xfrm>
        <a:graphic>
          <a:graphicData uri="http://schemas.openxmlformats.org/drawingml/2006/table">
            <a:tbl>
              <a:tblPr firstRow="1" bandRow="1">
                <a:tableStyleId>{5C22544A-7EE6-4342-B048-85BDC9FD1C3A}</a:tableStyleId>
              </a:tblPr>
              <a:tblGrid>
                <a:gridCol w="348585"/>
                <a:gridCol w="348585"/>
              </a:tblGrid>
              <a:tr h="370840">
                <a:tc>
                  <a:txBody>
                    <a:bodyPr/>
                    <a:lstStyle/>
                    <a:p>
                      <a:r>
                        <a:rPr lang="en-US" altLang="zh-CN" sz="1200" b="1" dirty="0">
                          <a:solidFill>
                            <a:sysClr val="windowText" lastClr="000000"/>
                          </a:solidFill>
                        </a:rPr>
                        <a:t>16</a:t>
                      </a:r>
                      <a:endParaRPr lang="zh-CN" altLang="en-US" sz="1200" b="1" dirty="0">
                        <a:solidFill>
                          <a:sysClr val="windowText" lastClr="000000"/>
                        </a:solidFill>
                      </a:endParaRPr>
                    </a:p>
                  </a:txBody>
                  <a:tcP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ysClr val="windowText" lastClr="000000"/>
                          </a:solidFill>
                        </a:rPr>
                        <a:t>45</a:t>
                      </a:r>
                      <a:endParaRPr lang="zh-CN" altLang="en-US" sz="1200" b="1" dirty="0">
                        <a:solidFill>
                          <a:sysClr val="windowText" lastClr="000000"/>
                        </a:solidFill>
                      </a:endParaRPr>
                    </a:p>
                  </a:txBody>
                  <a:tcPr>
                    <a:solidFill>
                      <a:srgbClr val="00B0F0"/>
                    </a:solidFill>
                  </a:tcPr>
                </a:tc>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ysClr val="windowText" lastClr="000000"/>
                          </a:solidFill>
                        </a:rPr>
                        <a:t>32</a:t>
                      </a:r>
                      <a:endParaRPr lang="zh-CN" altLang="en-US" sz="1200" b="1" dirty="0">
                        <a:solidFill>
                          <a:sysClr val="windowText" lastClr="000000"/>
                        </a:solidFill>
                      </a:endParaRPr>
                    </a:p>
                  </a:txBody>
                  <a:tcP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ysClr val="windowText" lastClr="000000"/>
                          </a:solidFill>
                        </a:rPr>
                        <a:t>97</a:t>
                      </a:r>
                      <a:endParaRPr lang="zh-CN" altLang="en-US" sz="1200" b="1" dirty="0">
                        <a:solidFill>
                          <a:sysClr val="windowText" lastClr="000000"/>
                        </a:solidFill>
                      </a:endParaRPr>
                    </a:p>
                  </a:txBody>
                  <a:tcPr>
                    <a:solidFill>
                      <a:srgbClr val="00B0F0"/>
                    </a:solidFill>
                  </a:tcPr>
                </a:tc>
              </a:tr>
            </a:tbl>
          </a:graphicData>
        </a:graphic>
      </p:graphicFrame>
      <p:graphicFrame>
        <p:nvGraphicFramePr>
          <p:cNvPr id="20" name="表格 19"/>
          <p:cNvGraphicFramePr>
            <a:graphicFrameLocks noGrp="1"/>
          </p:cNvGraphicFramePr>
          <p:nvPr/>
        </p:nvGraphicFramePr>
        <p:xfrm>
          <a:off x="8673849" y="4150596"/>
          <a:ext cx="697170" cy="741680"/>
        </p:xfrm>
        <a:graphic>
          <a:graphicData uri="http://schemas.openxmlformats.org/drawingml/2006/table">
            <a:tbl>
              <a:tblPr firstRow="1" bandRow="1">
                <a:tableStyleId>{5C22544A-7EE6-4342-B048-85BDC9FD1C3A}</a:tableStyleId>
              </a:tblPr>
              <a:tblGrid>
                <a:gridCol w="348585"/>
                <a:gridCol w="348585"/>
              </a:tblGrid>
              <a:tr h="370840">
                <a:tc>
                  <a:txBody>
                    <a:bodyPr/>
                    <a:lstStyle/>
                    <a:p>
                      <a:r>
                        <a:rPr lang="en-US" altLang="zh-CN" sz="1200" b="1" dirty="0">
                          <a:solidFill>
                            <a:sysClr val="windowText" lastClr="000000"/>
                          </a:solidFill>
                        </a:rPr>
                        <a:t>16</a:t>
                      </a:r>
                      <a:endParaRPr lang="zh-CN" altLang="en-US" sz="1200" b="1" dirty="0">
                        <a:solidFill>
                          <a:sysClr val="windowText" lastClr="000000"/>
                        </a:solidFill>
                      </a:endParaRPr>
                    </a:p>
                  </a:txBody>
                  <a:tcPr>
                    <a:solidFill>
                      <a:srgbClr val="32FF09"/>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ysClr val="windowText" lastClr="000000"/>
                          </a:solidFill>
                        </a:rPr>
                        <a:t>53</a:t>
                      </a:r>
                      <a:endParaRPr lang="zh-CN" altLang="en-US" sz="1200" b="1" dirty="0">
                        <a:solidFill>
                          <a:sysClr val="windowText" lastClr="000000"/>
                        </a:solidFill>
                      </a:endParaRPr>
                    </a:p>
                  </a:txBody>
                  <a:tcPr>
                    <a:solidFill>
                      <a:srgbClr val="32FF09"/>
                    </a:solidFill>
                  </a:tcPr>
                </a:tc>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ysClr val="windowText" lastClr="000000"/>
                          </a:solidFill>
                        </a:rPr>
                        <a:t>32</a:t>
                      </a:r>
                      <a:endParaRPr lang="zh-CN" altLang="en-US" sz="1200" b="1" dirty="0">
                        <a:solidFill>
                          <a:sysClr val="windowText" lastClr="000000"/>
                        </a:solidFill>
                      </a:endParaRPr>
                    </a:p>
                  </a:txBody>
                  <a:tcPr>
                    <a:solidFill>
                      <a:srgbClr val="32FF09"/>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ysClr val="windowText" lastClr="000000"/>
                          </a:solidFill>
                        </a:rPr>
                        <a:t>97</a:t>
                      </a:r>
                      <a:endParaRPr lang="zh-CN" altLang="en-US" sz="1200" b="1" dirty="0">
                        <a:solidFill>
                          <a:sysClr val="windowText" lastClr="000000"/>
                        </a:solidFill>
                      </a:endParaRPr>
                    </a:p>
                  </a:txBody>
                  <a:tcPr>
                    <a:solidFill>
                      <a:srgbClr val="32FF09"/>
                    </a:solidFill>
                  </a:tcPr>
                </a:tc>
              </a:tr>
            </a:tbl>
          </a:graphicData>
        </a:graphic>
      </p:graphicFrame>
      <p:graphicFrame>
        <p:nvGraphicFramePr>
          <p:cNvPr id="21" name="表格 20"/>
          <p:cNvGraphicFramePr>
            <a:graphicFrameLocks noGrp="1"/>
          </p:cNvGraphicFramePr>
          <p:nvPr/>
        </p:nvGraphicFramePr>
        <p:xfrm>
          <a:off x="8423439" y="4365130"/>
          <a:ext cx="697170" cy="741680"/>
        </p:xfrm>
        <a:graphic>
          <a:graphicData uri="http://schemas.openxmlformats.org/drawingml/2006/table">
            <a:tbl>
              <a:tblPr firstRow="1" bandRow="1">
                <a:tableStyleId>{5C22544A-7EE6-4342-B048-85BDC9FD1C3A}</a:tableStyleId>
              </a:tblPr>
              <a:tblGrid>
                <a:gridCol w="348585"/>
                <a:gridCol w="348585"/>
              </a:tblGrid>
              <a:tr h="370840">
                <a:tc>
                  <a:txBody>
                    <a:bodyPr/>
                    <a:lstStyle/>
                    <a:p>
                      <a:r>
                        <a:rPr lang="en-US" altLang="zh-CN" sz="1200" b="1" dirty="0">
                          <a:solidFill>
                            <a:sysClr val="windowText" lastClr="000000"/>
                          </a:solidFill>
                        </a:rPr>
                        <a:t>16</a:t>
                      </a:r>
                      <a:endParaRPr lang="zh-CN" altLang="en-US" sz="1200" b="1" dirty="0">
                        <a:solidFill>
                          <a:sysClr val="windowText" lastClr="000000"/>
                        </a:solidFill>
                      </a:endParaRPr>
                    </a:p>
                  </a:txBody>
                  <a:tcP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ysClr val="windowText" lastClr="000000"/>
                          </a:solidFill>
                        </a:rPr>
                        <a:t>62</a:t>
                      </a:r>
                      <a:endParaRPr lang="zh-CN" altLang="en-US" sz="1200" b="1" dirty="0">
                        <a:solidFill>
                          <a:sysClr val="windowText" lastClr="000000"/>
                        </a:solidFill>
                      </a:endParaRPr>
                    </a:p>
                  </a:txBody>
                  <a:tcPr>
                    <a:solidFill>
                      <a:srgbClr val="FF0000"/>
                    </a:solidFill>
                  </a:tcPr>
                </a:tc>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ysClr val="windowText" lastClr="000000"/>
                          </a:solidFill>
                        </a:rPr>
                        <a:t>32</a:t>
                      </a:r>
                      <a:endParaRPr lang="zh-CN" altLang="en-US" sz="1200" b="1" dirty="0">
                        <a:solidFill>
                          <a:sysClr val="windowText" lastClr="000000"/>
                        </a:solidFill>
                      </a:endParaRPr>
                    </a:p>
                  </a:txBody>
                  <a:tcP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ysClr val="windowText" lastClr="000000"/>
                          </a:solidFill>
                        </a:rPr>
                        <a:t>97</a:t>
                      </a:r>
                      <a:endParaRPr lang="zh-CN" altLang="en-US" sz="1200" b="1" dirty="0">
                        <a:solidFill>
                          <a:sysClr val="windowText" lastClr="000000"/>
                        </a:solidFill>
                      </a:endParaRPr>
                    </a:p>
                  </a:txBody>
                  <a:tcPr>
                    <a:solidFill>
                      <a:srgbClr val="FF0000"/>
                    </a:solidFill>
                  </a:tcPr>
                </a:tc>
              </a:tr>
            </a:tbl>
          </a:graphicData>
        </a:graphic>
      </p:graphicFrame>
      <p:sp>
        <p:nvSpPr>
          <p:cNvPr id="25" name="矩形 24"/>
          <p:cNvSpPr/>
          <p:nvPr/>
        </p:nvSpPr>
        <p:spPr>
          <a:xfrm>
            <a:off x="7792480" y="5239271"/>
            <a:ext cx="2656257" cy="362792"/>
          </a:xfrm>
          <a:prstGeom prst="rect">
            <a:avLst/>
          </a:prstGeom>
        </p:spPr>
        <p:txBody>
          <a:bodyPr wrap="square">
            <a:spAutoFit/>
          </a:bodyPr>
          <a:lstStyle/>
          <a:p>
            <a:pPr algn="ctr">
              <a:lnSpc>
                <a:spcPct val="120000"/>
              </a:lnSpc>
            </a:pPr>
            <a:r>
              <a:rPr lang="zh-CN" altLang="en-US" sz="1600" dirty="0">
                <a:latin typeface="微软雅黑" panose="020B0503020204020204" charset="-122"/>
                <a:ea typeface="微软雅黑" panose="020B0503020204020204" charset="-122"/>
              </a:rPr>
              <a:t>扰动图像</a:t>
            </a:r>
            <a:endParaRPr lang="en-US" altLang="zh-CN" sz="1600" dirty="0">
              <a:latin typeface="微软雅黑" panose="020B0503020204020204" charset="-122"/>
              <a:ea typeface="微软雅黑" panose="020B0503020204020204" charset="-122"/>
            </a:endParaRPr>
          </a:p>
        </p:txBody>
      </p:sp>
    </p:spTree>
  </p:cSld>
  <p:clrMapOvr>
    <a:masterClrMapping/>
  </p:clrMapOvr>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内容占位符 2"/>
              <p:cNvSpPr>
                <a:spLocks noGrp="1"/>
              </p:cNvSpPr>
              <p:nvPr>
                <p:ph idx="1"/>
              </p:nvPr>
            </p:nvSpPr>
            <p:spPr>
              <a:xfrm>
                <a:off x="334434" y="1116975"/>
                <a:ext cx="11573933" cy="1636905"/>
              </a:xfrm>
            </p:spPr>
            <p:txBody>
              <a:bodyPr>
                <a:normAutofit/>
              </a:bodyPr>
              <a:lstStyle/>
              <a:p>
                <a:pPr marL="742950" lvl="1" indent="-342900"/>
                <a:r>
                  <a:rPr lang="en-US" altLang="zh-CN" dirty="0">
                    <a:latin typeface="微软雅黑" panose="020B0503020204020204" charset="-122"/>
                    <a:ea typeface="微软雅黑" panose="020B0503020204020204" charset="-122"/>
                  </a:rPr>
                  <a:t>2</a:t>
                </a:r>
                <a:r>
                  <a:rPr lang="zh-CN" altLang="en-US" dirty="0">
                    <a:latin typeface="微软雅黑" panose="020B0503020204020204" charset="-122"/>
                    <a:ea typeface="微软雅黑" panose="020B0503020204020204" charset="-122"/>
                  </a:rPr>
                  <a:t>）</a:t>
                </a:r>
                <a:r>
                  <a:rPr lang="zh-CN" altLang="zh-CN" dirty="0">
                    <a:latin typeface="微软雅黑" panose="020B0503020204020204" charset="-122"/>
                    <a:ea typeface="微软雅黑" panose="020B0503020204020204" charset="-122"/>
                  </a:rPr>
                  <a:t>候选解（</a:t>
                </a:r>
                <a:r>
                  <a:rPr lang="zh-CN" altLang="en-US" dirty="0">
                    <a:latin typeface="微软雅黑" panose="020B0503020204020204" charset="-122"/>
                    <a:ea typeface="微软雅黑" panose="020B0503020204020204" charset="-122"/>
                  </a:rPr>
                  <a:t>父代</a:t>
                </a:r>
                <a:r>
                  <a:rPr lang="zh-CN" altLang="zh-CN" dirty="0">
                    <a:latin typeface="微软雅黑" panose="020B0503020204020204" charset="-122"/>
                    <a:ea typeface="微软雅黑" panose="020B0503020204020204" charset="-122"/>
                  </a:rPr>
                  <a:t>）的初始数量为</a:t>
                </a:r>
                <a:r>
                  <a:rPr lang="en-US" altLang="zh-CN" dirty="0">
                    <a:latin typeface="微软雅黑" panose="020B0503020204020204" charset="-122"/>
                    <a:ea typeface="微软雅黑" panose="020B0503020204020204" charset="-122"/>
                  </a:rPr>
                  <a:t>400</a:t>
                </a:r>
                <a:r>
                  <a:rPr lang="zh-CN" altLang="zh-CN" dirty="0">
                    <a:latin typeface="微软雅黑" panose="020B0503020204020204" charset="-122"/>
                    <a:ea typeface="微软雅黑" panose="020B0503020204020204" charset="-122"/>
                  </a:rPr>
                  <a:t>，每次迭代中，将使用常规的</a:t>
                </a:r>
                <a:r>
                  <a:rPr lang="en-US" altLang="zh-CN" dirty="0">
                    <a:latin typeface="微软雅黑" panose="020B0503020204020204" charset="-122"/>
                    <a:ea typeface="微软雅黑" panose="020B0503020204020204" charset="-122"/>
                  </a:rPr>
                  <a:t>DE</a:t>
                </a:r>
                <a:r>
                  <a:rPr lang="zh-CN" altLang="zh-CN" dirty="0">
                    <a:latin typeface="微软雅黑" panose="020B0503020204020204" charset="-122"/>
                    <a:ea typeface="微软雅黑" panose="020B0503020204020204" charset="-122"/>
                  </a:rPr>
                  <a:t>公式生成另外</a:t>
                </a:r>
                <a:r>
                  <a:rPr lang="en-US" altLang="zh-CN" dirty="0">
                    <a:latin typeface="微软雅黑" panose="020B0503020204020204" charset="-122"/>
                    <a:ea typeface="微软雅黑" panose="020B0503020204020204" charset="-122"/>
                  </a:rPr>
                  <a:t>400</a:t>
                </a:r>
                <a:r>
                  <a:rPr lang="zh-CN" altLang="zh-CN" dirty="0">
                    <a:latin typeface="微软雅黑" panose="020B0503020204020204" charset="-122"/>
                    <a:ea typeface="微软雅黑" panose="020B0503020204020204" charset="-122"/>
                  </a:rPr>
                  <a:t>个候选解（子代）：</a:t>
                </a:r>
                <a:endParaRPr lang="zh-CN" altLang="zh-CN" dirty="0">
                  <a:latin typeface="微软雅黑" panose="020B0503020204020204" charset="-122"/>
                  <a:ea typeface="微软雅黑" panose="020B0503020204020204" charset="-122"/>
                </a:endParaRPr>
              </a:p>
              <a:p>
                <a:pPr marL="919480" lvl="2" indent="0">
                  <a:buNone/>
                </a:pPr>
                <a14:m>
                  <m:oMathPara xmlns:m="http://schemas.openxmlformats.org/officeDocument/2006/math">
                    <m:oMathParaPr>
                      <m:jc m:val="centerGroup"/>
                    </m:oMathParaPr>
                    <m:oMath xmlns:m="http://schemas.openxmlformats.org/officeDocument/2006/math">
                      <m:sSub>
                        <m:sSubPr>
                          <m:ctrlPr>
                            <a:rPr lang="zh-CN" altLang="zh-CN" sz="2400" i="1">
                              <a:latin typeface="Cambria Math" panose="02040503050406030204" pitchFamily="18" charset="0"/>
                            </a:rPr>
                          </m:ctrlPr>
                        </m:sSubPr>
                        <m:e>
                          <m:r>
                            <a:rPr lang="en-US" altLang="zh-CN" sz="2400">
                              <a:latin typeface="Cambria Math" panose="02040503050406030204" pitchFamily="18" charset="0"/>
                            </a:rPr>
                            <m:t>𝑥</m:t>
                          </m:r>
                        </m:e>
                        <m:sub>
                          <m:r>
                            <a:rPr lang="en-US" altLang="zh-CN" sz="2400">
                              <a:latin typeface="Cambria Math" panose="02040503050406030204" pitchFamily="18" charset="0"/>
                            </a:rPr>
                            <m:t>𝑖</m:t>
                          </m:r>
                        </m:sub>
                      </m:sSub>
                      <m:d>
                        <m:dPr>
                          <m:ctrlPr>
                            <a:rPr lang="zh-CN" altLang="zh-CN" sz="2400" i="1">
                              <a:latin typeface="Cambria Math" panose="02040503050406030204" pitchFamily="18" charset="0"/>
                            </a:rPr>
                          </m:ctrlPr>
                        </m:dPr>
                        <m:e>
                          <m:r>
                            <a:rPr lang="en-US" altLang="zh-CN" sz="2400">
                              <a:latin typeface="Cambria Math" panose="02040503050406030204" pitchFamily="18" charset="0"/>
                            </a:rPr>
                            <m:t>𝑔</m:t>
                          </m:r>
                          <m:r>
                            <a:rPr lang="en-US" altLang="zh-CN" sz="2400">
                              <a:latin typeface="Cambria Math" panose="02040503050406030204" pitchFamily="18" charset="0"/>
                            </a:rPr>
                            <m:t>+</m:t>
                          </m:r>
                          <m:r>
                            <a:rPr lang="en-US" altLang="zh-CN" sz="2400">
                              <a:latin typeface="Cambria Math" panose="02040503050406030204" pitchFamily="18" charset="0"/>
                            </a:rPr>
                            <m:t>1</m:t>
                          </m:r>
                        </m:e>
                      </m:d>
                      <m:r>
                        <a:rPr lang="en-US" altLang="zh-CN" sz="2400">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a:latin typeface="Cambria Math" panose="02040503050406030204" pitchFamily="18" charset="0"/>
                            </a:rPr>
                            <m:t>𝑥</m:t>
                          </m:r>
                        </m:e>
                        <m:sub>
                          <m:sSub>
                            <m:sSubPr>
                              <m:ctrlPr>
                                <a:rPr lang="zh-CN" altLang="zh-CN" sz="2400" i="1">
                                  <a:latin typeface="Cambria Math" panose="02040503050406030204" pitchFamily="18" charset="0"/>
                                </a:rPr>
                              </m:ctrlPr>
                            </m:sSubPr>
                            <m:e>
                              <m:r>
                                <a:rPr lang="en-US" altLang="zh-CN" sz="2400">
                                  <a:latin typeface="Cambria Math" panose="02040503050406030204" pitchFamily="18" charset="0"/>
                                </a:rPr>
                                <m:t>𝑟</m:t>
                              </m:r>
                            </m:e>
                            <m:sub>
                              <m:r>
                                <a:rPr lang="en-US" altLang="zh-CN" sz="2400">
                                  <a:latin typeface="Cambria Math" panose="02040503050406030204" pitchFamily="18" charset="0"/>
                                </a:rPr>
                                <m:t>1</m:t>
                              </m:r>
                            </m:sub>
                          </m:sSub>
                        </m:sub>
                      </m:sSub>
                      <m:d>
                        <m:dPr>
                          <m:ctrlPr>
                            <a:rPr lang="zh-CN" altLang="zh-CN" sz="2400" i="1">
                              <a:latin typeface="Cambria Math" panose="02040503050406030204" pitchFamily="18" charset="0"/>
                            </a:rPr>
                          </m:ctrlPr>
                        </m:dPr>
                        <m:e>
                          <m:r>
                            <a:rPr lang="en-US" altLang="zh-CN" sz="2400">
                              <a:latin typeface="Cambria Math" panose="02040503050406030204" pitchFamily="18" charset="0"/>
                            </a:rPr>
                            <m:t>𝑔</m:t>
                          </m:r>
                        </m:e>
                      </m:d>
                      <m:r>
                        <a:rPr lang="en-US" altLang="zh-CN" sz="2400">
                          <a:latin typeface="Cambria Math" panose="02040503050406030204" pitchFamily="18" charset="0"/>
                        </a:rPr>
                        <m:t>+</m:t>
                      </m:r>
                      <m:r>
                        <a:rPr lang="en-US" altLang="zh-CN" sz="2400">
                          <a:latin typeface="Cambria Math" panose="02040503050406030204" pitchFamily="18" charset="0"/>
                        </a:rPr>
                        <m:t>𝐹</m:t>
                      </m:r>
                      <m:d>
                        <m:dPr>
                          <m:ctrlPr>
                            <a:rPr lang="zh-CN" altLang="zh-CN" sz="2400" i="1">
                              <a:latin typeface="Cambria Math" panose="02040503050406030204" pitchFamily="18" charset="0"/>
                            </a:rPr>
                          </m:ctrlPr>
                        </m:dPr>
                        <m:e>
                          <m:sSub>
                            <m:sSubPr>
                              <m:ctrlPr>
                                <a:rPr lang="zh-CN" altLang="zh-CN" sz="2400" i="1">
                                  <a:latin typeface="Cambria Math" panose="02040503050406030204" pitchFamily="18" charset="0"/>
                                </a:rPr>
                              </m:ctrlPr>
                            </m:sSubPr>
                            <m:e>
                              <m:r>
                                <a:rPr lang="en-US" altLang="zh-CN" sz="2400" b="0" i="1" smtClean="0">
                                  <a:latin typeface="Cambria Math" panose="02040503050406030204" pitchFamily="18" charset="0"/>
                                </a:rPr>
                                <m:t>𝑥</m:t>
                              </m:r>
                            </m:e>
                            <m:sub>
                              <m:sSub>
                                <m:sSubPr>
                                  <m:ctrlPr>
                                    <a:rPr lang="zh-CN" altLang="zh-CN" sz="2400" i="1">
                                      <a:latin typeface="Cambria Math" panose="02040503050406030204" pitchFamily="18" charset="0"/>
                                    </a:rPr>
                                  </m:ctrlPr>
                                </m:sSubPr>
                                <m:e>
                                  <m:r>
                                    <a:rPr lang="en-US" altLang="zh-CN" sz="2400">
                                      <a:latin typeface="Cambria Math" panose="02040503050406030204" pitchFamily="18" charset="0"/>
                                    </a:rPr>
                                    <m:t>𝑟</m:t>
                                  </m:r>
                                </m:e>
                                <m:sub>
                                  <m:r>
                                    <a:rPr lang="en-US" altLang="zh-CN" sz="2400">
                                      <a:latin typeface="Cambria Math" panose="02040503050406030204" pitchFamily="18" charset="0"/>
                                    </a:rPr>
                                    <m:t>2</m:t>
                                  </m:r>
                                </m:sub>
                              </m:sSub>
                            </m:sub>
                          </m:sSub>
                          <m:d>
                            <m:dPr>
                              <m:ctrlPr>
                                <a:rPr lang="zh-CN" altLang="zh-CN" sz="2400" i="1">
                                  <a:latin typeface="Cambria Math" panose="02040503050406030204" pitchFamily="18" charset="0"/>
                                </a:rPr>
                              </m:ctrlPr>
                            </m:dPr>
                            <m:e>
                              <m:r>
                                <a:rPr lang="en-US" altLang="zh-CN" sz="2400">
                                  <a:latin typeface="Cambria Math" panose="02040503050406030204" pitchFamily="18" charset="0"/>
                                </a:rPr>
                                <m:t>𝑔</m:t>
                              </m:r>
                            </m:e>
                          </m:d>
                          <m:r>
                            <a:rPr lang="en-US" altLang="zh-CN" sz="2400">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b="0" i="1" smtClean="0">
                                  <a:latin typeface="Cambria Math" panose="02040503050406030204" pitchFamily="18" charset="0"/>
                                </a:rPr>
                                <m:t>𝑥</m:t>
                              </m:r>
                            </m:e>
                            <m:sub>
                              <m:sSub>
                                <m:sSubPr>
                                  <m:ctrlPr>
                                    <a:rPr lang="zh-CN" altLang="zh-CN" sz="2400" i="1">
                                      <a:latin typeface="Cambria Math" panose="02040503050406030204" pitchFamily="18" charset="0"/>
                                    </a:rPr>
                                  </m:ctrlPr>
                                </m:sSubPr>
                                <m:e>
                                  <m:r>
                                    <a:rPr lang="en-US" altLang="zh-CN" sz="2400">
                                      <a:latin typeface="Cambria Math" panose="02040503050406030204" pitchFamily="18" charset="0"/>
                                    </a:rPr>
                                    <m:t>𝑟</m:t>
                                  </m:r>
                                </m:e>
                                <m:sub>
                                  <m:r>
                                    <a:rPr lang="en-US" altLang="zh-CN" sz="2400">
                                      <a:latin typeface="Cambria Math" panose="02040503050406030204" pitchFamily="18" charset="0"/>
                                    </a:rPr>
                                    <m:t>3</m:t>
                                  </m:r>
                                </m:sub>
                              </m:sSub>
                            </m:sub>
                          </m:sSub>
                          <m:d>
                            <m:dPr>
                              <m:ctrlPr>
                                <a:rPr lang="zh-CN" altLang="zh-CN" sz="2400" i="1">
                                  <a:latin typeface="Cambria Math" panose="02040503050406030204" pitchFamily="18" charset="0"/>
                                </a:rPr>
                              </m:ctrlPr>
                            </m:dPr>
                            <m:e>
                              <m:r>
                                <a:rPr lang="en-US" altLang="zh-CN" sz="2400">
                                  <a:latin typeface="Cambria Math" panose="02040503050406030204" pitchFamily="18" charset="0"/>
                                </a:rPr>
                                <m:t>𝑔</m:t>
                              </m:r>
                            </m:e>
                          </m:d>
                        </m:e>
                      </m:d>
                      <m:r>
                        <a:rPr lang="en-US" altLang="zh-CN" sz="2400">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a:latin typeface="Cambria Math" panose="02040503050406030204" pitchFamily="18" charset="0"/>
                            </a:rPr>
                            <m:t>   </m:t>
                          </m:r>
                          <m:r>
                            <a:rPr lang="en-US" altLang="zh-CN" sz="2400">
                              <a:latin typeface="Cambria Math" panose="02040503050406030204" pitchFamily="18" charset="0"/>
                            </a:rPr>
                            <m:t>𝑟</m:t>
                          </m:r>
                        </m:e>
                        <m:sub>
                          <m:r>
                            <a:rPr lang="en-US" altLang="zh-CN" sz="2400">
                              <a:latin typeface="Cambria Math" panose="02040503050406030204" pitchFamily="18" charset="0"/>
                            </a:rPr>
                            <m:t>1</m:t>
                          </m:r>
                        </m:sub>
                      </m:sSub>
                      <m:r>
                        <a:rPr lang="en-US" altLang="zh-CN" sz="2400">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a:latin typeface="Cambria Math" panose="02040503050406030204" pitchFamily="18" charset="0"/>
                            </a:rPr>
                            <m:t>𝑟</m:t>
                          </m:r>
                        </m:e>
                        <m:sub>
                          <m:r>
                            <a:rPr lang="en-US" altLang="zh-CN" sz="2400">
                              <a:latin typeface="Cambria Math" panose="02040503050406030204" pitchFamily="18" charset="0"/>
                            </a:rPr>
                            <m:t>2</m:t>
                          </m:r>
                        </m:sub>
                      </m:sSub>
                      <m:r>
                        <a:rPr lang="en-US" altLang="zh-CN" sz="2400">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a:latin typeface="Cambria Math" panose="02040503050406030204" pitchFamily="18" charset="0"/>
                            </a:rPr>
                            <m:t>𝑟</m:t>
                          </m:r>
                        </m:e>
                        <m:sub>
                          <m:r>
                            <a:rPr lang="en-US" altLang="zh-CN" sz="2400">
                              <a:latin typeface="Cambria Math" panose="02040503050406030204" pitchFamily="18" charset="0"/>
                            </a:rPr>
                            <m:t>3</m:t>
                          </m:r>
                        </m:sub>
                      </m:sSub>
                    </m:oMath>
                  </m:oMathPara>
                </a14:m>
                <a:endParaRPr lang="zh-CN" altLang="zh-CN" dirty="0">
                  <a:latin typeface="微软雅黑" panose="020B0503020204020204" charset="-122"/>
                  <a:ea typeface="微软雅黑" panose="020B0503020204020204" charset="-122"/>
                </a:endParaRPr>
              </a:p>
            </p:txBody>
          </p:sp>
        </mc:Choice>
        <mc:Fallback>
          <p:sp>
            <p:nvSpPr>
              <p:cNvPr id="3" name="内容占位符 2"/>
              <p:cNvSpPr>
                <a:spLocks noRot="1" noChangeAspect="1" noMove="1" noResize="1" noEditPoints="1" noAdjustHandles="1" noChangeArrowheads="1" noChangeShapeType="1" noTextEdit="1"/>
              </p:cNvSpPr>
              <p:nvPr>
                <p:ph idx="1"/>
              </p:nvPr>
            </p:nvSpPr>
            <p:spPr>
              <a:xfrm>
                <a:off x="334434" y="1116975"/>
                <a:ext cx="11573933" cy="1636905"/>
              </a:xfrm>
              <a:blipFill rotWithShape="1">
                <a:blip r:embed="rId1"/>
                <a:stretch>
                  <a:fillRect l="-4" t="-1" r="2" b="32"/>
                </a:stretch>
              </a:blipFill>
            </p:spPr>
            <p:txBody>
              <a:bodyPr/>
              <a:lstStyle/>
              <a:p>
                <a:r>
                  <a:rPr lang="zh-CN" altLang="en-US">
                    <a:noFill/>
                  </a:rPr>
                  <a:t> </a:t>
                </a:r>
              </a:p>
            </p:txBody>
          </p:sp>
        </mc:Fallback>
      </mc:AlternateContent>
      <p:sp>
        <p:nvSpPr>
          <p:cNvPr id="4" name="标题 1"/>
          <p:cNvSpPr>
            <a:spLocks noGrp="1"/>
          </p:cNvSpPr>
          <p:nvPr>
            <p:ph type="title"/>
          </p:nvPr>
        </p:nvSpPr>
        <p:spPr>
          <a:xfrm>
            <a:off x="304800" y="225425"/>
            <a:ext cx="10660063" cy="827088"/>
          </a:xfrm>
        </p:spPr>
        <p:txBody>
          <a:bodyPr/>
          <a:lstStyle/>
          <a:p>
            <a:r>
              <a:rPr lang="zh-CN" altLang="en-US" dirty="0"/>
              <a:t>差分进化算法</a:t>
            </a:r>
            <a:endParaRPr lang="zh-CN" altLang="en-US" dirty="0"/>
          </a:p>
        </p:txBody>
      </p:sp>
      <p:sp>
        <p:nvSpPr>
          <p:cNvPr id="40" name="文本框 39"/>
          <p:cNvSpPr txBox="1"/>
          <p:nvPr/>
        </p:nvSpPr>
        <p:spPr>
          <a:xfrm>
            <a:off x="7717629" y="4508831"/>
            <a:ext cx="4190617" cy="961289"/>
          </a:xfrm>
          <a:prstGeom prst="rect">
            <a:avLst/>
          </a:prstGeom>
          <a:noFill/>
        </p:spPr>
        <p:txBody>
          <a:bodyPr wrap="square">
            <a:spAutoFit/>
          </a:bodyPr>
          <a:lstStyle/>
          <a:p>
            <a:pPr algn="ctr">
              <a:lnSpc>
                <a:spcPct val="150000"/>
              </a:lnSpc>
            </a:pPr>
            <a:r>
              <a:rPr lang="zh-CN" altLang="en-US" sz="2000" dirty="0">
                <a:latin typeface="微软雅黑" panose="020B0503020204020204" charset="-122"/>
                <a:ea typeface="微软雅黑" panose="020B0503020204020204" charset="-122"/>
              </a:rPr>
              <a:t>同一个候选解里面图像的扰动像素位置一样，但扰动像素值不同！</a:t>
            </a:r>
            <a:endParaRPr lang="zh-CN" altLang="en-US" sz="2000" dirty="0">
              <a:latin typeface="微软雅黑" panose="020B0503020204020204" charset="-122"/>
              <a:ea typeface="微软雅黑" panose="020B0503020204020204" charset="-122"/>
            </a:endParaRPr>
          </a:p>
        </p:txBody>
      </p:sp>
      <mc:AlternateContent xmlns:mc="http://schemas.openxmlformats.org/markup-compatibility/2006">
        <mc:Choice xmlns:a14="http://schemas.microsoft.com/office/drawing/2010/main" Requires="a14">
          <p:sp>
            <p:nvSpPr>
              <p:cNvPr id="6" name="文本框 5"/>
              <p:cNvSpPr txBox="1"/>
              <p:nvPr/>
            </p:nvSpPr>
            <p:spPr>
              <a:xfrm>
                <a:off x="1115232" y="2729161"/>
                <a:ext cx="10793135" cy="369332"/>
              </a:xfrm>
              <a:prstGeom prst="rect">
                <a:avLst/>
              </a:prstGeom>
              <a:noFill/>
            </p:spPr>
            <p:txBody>
              <a:bodyPr wrap="square">
                <a:spAutoFit/>
              </a:bodyPr>
              <a:lstStyle/>
              <a:p>
                <a:pPr marL="0" lvl="2">
                  <a:buNone/>
                </a:pPr>
                <a14:m>
                  <m:oMath xmlns:m="http://schemas.openxmlformats.org/officeDocument/2006/math">
                    <m:sSub>
                      <m:sSubPr>
                        <m:ctrlPr>
                          <a:rPr lang="zh-CN" altLang="zh-CN" sz="1800" i="1">
                            <a:latin typeface="Cambria Math" panose="02040503050406030204" pitchFamily="18" charset="0"/>
                          </a:rPr>
                        </m:ctrlPr>
                      </m:sSubPr>
                      <m:e>
                        <m:r>
                          <a:rPr lang="en-US" altLang="zh-CN" sz="1800">
                            <a:latin typeface="Cambria Math" panose="02040503050406030204" pitchFamily="18" charset="0"/>
                          </a:rPr>
                          <m:t>𝑥</m:t>
                        </m:r>
                      </m:e>
                      <m:sub>
                        <m:r>
                          <a:rPr lang="en-US" altLang="zh-CN" sz="1800">
                            <a:latin typeface="Cambria Math" panose="02040503050406030204" pitchFamily="18" charset="0"/>
                          </a:rPr>
                          <m:t>𝑖</m:t>
                        </m:r>
                      </m:sub>
                    </m:sSub>
                  </m:oMath>
                </a14:m>
                <a:r>
                  <a:rPr lang="zh-CN" altLang="zh-CN" sz="1800" dirty="0">
                    <a:latin typeface="微软雅黑" panose="020B0503020204020204" charset="-122"/>
                    <a:ea typeface="微软雅黑" panose="020B0503020204020204" charset="-122"/>
                  </a:rPr>
                  <a:t>是候选解（子代）的元素，</a:t>
                </a:r>
                <a14:m>
                  <m:oMath xmlns:m="http://schemas.openxmlformats.org/officeDocument/2006/math">
                    <m:sSub>
                      <m:sSubPr>
                        <m:ctrlPr>
                          <a:rPr lang="zh-CN" altLang="zh-CN" sz="1800" i="1">
                            <a:latin typeface="Cambria Math" panose="02040503050406030204" pitchFamily="18" charset="0"/>
                          </a:rPr>
                        </m:ctrlPr>
                      </m:sSubPr>
                      <m:e>
                        <m:r>
                          <a:rPr lang="en-US" altLang="zh-CN" sz="1800">
                            <a:latin typeface="Cambria Math" panose="02040503050406030204" pitchFamily="18" charset="0"/>
                          </a:rPr>
                          <m:t>𝑟</m:t>
                        </m:r>
                      </m:e>
                      <m:sub>
                        <m:r>
                          <a:rPr lang="en-US" altLang="zh-CN" sz="1800">
                            <a:latin typeface="Cambria Math" panose="02040503050406030204" pitchFamily="18" charset="0"/>
                          </a:rPr>
                          <m:t>1</m:t>
                        </m:r>
                      </m:sub>
                    </m:sSub>
                    <m:r>
                      <a:rPr lang="en-US" altLang="zh-CN" sz="1800">
                        <a:latin typeface="Cambria Math" panose="02040503050406030204" pitchFamily="18" charset="0"/>
                      </a:rPr>
                      <m:t>,</m:t>
                    </m:r>
                    <m:sSub>
                      <m:sSubPr>
                        <m:ctrlPr>
                          <a:rPr lang="zh-CN" altLang="zh-CN" sz="1800" i="1">
                            <a:latin typeface="Cambria Math" panose="02040503050406030204" pitchFamily="18" charset="0"/>
                          </a:rPr>
                        </m:ctrlPr>
                      </m:sSubPr>
                      <m:e>
                        <m:r>
                          <a:rPr lang="en-US" altLang="zh-CN" sz="1800">
                            <a:latin typeface="Cambria Math" panose="02040503050406030204" pitchFamily="18" charset="0"/>
                          </a:rPr>
                          <m:t>𝑟</m:t>
                        </m:r>
                      </m:e>
                      <m:sub>
                        <m:r>
                          <a:rPr lang="en-US" altLang="zh-CN" sz="1800">
                            <a:latin typeface="Cambria Math" panose="02040503050406030204" pitchFamily="18" charset="0"/>
                          </a:rPr>
                          <m:t>2</m:t>
                        </m:r>
                      </m:sub>
                    </m:sSub>
                    <m:r>
                      <a:rPr lang="en-US" altLang="zh-CN" sz="1800">
                        <a:latin typeface="Cambria Math" panose="02040503050406030204" pitchFamily="18" charset="0"/>
                      </a:rPr>
                      <m:t>,</m:t>
                    </m:r>
                    <m:sSub>
                      <m:sSubPr>
                        <m:ctrlPr>
                          <a:rPr lang="zh-CN" altLang="zh-CN" sz="1800" i="1">
                            <a:latin typeface="Cambria Math" panose="02040503050406030204" pitchFamily="18" charset="0"/>
                          </a:rPr>
                        </m:ctrlPr>
                      </m:sSubPr>
                      <m:e>
                        <m:r>
                          <a:rPr lang="en-US" altLang="zh-CN" sz="1800">
                            <a:latin typeface="Cambria Math" panose="02040503050406030204" pitchFamily="18" charset="0"/>
                          </a:rPr>
                          <m:t>𝑟</m:t>
                        </m:r>
                      </m:e>
                      <m:sub>
                        <m:r>
                          <a:rPr lang="en-US" altLang="zh-CN" sz="1800">
                            <a:latin typeface="Cambria Math" panose="02040503050406030204" pitchFamily="18" charset="0"/>
                          </a:rPr>
                          <m:t>3</m:t>
                        </m:r>
                      </m:sub>
                    </m:sSub>
                  </m:oMath>
                </a14:m>
                <a:r>
                  <a:rPr lang="zh-CN" altLang="zh-CN" sz="1800" dirty="0">
                    <a:latin typeface="微软雅黑" panose="020B0503020204020204" charset="-122"/>
                    <a:ea typeface="微软雅黑" panose="020B0503020204020204" charset="-122"/>
                  </a:rPr>
                  <a:t>是随机数，</a:t>
                </a:r>
                <a14:m>
                  <m:oMath xmlns:m="http://schemas.openxmlformats.org/officeDocument/2006/math">
                    <m:r>
                      <a:rPr lang="en-US" altLang="zh-CN" sz="1800">
                        <a:latin typeface="Cambria Math" panose="02040503050406030204" pitchFamily="18" charset="0"/>
                      </a:rPr>
                      <m:t>𝐹</m:t>
                    </m:r>
                  </m:oMath>
                </a14:m>
                <a:r>
                  <a:rPr lang="zh-CN" altLang="zh-CN" sz="1800" dirty="0">
                    <a:latin typeface="微软雅黑" panose="020B0503020204020204" charset="-122"/>
                    <a:ea typeface="微软雅黑" panose="020B0503020204020204" charset="-122"/>
                  </a:rPr>
                  <a:t>是设置为</a:t>
                </a:r>
                <a:r>
                  <a:rPr lang="en-US" altLang="zh-CN" sz="1800" dirty="0">
                    <a:latin typeface="微软雅黑" panose="020B0503020204020204" charset="-122"/>
                    <a:ea typeface="微软雅黑" panose="020B0503020204020204" charset="-122"/>
                  </a:rPr>
                  <a:t>0.5</a:t>
                </a:r>
                <a:r>
                  <a:rPr lang="zh-CN" altLang="zh-CN" sz="1800" dirty="0">
                    <a:latin typeface="微软雅黑" panose="020B0503020204020204" charset="-122"/>
                    <a:ea typeface="微软雅黑" panose="020B0503020204020204" charset="-122"/>
                  </a:rPr>
                  <a:t>的比例参数，</a:t>
                </a:r>
                <a14:m>
                  <m:oMath xmlns:m="http://schemas.openxmlformats.org/officeDocument/2006/math">
                    <m:r>
                      <a:rPr lang="en-US" altLang="zh-CN" sz="1800">
                        <a:latin typeface="Cambria Math" panose="02040503050406030204" pitchFamily="18" charset="0"/>
                      </a:rPr>
                      <m:t>𝑔</m:t>
                    </m:r>
                  </m:oMath>
                </a14:m>
                <a:r>
                  <a:rPr lang="zh-CN" altLang="zh-CN" sz="1800" dirty="0">
                    <a:latin typeface="微软雅黑" panose="020B0503020204020204" charset="-122"/>
                    <a:ea typeface="微软雅黑" panose="020B0503020204020204" charset="-122"/>
                  </a:rPr>
                  <a:t>是当前一代（父代）的索引</a:t>
                </a:r>
                <a:endParaRPr lang="en-US" altLang="zh-CN" sz="1800" dirty="0">
                  <a:latin typeface="微软雅黑" panose="020B0503020204020204" charset="-122"/>
                  <a:ea typeface="微软雅黑" panose="020B0503020204020204" charset="-122"/>
                </a:endParaRPr>
              </a:p>
            </p:txBody>
          </p:sp>
        </mc:Choice>
        <mc:Fallback>
          <p:sp>
            <p:nvSpPr>
              <p:cNvPr id="6" name="文本框 5"/>
              <p:cNvSpPr txBox="1">
                <a:spLocks noRot="1" noChangeAspect="1" noMove="1" noResize="1" noEditPoints="1" noAdjustHandles="1" noChangeArrowheads="1" noChangeShapeType="1" noTextEdit="1"/>
              </p:cNvSpPr>
              <p:nvPr/>
            </p:nvSpPr>
            <p:spPr>
              <a:xfrm>
                <a:off x="1115232" y="2729161"/>
                <a:ext cx="10793135" cy="369332"/>
              </a:xfrm>
              <a:prstGeom prst="rect">
                <a:avLst/>
              </a:prstGeom>
              <a:blipFill rotWithShape="1">
                <a:blip r:embed="rId2"/>
                <a:stretch>
                  <a:fillRect l="-2" t="-153" r="2" b="89"/>
                </a:stretch>
              </a:blipFill>
            </p:spPr>
            <p:txBody>
              <a:bodyPr/>
              <a:lstStyle/>
              <a:p>
                <a:r>
                  <a:rPr lang="zh-CN" altLang="en-US">
                    <a:noFill/>
                  </a:rPr>
                  <a:t> </a:t>
                </a:r>
              </a:p>
            </p:txBody>
          </p:sp>
        </mc:Fallback>
      </mc:AlternateContent>
      <p:grpSp>
        <p:nvGrpSpPr>
          <p:cNvPr id="8" name="组合 7"/>
          <p:cNvGrpSpPr/>
          <p:nvPr/>
        </p:nvGrpSpPr>
        <p:grpSpPr>
          <a:xfrm>
            <a:off x="1150906" y="3573020"/>
            <a:ext cx="5855914" cy="2726660"/>
            <a:chOff x="1343340" y="3589585"/>
            <a:chExt cx="5855914" cy="2726660"/>
          </a:xfrm>
        </p:grpSpPr>
        <p:sp>
          <p:nvSpPr>
            <p:cNvPr id="48" name="文本框 47"/>
            <p:cNvSpPr txBox="1"/>
            <p:nvPr/>
          </p:nvSpPr>
          <p:spPr>
            <a:xfrm>
              <a:off x="1738259" y="5977691"/>
              <a:ext cx="1298682" cy="338554"/>
            </a:xfrm>
            <a:prstGeom prst="rect">
              <a:avLst/>
            </a:prstGeom>
            <a:noFill/>
          </p:spPr>
          <p:txBody>
            <a:bodyPr wrap="square">
              <a:spAutoFit/>
            </a:bodyPr>
            <a:lstStyle/>
            <a:p>
              <a:r>
                <a:rPr lang="zh-CN" altLang="en-US" sz="1600" dirty="0"/>
                <a:t>随机挑选</a:t>
              </a:r>
              <a:endParaRPr lang="zh-CN" altLang="en-US" sz="1600" dirty="0"/>
            </a:p>
          </p:txBody>
        </p:sp>
        <p:pic>
          <p:nvPicPr>
            <p:cNvPr id="7" name="图片 6"/>
            <p:cNvPicPr>
              <a:picLocks noChangeAspect="1"/>
            </p:cNvPicPr>
            <p:nvPr/>
          </p:nvPicPr>
          <p:blipFill>
            <a:blip r:embed="rId3"/>
            <a:stretch>
              <a:fillRect/>
            </a:stretch>
          </p:blipFill>
          <p:spPr>
            <a:xfrm>
              <a:off x="1343340" y="3589585"/>
              <a:ext cx="5855914" cy="2726660"/>
            </a:xfrm>
            <a:prstGeom prst="rect">
              <a:avLst/>
            </a:prstGeom>
          </p:spPr>
        </p:pic>
        <p:sp>
          <p:nvSpPr>
            <p:cNvPr id="38" name="文本框 37"/>
            <p:cNvSpPr txBox="1"/>
            <p:nvPr/>
          </p:nvSpPr>
          <p:spPr>
            <a:xfrm>
              <a:off x="1577488" y="5609650"/>
              <a:ext cx="1620225" cy="338554"/>
            </a:xfrm>
            <a:prstGeom prst="rect">
              <a:avLst/>
            </a:prstGeom>
            <a:noFill/>
          </p:spPr>
          <p:txBody>
            <a:bodyPr wrap="square">
              <a:spAutoFit/>
            </a:bodyPr>
            <a:lstStyle/>
            <a:p>
              <a:r>
                <a:rPr lang="zh-CN" altLang="en-US" sz="1600" dirty="0"/>
                <a:t>候选解（父代）</a:t>
              </a:r>
              <a:endParaRPr lang="zh-CN" altLang="en-US" sz="1600" dirty="0"/>
            </a:p>
          </p:txBody>
        </p:sp>
      </p:grpSp>
    </p:spTree>
  </p:cSld>
  <p:clrMapOvr>
    <a:masterClrMapping/>
  </p:clrMapOvr>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内容占位符 2"/>
              <p:cNvSpPr>
                <a:spLocks noGrp="1"/>
              </p:cNvSpPr>
              <p:nvPr>
                <p:ph idx="1"/>
              </p:nvPr>
            </p:nvSpPr>
            <p:spPr>
              <a:xfrm>
                <a:off x="309033" y="1211576"/>
                <a:ext cx="11573933" cy="1285321"/>
              </a:xfrm>
            </p:spPr>
            <p:txBody>
              <a:bodyPr>
                <a:normAutofit/>
              </a:bodyPr>
              <a:lstStyle/>
              <a:p>
                <a:pPr lvl="1"/>
                <a:r>
                  <a:rPr lang="en-US" altLang="zh-CN" dirty="0">
                    <a:latin typeface="微软雅黑" panose="020B0503020204020204" charset="-122"/>
                    <a:ea typeface="微软雅黑" panose="020B0503020204020204" charset="-122"/>
                  </a:rPr>
                  <a:t>3</a:t>
                </a:r>
                <a:r>
                  <a:rPr lang="zh-CN" altLang="en-US" dirty="0">
                    <a:latin typeface="微软雅黑" panose="020B0503020204020204" charset="-122"/>
                    <a:ea typeface="微软雅黑" panose="020B0503020204020204" charset="-122"/>
                  </a:rPr>
                  <a:t>）</a:t>
                </a:r>
                <a:r>
                  <a:rPr lang="zh-CN" altLang="zh-CN" dirty="0">
                    <a:latin typeface="微软雅黑" panose="020B0503020204020204" charset="-122"/>
                    <a:ea typeface="微软雅黑" panose="020B0503020204020204" charset="-122"/>
                  </a:rPr>
                  <a:t>生成后， </a:t>
                </a:r>
                <a14:m>
                  <m:oMath xmlns:m="http://schemas.openxmlformats.org/officeDocument/2006/math">
                    <m:sSub>
                      <m:sSubPr>
                        <m:ctrlPr>
                          <a:rPr lang="zh-CN" altLang="zh-CN" i="1">
                            <a:latin typeface="Cambria Math" panose="02040503050406030204" pitchFamily="18" charset="0"/>
                          </a:rPr>
                        </m:ctrlPr>
                      </m:sSubPr>
                      <m:e>
                        <m:r>
                          <a:rPr lang="en-US" altLang="zh-CN">
                            <a:latin typeface="Cambria Math" panose="02040503050406030204" pitchFamily="18" charset="0"/>
                          </a:rPr>
                          <m:t>𝑥</m:t>
                        </m:r>
                      </m:e>
                      <m:sub>
                        <m:r>
                          <a:rPr lang="en-US" altLang="zh-CN">
                            <a:latin typeface="Cambria Math" panose="02040503050406030204" pitchFamily="18" charset="0"/>
                          </a:rPr>
                          <m:t>𝑖</m:t>
                        </m:r>
                      </m:sub>
                    </m:sSub>
                    <m:d>
                      <m:dPr>
                        <m:ctrlPr>
                          <a:rPr lang="zh-CN" altLang="zh-CN" i="1">
                            <a:latin typeface="Cambria Math" panose="02040503050406030204" pitchFamily="18" charset="0"/>
                          </a:rPr>
                        </m:ctrlPr>
                      </m:dPr>
                      <m:e>
                        <m:r>
                          <a:rPr lang="en-US" altLang="zh-CN">
                            <a:latin typeface="Cambria Math" panose="02040503050406030204" pitchFamily="18" charset="0"/>
                          </a:rPr>
                          <m:t>𝑔</m:t>
                        </m:r>
                        <m:r>
                          <a:rPr lang="en-US" altLang="zh-CN">
                            <a:latin typeface="Cambria Math" panose="02040503050406030204" pitchFamily="18" charset="0"/>
                          </a:rPr>
                          <m:t>+</m:t>
                        </m:r>
                        <m:r>
                          <a:rPr lang="en-US" altLang="zh-CN">
                            <a:latin typeface="Cambria Math" panose="02040503050406030204" pitchFamily="18" charset="0"/>
                          </a:rPr>
                          <m:t>1</m:t>
                        </m:r>
                      </m:e>
                    </m:d>
                  </m:oMath>
                </a14:m>
                <a:r>
                  <a:rPr lang="zh-CN" altLang="zh-CN" dirty="0">
                    <a:latin typeface="微软雅黑" panose="020B0503020204020204" charset="-122"/>
                    <a:ea typeface="微软雅黑" panose="020B0503020204020204" charset="-122"/>
                  </a:rPr>
                  <a:t>与其相应的父代</a:t>
                </a:r>
                <a14:m>
                  <m:oMath xmlns:m="http://schemas.openxmlformats.org/officeDocument/2006/math">
                    <m:sSub>
                      <m:sSubPr>
                        <m:ctrlPr>
                          <a:rPr lang="zh-CN" altLang="zh-CN" i="1">
                            <a:latin typeface="Cambria Math" panose="02040503050406030204" pitchFamily="18" charset="0"/>
                          </a:rPr>
                        </m:ctrlPr>
                      </m:sSubPr>
                      <m:e>
                        <m:r>
                          <a:rPr lang="en-US" altLang="zh-CN">
                            <a:latin typeface="Cambria Math" panose="02040503050406030204" pitchFamily="18" charset="0"/>
                          </a:rPr>
                          <m:t>𝑥</m:t>
                        </m:r>
                      </m:e>
                      <m:sub>
                        <m:r>
                          <a:rPr lang="en-US" altLang="zh-CN">
                            <a:latin typeface="Cambria Math" panose="02040503050406030204" pitchFamily="18" charset="0"/>
                          </a:rPr>
                          <m:t>𝑖</m:t>
                        </m:r>
                      </m:sub>
                    </m:sSub>
                    <m:d>
                      <m:dPr>
                        <m:ctrlPr>
                          <a:rPr lang="zh-CN" altLang="zh-CN" i="1">
                            <a:latin typeface="Cambria Math" panose="02040503050406030204" pitchFamily="18" charset="0"/>
                          </a:rPr>
                        </m:ctrlPr>
                      </m:dPr>
                      <m:e>
                        <m:r>
                          <a:rPr lang="en-US" altLang="zh-CN">
                            <a:latin typeface="Cambria Math" panose="02040503050406030204" pitchFamily="18" charset="0"/>
                          </a:rPr>
                          <m:t>𝑔</m:t>
                        </m:r>
                      </m:e>
                    </m:d>
                  </m:oMath>
                </a14:m>
                <a:r>
                  <a:rPr lang="zh-CN" altLang="zh-CN" dirty="0">
                    <a:latin typeface="微软雅黑" panose="020B0503020204020204" charset="-122"/>
                    <a:ea typeface="微软雅黑" panose="020B0503020204020204" charset="-122"/>
                  </a:rPr>
                  <a:t>竞争</a:t>
                </a:r>
                <a:r>
                  <a:rPr lang="zh-CN" altLang="en-US" dirty="0">
                    <a:latin typeface="微软雅黑" panose="020B0503020204020204" charset="-122"/>
                    <a:ea typeface="微软雅黑" panose="020B0503020204020204" charset="-122"/>
                  </a:rPr>
                  <a:t>，查询目标模型</a:t>
                </a:r>
                <a:r>
                  <a:rPr lang="zh-CN" altLang="zh-CN" dirty="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正确标签上的</a:t>
                </a:r>
                <a:r>
                  <a:rPr lang="zh-CN" altLang="en-US" dirty="0">
                    <a:solidFill>
                      <a:srgbClr val="FF0000"/>
                    </a:solidFill>
                    <a:latin typeface="微软雅黑" panose="020B0503020204020204" charset="-122"/>
                    <a:ea typeface="微软雅黑" panose="020B0503020204020204" charset="-122"/>
                  </a:rPr>
                  <a:t>置信度较低的个体将获胜</a:t>
                </a:r>
                <a:r>
                  <a:rPr lang="zh-CN" altLang="en-US" dirty="0">
                    <a:latin typeface="微软雅黑" panose="020B0503020204020204" charset="-122"/>
                    <a:ea typeface="微软雅黑" panose="020B0503020204020204" charset="-122"/>
                  </a:rPr>
                  <a:t>，并存活下来，进入下一次迭代</a:t>
                </a:r>
                <a:endParaRPr lang="en-US" altLang="zh-CN" dirty="0">
                  <a:effectLst/>
                  <a:latin typeface="Times New Roman" panose="02020603050405020304" pitchFamily="18" charset="0"/>
                  <a:ea typeface="宋体" panose="02010600030101010101" pitchFamily="2" charset="-122"/>
                  <a:cs typeface="Times New Roman" panose="02020603050405020304" pitchFamily="18" charset="0"/>
                </a:endParaRPr>
              </a:p>
            </p:txBody>
          </p:sp>
        </mc:Choice>
        <mc:Fallback>
          <p:sp>
            <p:nvSpPr>
              <p:cNvPr id="3" name="内容占位符 2"/>
              <p:cNvSpPr>
                <a:spLocks noRot="1" noChangeAspect="1" noMove="1" noResize="1" noEditPoints="1" noAdjustHandles="1" noChangeArrowheads="1" noChangeShapeType="1" noTextEdit="1"/>
              </p:cNvSpPr>
              <p:nvPr>
                <p:ph idx="1"/>
              </p:nvPr>
            </p:nvSpPr>
            <p:spPr>
              <a:xfrm>
                <a:off x="309033" y="1211576"/>
                <a:ext cx="11573933" cy="1285321"/>
              </a:xfrm>
              <a:blipFill rotWithShape="1">
                <a:blip r:embed="rId1"/>
                <a:stretch>
                  <a:fillRect l="-4" t="-49" r="2" b="6"/>
                </a:stretch>
              </a:blipFill>
            </p:spPr>
            <p:txBody>
              <a:bodyPr/>
              <a:lstStyle/>
              <a:p>
                <a:r>
                  <a:rPr lang="zh-CN" altLang="en-US">
                    <a:noFill/>
                  </a:rPr>
                  <a:t> </a:t>
                </a:r>
              </a:p>
            </p:txBody>
          </p:sp>
        </mc:Fallback>
      </mc:AlternateContent>
      <p:sp>
        <p:nvSpPr>
          <p:cNvPr id="4" name="标题 1"/>
          <p:cNvSpPr>
            <a:spLocks noGrp="1"/>
          </p:cNvSpPr>
          <p:nvPr>
            <p:ph type="title"/>
          </p:nvPr>
        </p:nvSpPr>
        <p:spPr>
          <a:xfrm>
            <a:off x="304800" y="225425"/>
            <a:ext cx="10660063" cy="827088"/>
          </a:xfrm>
        </p:spPr>
        <p:txBody>
          <a:bodyPr/>
          <a:lstStyle/>
          <a:p>
            <a:r>
              <a:rPr lang="zh-CN" altLang="en-US" dirty="0"/>
              <a:t>差分进化算法</a:t>
            </a:r>
            <a:endParaRPr lang="zh-CN" altLang="en-US" dirty="0"/>
          </a:p>
        </p:txBody>
      </p:sp>
      <p:grpSp>
        <p:nvGrpSpPr>
          <p:cNvPr id="15" name="组合 14"/>
          <p:cNvGrpSpPr/>
          <p:nvPr/>
        </p:nvGrpSpPr>
        <p:grpSpPr>
          <a:xfrm>
            <a:off x="767260" y="2852920"/>
            <a:ext cx="10491973" cy="2996499"/>
            <a:chOff x="760436" y="2829211"/>
            <a:chExt cx="10491973" cy="2996499"/>
          </a:xfrm>
        </p:grpSpPr>
        <p:sp>
          <p:nvSpPr>
            <p:cNvPr id="68" name="云形 67"/>
            <p:cNvSpPr/>
            <p:nvPr/>
          </p:nvSpPr>
          <p:spPr bwMode="auto">
            <a:xfrm>
              <a:off x="8688360" y="3356990"/>
              <a:ext cx="2054543" cy="1341555"/>
            </a:xfrm>
            <a:prstGeom prst="cloud">
              <a:avLst/>
            </a:prstGeom>
            <a:noFill/>
            <a:ln w="12700"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50000"/>
                </a:spcBef>
                <a:spcAft>
                  <a:spcPct val="0"/>
                </a:spcAft>
                <a:buClrTx/>
                <a:buSzTx/>
                <a:buFontTx/>
                <a:buNone/>
              </a:pPr>
              <a:endParaRPr kumimoji="0" lang="zh-CN" altLang="en-US" sz="1200" b="0" i="0" u="none" strike="noStrike" cap="none" normalizeH="0" baseline="0" dirty="0">
                <a:ln>
                  <a:noFill/>
                </a:ln>
                <a:solidFill>
                  <a:schemeClr val="tx1"/>
                </a:solidFill>
                <a:effectLst/>
                <a:latin typeface="楷体_GB2312" pitchFamily="49" charset="-122"/>
                <a:ea typeface="楷体_GB2312" pitchFamily="49" charset="-122"/>
              </a:endParaRPr>
            </a:p>
          </p:txBody>
        </p:sp>
        <p:sp>
          <p:nvSpPr>
            <p:cNvPr id="72" name="文本框 71"/>
            <p:cNvSpPr txBox="1"/>
            <p:nvPr/>
          </p:nvSpPr>
          <p:spPr>
            <a:xfrm>
              <a:off x="9022357" y="4980054"/>
              <a:ext cx="2230052" cy="369332"/>
            </a:xfrm>
            <a:prstGeom prst="rect">
              <a:avLst/>
            </a:prstGeom>
            <a:noFill/>
          </p:spPr>
          <p:txBody>
            <a:bodyPr wrap="square">
              <a:spAutoFit/>
            </a:bodyPr>
            <a:lstStyle/>
            <a:p>
              <a:r>
                <a:rPr lang="zh-CN" altLang="en-US" sz="1800" dirty="0">
                  <a:latin typeface="微软雅黑" panose="020B0503020204020204" charset="-122"/>
                  <a:ea typeface="微软雅黑" panose="020B0503020204020204" charset="-122"/>
                </a:rPr>
                <a:t>候选解（子代）</a:t>
              </a:r>
              <a:endParaRPr lang="zh-CN" altLang="en-US" sz="1800" dirty="0">
                <a:latin typeface="微软雅黑" panose="020B0503020204020204" charset="-122"/>
                <a:ea typeface="微软雅黑" panose="020B0503020204020204" charset="-122"/>
              </a:endParaRPr>
            </a:p>
          </p:txBody>
        </p:sp>
        <p:pic>
          <p:nvPicPr>
            <p:cNvPr id="5" name="Picture 8"/>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952573" y="3681183"/>
              <a:ext cx="1581667" cy="1011834"/>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068624" y="4980054"/>
              <a:ext cx="1425284" cy="369332"/>
            </a:xfrm>
            <a:prstGeom prst="rect">
              <a:avLst/>
            </a:prstGeom>
            <a:noFill/>
          </p:spPr>
          <p:txBody>
            <a:bodyPr wrap="square">
              <a:spAutoFit/>
            </a:bodyPr>
            <a:lstStyle/>
            <a:p>
              <a:pPr marL="0" marR="0" indent="0" algn="ctr" defTabSz="914400" rtl="0" eaLnBrk="1" fontAlgn="base" latinLnBrk="0" hangingPunct="1">
                <a:spcBef>
                  <a:spcPct val="50000"/>
                </a:spcBef>
                <a:spcAft>
                  <a:spcPct val="0"/>
                </a:spcAft>
                <a:buClrTx/>
                <a:buSzTx/>
                <a:buFontTx/>
                <a:buNone/>
              </a:pPr>
              <a:r>
                <a:rPr kumimoji="0" lang="zh-CN" altLang="en-US" sz="1800" b="0" i="0" u="none" strike="noStrike" cap="none" normalizeH="0" baseline="0" dirty="0">
                  <a:ln>
                    <a:noFill/>
                  </a:ln>
                  <a:solidFill>
                    <a:schemeClr val="tx1"/>
                  </a:solidFill>
                  <a:effectLst/>
                  <a:latin typeface="微软雅黑" panose="020B0503020204020204" charset="-122"/>
                  <a:ea typeface="微软雅黑" panose="020B0503020204020204" charset="-122"/>
                </a:rPr>
                <a:t>目标模型</a:t>
              </a:r>
              <a:endParaRPr kumimoji="0" lang="zh-CN" altLang="en-US" sz="1800" b="0" i="0" u="none" strike="noStrike" cap="none" normalizeH="0" baseline="0" dirty="0">
                <a:ln>
                  <a:noFill/>
                </a:ln>
                <a:solidFill>
                  <a:schemeClr val="tx1"/>
                </a:solidFill>
                <a:effectLst/>
                <a:latin typeface="微软雅黑" panose="020B0503020204020204" charset="-122"/>
                <a:ea typeface="微软雅黑" panose="020B0503020204020204" charset="-122"/>
              </a:endParaRPr>
            </a:p>
          </p:txBody>
        </p:sp>
        <p:cxnSp>
          <p:nvCxnSpPr>
            <p:cNvPr id="7" name="直接箭头连接符 6"/>
            <p:cNvCxnSpPr/>
            <p:nvPr/>
          </p:nvCxnSpPr>
          <p:spPr bwMode="auto">
            <a:xfrm>
              <a:off x="5316124" y="4187100"/>
              <a:ext cx="606464" cy="7685"/>
            </a:xfrm>
            <a:prstGeom prst="straightConnector1">
              <a:avLst/>
            </a:prstGeom>
            <a:solidFill>
              <a:schemeClr val="accent1"/>
            </a:solidFill>
            <a:ln w="57150" cap="flat" cmpd="sng" algn="ctr">
              <a:solidFill>
                <a:srgbClr val="006866"/>
              </a:solidFill>
              <a:prstDash val="solid"/>
              <a:round/>
              <a:headEnd type="none" w="med" len="med"/>
              <a:tailEnd type="triangle"/>
            </a:ln>
          </p:spPr>
        </p:cxnSp>
        <p:cxnSp>
          <p:nvCxnSpPr>
            <p:cNvPr id="8" name="直接箭头连接符 7"/>
            <p:cNvCxnSpPr/>
            <p:nvPr/>
          </p:nvCxnSpPr>
          <p:spPr bwMode="auto">
            <a:xfrm>
              <a:off x="7572100" y="4187100"/>
              <a:ext cx="929207" cy="11065"/>
            </a:xfrm>
            <a:prstGeom prst="straightConnector1">
              <a:avLst/>
            </a:prstGeom>
            <a:solidFill>
              <a:schemeClr val="accent1"/>
            </a:solidFill>
            <a:ln w="57150" cap="flat" cmpd="sng" algn="ctr">
              <a:solidFill>
                <a:srgbClr val="006866"/>
              </a:solidFill>
              <a:prstDash val="solid"/>
              <a:round/>
              <a:headEnd type="none" w="med" len="med"/>
              <a:tailEnd type="triangle"/>
            </a:ln>
          </p:spPr>
        </p:cxnSp>
        <p:pic>
          <p:nvPicPr>
            <p:cNvPr id="13" name="图片 12"/>
            <p:cNvPicPr>
              <a:picLocks noChangeAspect="1"/>
            </p:cNvPicPr>
            <p:nvPr/>
          </p:nvPicPr>
          <p:blipFill>
            <a:blip r:embed="rId3"/>
            <a:stretch>
              <a:fillRect/>
            </a:stretch>
          </p:blipFill>
          <p:spPr>
            <a:xfrm>
              <a:off x="760436" y="2829211"/>
              <a:ext cx="4300790" cy="2996499"/>
            </a:xfrm>
            <a:prstGeom prst="rect">
              <a:avLst/>
            </a:prstGeom>
          </p:spPr>
        </p:pic>
      </p:grpSp>
    </p:spTree>
  </p:cSld>
  <p:clrMapOvr>
    <a:masterClrMapping/>
  </p:clrMapOvr>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1656231"/>
          </a:xfrm>
        </p:spPr>
        <p:txBody>
          <a:bodyPr>
            <a:normAutofit/>
          </a:bodyPr>
          <a:lstStyle/>
          <a:p>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模型：</a:t>
            </a:r>
            <a:r>
              <a:rPr lang="en-US" altLang="zh-CN" dirty="0" err="1">
                <a:effectLst/>
                <a:latin typeface="Times New Roman" panose="02020603050405020304" pitchFamily="18" charset="0"/>
                <a:ea typeface="宋体" panose="02010600030101010101" pitchFamily="2" charset="-122"/>
                <a:cs typeface="Times New Roman" panose="02020603050405020304" pitchFamily="18" charset="0"/>
              </a:rPr>
              <a:t>ALLConv</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dirty="0" err="1">
                <a:effectLst/>
                <a:latin typeface="Times New Roman" panose="02020603050405020304" pitchFamily="18" charset="0"/>
                <a:ea typeface="宋体" panose="02010600030101010101" pitchFamily="2" charset="-122"/>
                <a:cs typeface="Times New Roman" panose="02020603050405020304" pitchFamily="18" charset="0"/>
              </a:rPr>
              <a:t>NiN</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 VGG16</a:t>
            </a:r>
            <a:endParaRPr lang="en-US" altLang="zh-CN" dirty="0">
              <a:effectLst/>
              <a:latin typeface="Times New Roman" panose="02020603050405020304" pitchFamily="18" charset="0"/>
              <a:ea typeface="宋体" panose="02010600030101010101" pitchFamily="2" charset="-122"/>
              <a:cs typeface="Times New Roman" panose="02020603050405020304" pitchFamily="18" charset="0"/>
            </a:endParaRPr>
          </a:p>
          <a:p>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数据集：从</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CIFAR10</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随机选取</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500</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幅自然图像</a:t>
            </a:r>
            <a:endParaRPr lang="zh-CN" altLang="en-US" dirty="0">
              <a:solidFill>
                <a:srgbClr val="C00000"/>
              </a:solidFill>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4" name="标题 1"/>
          <p:cNvSpPr>
            <a:spLocks noGrp="1"/>
          </p:cNvSpPr>
          <p:nvPr>
            <p:ph type="title"/>
          </p:nvPr>
        </p:nvSpPr>
        <p:spPr>
          <a:xfrm>
            <a:off x="304800" y="225425"/>
            <a:ext cx="10660063" cy="827088"/>
          </a:xfrm>
        </p:spPr>
        <p:txBody>
          <a:bodyPr/>
          <a:lstStyle/>
          <a:p>
            <a:r>
              <a:rPr lang="zh-CN" altLang="en-US" dirty="0"/>
              <a:t>单像素攻击效果</a:t>
            </a:r>
            <a:endParaRPr lang="zh-CN" altLang="en-US" dirty="0"/>
          </a:p>
        </p:txBody>
      </p:sp>
      <p:pic>
        <p:nvPicPr>
          <p:cNvPr id="6" name="图片 5"/>
          <p:cNvPicPr>
            <a:picLocks noChangeAspect="1"/>
          </p:cNvPicPr>
          <p:nvPr/>
        </p:nvPicPr>
        <p:blipFill>
          <a:blip r:embed="rId1"/>
          <a:stretch>
            <a:fillRect/>
          </a:stretch>
        </p:blipFill>
        <p:spPr>
          <a:xfrm>
            <a:off x="911280" y="3429000"/>
            <a:ext cx="3200400" cy="2890837"/>
          </a:xfrm>
          <a:prstGeom prst="rect">
            <a:avLst/>
          </a:prstGeom>
        </p:spPr>
      </p:pic>
      <p:pic>
        <p:nvPicPr>
          <p:cNvPr id="11" name="图片 10"/>
          <p:cNvPicPr>
            <a:picLocks noChangeAspect="1"/>
          </p:cNvPicPr>
          <p:nvPr/>
        </p:nvPicPr>
        <p:blipFill>
          <a:blip r:embed="rId2"/>
          <a:stretch>
            <a:fillRect/>
          </a:stretch>
        </p:blipFill>
        <p:spPr>
          <a:xfrm>
            <a:off x="4599982" y="3012983"/>
            <a:ext cx="3096005" cy="3256468"/>
          </a:xfrm>
          <a:prstGeom prst="rect">
            <a:avLst/>
          </a:prstGeom>
        </p:spPr>
      </p:pic>
      <p:pic>
        <p:nvPicPr>
          <p:cNvPr id="14" name="图片 13"/>
          <p:cNvPicPr>
            <a:picLocks noChangeAspect="1"/>
          </p:cNvPicPr>
          <p:nvPr/>
        </p:nvPicPr>
        <p:blipFill>
          <a:blip r:embed="rId3"/>
          <a:stretch>
            <a:fillRect/>
          </a:stretch>
        </p:blipFill>
        <p:spPr>
          <a:xfrm>
            <a:off x="8400320" y="1904321"/>
            <a:ext cx="3202387" cy="4365130"/>
          </a:xfrm>
          <a:prstGeom prst="rect">
            <a:avLst/>
          </a:prstGeom>
        </p:spPr>
      </p:pic>
    </p:spTree>
  </p:cSld>
  <p:clrMapOvr>
    <a:masterClrMapping/>
  </p:clrMapOvr>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80"/>
            <a:ext cx="11573933" cy="1683414"/>
          </a:xfrm>
        </p:spPr>
        <p:txBody>
          <a:bodyPr>
            <a:normAutofit/>
          </a:bodyPr>
          <a:lstStyle/>
          <a:p>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模型：</a:t>
            </a:r>
            <a:r>
              <a:rPr lang="en-US" altLang="zh-CN" dirty="0" err="1">
                <a:effectLst/>
                <a:latin typeface="Times New Roman" panose="02020603050405020304" pitchFamily="18" charset="0"/>
                <a:ea typeface="宋体" panose="02010600030101010101" pitchFamily="2" charset="-122"/>
                <a:cs typeface="Times New Roman" panose="02020603050405020304" pitchFamily="18" charset="0"/>
              </a:rPr>
              <a:t>ALLConv</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dirty="0" err="1">
                <a:effectLst/>
                <a:latin typeface="Times New Roman" panose="02020603050405020304" pitchFamily="18" charset="0"/>
                <a:ea typeface="宋体" panose="02010600030101010101" pitchFamily="2" charset="-122"/>
                <a:cs typeface="Times New Roman" panose="02020603050405020304" pitchFamily="18" charset="0"/>
              </a:rPr>
              <a:t>NiN</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 VGG16</a:t>
            </a:r>
            <a:endParaRPr lang="en-US" altLang="zh-CN" dirty="0">
              <a:effectLst/>
              <a:latin typeface="Times New Roman" panose="02020603050405020304" pitchFamily="18" charset="0"/>
              <a:ea typeface="宋体" panose="02010600030101010101" pitchFamily="2" charset="-122"/>
              <a:cs typeface="Times New Roman" panose="02020603050405020304" pitchFamily="18" charset="0"/>
            </a:endParaRPr>
          </a:p>
          <a:p>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数据集：从</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CIFAR10</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随机选取</a:t>
            </a:r>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500</a:t>
            </a:r>
            <a:r>
              <a:rPr lang="zh-CN" altLang="en-US" dirty="0">
                <a:effectLst/>
                <a:latin typeface="Times New Roman" panose="02020603050405020304" pitchFamily="18" charset="0"/>
                <a:ea typeface="宋体" panose="02010600030101010101" pitchFamily="2" charset="-122"/>
                <a:cs typeface="Times New Roman" panose="02020603050405020304" pitchFamily="18" charset="0"/>
              </a:rPr>
              <a:t>幅自然图像</a:t>
            </a:r>
            <a:endParaRPr lang="zh-CN" altLang="en-US" dirty="0">
              <a:solidFill>
                <a:srgbClr val="C00000"/>
              </a:solidFill>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4" name="标题 1"/>
          <p:cNvSpPr>
            <a:spLocks noGrp="1"/>
          </p:cNvSpPr>
          <p:nvPr>
            <p:ph type="title"/>
          </p:nvPr>
        </p:nvSpPr>
        <p:spPr>
          <a:xfrm>
            <a:off x="304800" y="225425"/>
            <a:ext cx="10660063" cy="827088"/>
          </a:xfrm>
        </p:spPr>
        <p:txBody>
          <a:bodyPr/>
          <a:lstStyle/>
          <a:p>
            <a:r>
              <a:rPr lang="zh-CN" altLang="en-US" dirty="0"/>
              <a:t>单像素攻击效果</a:t>
            </a:r>
            <a:endParaRPr lang="zh-CN" altLang="en-US" dirty="0"/>
          </a:p>
        </p:txBody>
      </p:sp>
      <p:sp>
        <p:nvSpPr>
          <p:cNvPr id="12" name="文本框 11"/>
          <p:cNvSpPr txBox="1"/>
          <p:nvPr/>
        </p:nvSpPr>
        <p:spPr>
          <a:xfrm>
            <a:off x="6023411" y="3535565"/>
            <a:ext cx="5601031" cy="1322070"/>
          </a:xfrm>
          <a:prstGeom prst="rect">
            <a:avLst/>
          </a:prstGeom>
          <a:noFill/>
        </p:spPr>
        <p:txBody>
          <a:bodyPr wrap="square">
            <a:spAutoFit/>
          </a:bodyPr>
          <a:lstStyle/>
          <a:p>
            <a:pPr>
              <a:lnSpc>
                <a:spcPct val="125000"/>
              </a:lnSpc>
            </a:pPr>
            <a:r>
              <a:rPr lang="zh-CN" altLang="en-US" sz="1600" dirty="0">
                <a:effectLst/>
                <a:latin typeface="Times New Roman" panose="02020603050405020304" pitchFamily="18" charset="0"/>
                <a:ea typeface="宋体" panose="02010600030101010101" pitchFamily="2" charset="-122"/>
                <a:cs typeface="Times New Roman" panose="02020603050405020304" pitchFamily="18" charset="0"/>
              </a:rPr>
              <a:t>干净样本的准确率</a:t>
            </a:r>
            <a:endParaRPr lang="en-US" altLang="zh-CN" sz="1600" dirty="0">
              <a:effectLst/>
              <a:latin typeface="Times New Roman" panose="02020603050405020304" pitchFamily="18" charset="0"/>
              <a:ea typeface="宋体" panose="02010600030101010101" pitchFamily="2" charset="-122"/>
              <a:cs typeface="Times New Roman" panose="02020603050405020304" pitchFamily="18" charset="0"/>
            </a:endParaRPr>
          </a:p>
          <a:p>
            <a:pPr>
              <a:lnSpc>
                <a:spcPct val="125000"/>
              </a:lnSpc>
            </a:pPr>
            <a:r>
              <a:rPr lang="zh-CN" altLang="en-US" sz="1600" dirty="0">
                <a:effectLst/>
                <a:latin typeface="Times New Roman" panose="02020603050405020304" pitchFamily="18" charset="0"/>
                <a:ea typeface="宋体" panose="02010600030101010101" pitchFamily="2" charset="-122"/>
                <a:cs typeface="Times New Roman" panose="02020603050405020304" pitchFamily="18" charset="0"/>
              </a:rPr>
              <a:t>有目标攻击：对抗样本被分成指定错误类别的概率</a:t>
            </a:r>
            <a:endParaRPr lang="en-US" altLang="zh-CN" sz="1600" dirty="0">
              <a:effectLst/>
              <a:latin typeface="Times New Roman" panose="02020603050405020304" pitchFamily="18" charset="0"/>
              <a:ea typeface="宋体" panose="02010600030101010101" pitchFamily="2" charset="-122"/>
              <a:cs typeface="Times New Roman" panose="02020603050405020304" pitchFamily="18" charset="0"/>
            </a:endParaRPr>
          </a:p>
          <a:p>
            <a:pPr>
              <a:lnSpc>
                <a:spcPct val="125000"/>
              </a:lnSpc>
            </a:pP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无目标攻击：对抗样本被分错的概率</a:t>
            </a:r>
            <a:endParaRPr lang="en-US" altLang="zh-CN" sz="1600" dirty="0">
              <a:latin typeface="Times New Roman" panose="02020603050405020304" pitchFamily="18" charset="0"/>
              <a:ea typeface="宋体" panose="02010600030101010101" pitchFamily="2" charset="-122"/>
              <a:cs typeface="Times New Roman" panose="02020603050405020304" pitchFamily="18" charset="0"/>
            </a:endParaRPr>
          </a:p>
          <a:p>
            <a:pPr>
              <a:lnSpc>
                <a:spcPct val="125000"/>
              </a:lnSpc>
            </a:pPr>
            <a:r>
              <a:rPr lang="zh-CN" altLang="en-US" sz="1600" dirty="0">
                <a:effectLst/>
                <a:latin typeface="Times New Roman" panose="02020603050405020304" pitchFamily="18" charset="0"/>
                <a:ea typeface="宋体" panose="02010600030101010101" pitchFamily="2" charset="-122"/>
                <a:cs typeface="Times New Roman" panose="02020603050405020304" pitchFamily="18" charset="0"/>
              </a:rPr>
              <a:t>对抗样本平均置信度</a:t>
            </a:r>
            <a:endParaRPr lang="zh-CN" altLang="en-US" sz="1600" dirty="0">
              <a:effectLst/>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5" name="图片 4"/>
          <p:cNvPicPr>
            <a:picLocks noChangeAspect="1"/>
          </p:cNvPicPr>
          <p:nvPr/>
        </p:nvPicPr>
        <p:blipFill>
          <a:blip r:embed="rId1"/>
          <a:srcRect r="10999"/>
          <a:stretch>
            <a:fillRect/>
          </a:stretch>
        </p:blipFill>
        <p:spPr>
          <a:xfrm>
            <a:off x="478848" y="3213289"/>
            <a:ext cx="5601031" cy="1644555"/>
          </a:xfrm>
          <a:prstGeom prst="rect">
            <a:avLst/>
          </a:prstGeom>
        </p:spPr>
      </p:pic>
    </p:spTree>
  </p:cSld>
  <p:clrMapOvr>
    <a:masterClrMapping/>
  </p:clrMapOvr>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304800" y="225425"/>
            <a:ext cx="10660063" cy="827088"/>
          </a:xfrm>
        </p:spPr>
        <p:txBody>
          <a:bodyPr/>
          <a:lstStyle/>
          <a:p>
            <a:r>
              <a:rPr lang="zh-CN" altLang="en-US" dirty="0"/>
              <a:t>单像素攻击效果</a:t>
            </a:r>
            <a:endParaRPr lang="zh-CN" altLang="en-US" dirty="0"/>
          </a:p>
        </p:txBody>
      </p:sp>
      <p:pic>
        <p:nvPicPr>
          <p:cNvPr id="2" name="图片 1"/>
          <p:cNvPicPr/>
          <p:nvPr/>
        </p:nvPicPr>
        <p:blipFill>
          <a:blip r:embed="rId1"/>
          <a:stretch>
            <a:fillRect/>
          </a:stretch>
        </p:blipFill>
        <p:spPr>
          <a:xfrm>
            <a:off x="2495500" y="1484730"/>
            <a:ext cx="3960550" cy="4464620"/>
          </a:xfrm>
          <a:prstGeom prst="rect">
            <a:avLst/>
          </a:prstGeom>
        </p:spPr>
      </p:pic>
      <p:sp>
        <p:nvSpPr>
          <p:cNvPr id="5" name="文本框 4"/>
          <p:cNvSpPr txBox="1"/>
          <p:nvPr/>
        </p:nvSpPr>
        <p:spPr>
          <a:xfrm>
            <a:off x="6600070" y="2636890"/>
            <a:ext cx="2564543" cy="677108"/>
          </a:xfrm>
          <a:prstGeom prst="rect">
            <a:avLst/>
          </a:prstGeom>
          <a:noFill/>
        </p:spPr>
        <p:txBody>
          <a:bodyPr wrap="square">
            <a:spAutoFit/>
          </a:bodyPr>
          <a:lstStyle/>
          <a:p>
            <a:pPr>
              <a:lnSpc>
                <a:spcPct val="125000"/>
              </a:lnSpc>
            </a:pP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正确标签</a:t>
            </a:r>
            <a:endParaRPr lang="en-US" altLang="zh-CN" sz="1600" dirty="0">
              <a:latin typeface="Times New Roman" panose="02020603050405020304" pitchFamily="18" charset="0"/>
              <a:ea typeface="宋体" panose="02010600030101010101" pitchFamily="2" charset="-122"/>
              <a:cs typeface="Times New Roman" panose="02020603050405020304" pitchFamily="18" charset="0"/>
            </a:endParaRPr>
          </a:p>
          <a:p>
            <a:pPr>
              <a:lnSpc>
                <a:spcPct val="125000"/>
              </a:lnSpc>
            </a:pPr>
            <a:r>
              <a:rPr lang="zh-CN" altLang="en-US" sz="1600" dirty="0">
                <a:solidFill>
                  <a:srgbClr val="0070C0"/>
                </a:solidFill>
                <a:effectLst/>
                <a:latin typeface="Times New Roman" panose="02020603050405020304" pitchFamily="18" charset="0"/>
                <a:ea typeface="宋体" panose="02010600030101010101" pitchFamily="2" charset="-122"/>
                <a:cs typeface="Times New Roman" panose="02020603050405020304" pitchFamily="18" charset="0"/>
              </a:rPr>
              <a:t>错误标签（置信度）</a:t>
            </a:r>
            <a:endParaRPr lang="zh-CN" altLang="en-US" sz="1600" dirty="0">
              <a:solidFill>
                <a:srgbClr val="0070C0"/>
              </a:solidFill>
            </a:endParaRPr>
          </a:p>
        </p:txBody>
      </p:sp>
    </p:spTree>
  </p:cSld>
  <p:clrMapOvr>
    <a:masterClrMapping/>
  </p:clrMapOvr>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1008141"/>
          </a:xfrm>
        </p:spPr>
        <p:txBody>
          <a:bodyPr>
            <a:normAutofit/>
          </a:bodyPr>
          <a:lstStyle/>
          <a:p>
            <a:r>
              <a:rPr lang="zh-CN" altLang="en-US" dirty="0"/>
              <a:t>修改较多像素利于提升目标攻击准确率</a:t>
            </a:r>
            <a:endParaRPr lang="en-US" altLang="zh-CN" dirty="0"/>
          </a:p>
        </p:txBody>
      </p:sp>
      <p:sp>
        <p:nvSpPr>
          <p:cNvPr id="4" name="标题 1"/>
          <p:cNvSpPr>
            <a:spLocks noGrp="1"/>
          </p:cNvSpPr>
          <p:nvPr>
            <p:ph type="title"/>
          </p:nvPr>
        </p:nvSpPr>
        <p:spPr>
          <a:xfrm>
            <a:off x="304800" y="225425"/>
            <a:ext cx="10660063" cy="827088"/>
          </a:xfrm>
        </p:spPr>
        <p:txBody>
          <a:bodyPr>
            <a:normAutofit/>
          </a:bodyPr>
          <a:lstStyle/>
          <a:p>
            <a:r>
              <a:rPr lang="zh-CN" altLang="en-US" dirty="0"/>
              <a:t>多像素攻击效果</a:t>
            </a:r>
            <a:endParaRPr lang="zh-CN" altLang="en-US" dirty="0"/>
          </a:p>
        </p:txBody>
      </p:sp>
      <p:grpSp>
        <p:nvGrpSpPr>
          <p:cNvPr id="16" name="组合 15"/>
          <p:cNvGrpSpPr/>
          <p:nvPr/>
        </p:nvGrpSpPr>
        <p:grpSpPr>
          <a:xfrm>
            <a:off x="2351290" y="2420351"/>
            <a:ext cx="7417030" cy="2448340"/>
            <a:chOff x="334434" y="2852920"/>
            <a:chExt cx="5827003" cy="1800250"/>
          </a:xfrm>
        </p:grpSpPr>
        <p:pic>
          <p:nvPicPr>
            <p:cNvPr id="8" name="图片 7"/>
            <p:cNvPicPr>
              <a:picLocks noChangeAspect="1"/>
            </p:cNvPicPr>
            <p:nvPr/>
          </p:nvPicPr>
          <p:blipFill rotWithShape="1">
            <a:blip r:embed="rId1"/>
            <a:srcRect b="13793"/>
            <a:stretch>
              <a:fillRect/>
            </a:stretch>
          </p:blipFill>
          <p:spPr>
            <a:xfrm>
              <a:off x="334434" y="2852920"/>
              <a:ext cx="5827003" cy="1800250"/>
            </a:xfrm>
            <a:prstGeom prst="rect">
              <a:avLst/>
            </a:prstGeom>
          </p:spPr>
        </p:pic>
        <p:cxnSp>
          <p:nvCxnSpPr>
            <p:cNvPr id="9" name="直接连接符 8"/>
            <p:cNvCxnSpPr/>
            <p:nvPr/>
          </p:nvCxnSpPr>
          <p:spPr bwMode="auto">
            <a:xfrm>
              <a:off x="2767611" y="3677184"/>
              <a:ext cx="770380" cy="0"/>
            </a:xfrm>
            <a:prstGeom prst="line">
              <a:avLst/>
            </a:prstGeom>
            <a:solidFill>
              <a:schemeClr val="accent1"/>
            </a:solidFill>
            <a:ln w="19050" cap="flat" cmpd="sng" algn="ctr">
              <a:solidFill>
                <a:srgbClr val="F70000"/>
              </a:solidFill>
              <a:prstDash val="solid"/>
              <a:round/>
              <a:headEnd type="none" w="med" len="med"/>
              <a:tailEnd type="none" w="med" len="med"/>
            </a:ln>
          </p:spPr>
        </p:cxnSp>
        <p:cxnSp>
          <p:nvCxnSpPr>
            <p:cNvPr id="11" name="直接连接符 10"/>
            <p:cNvCxnSpPr/>
            <p:nvPr/>
          </p:nvCxnSpPr>
          <p:spPr bwMode="auto">
            <a:xfrm>
              <a:off x="5245840" y="3389144"/>
              <a:ext cx="770380" cy="0"/>
            </a:xfrm>
            <a:prstGeom prst="line">
              <a:avLst/>
            </a:prstGeom>
            <a:solidFill>
              <a:schemeClr val="accent1"/>
            </a:solidFill>
            <a:ln w="19050" cap="flat" cmpd="sng" algn="ctr">
              <a:solidFill>
                <a:srgbClr val="F70000"/>
              </a:solidFill>
              <a:prstDash val="solid"/>
              <a:round/>
              <a:headEnd type="none" w="med" len="med"/>
              <a:tailEnd type="none" w="med" len="med"/>
            </a:ln>
          </p:spPr>
        </p:cxnSp>
      </p:grpSp>
    </p:spTree>
  </p:cSld>
  <p:clrMapOvr>
    <a:masterClrMapping/>
  </p:clrMapOvr>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mn-ea"/>
              </a:rPr>
              <a:t>单像素攻击</a:t>
            </a:r>
            <a:endParaRPr lang="zh-CN" altLang="en-US" dirty="0"/>
          </a:p>
        </p:txBody>
      </p:sp>
      <p:sp>
        <p:nvSpPr>
          <p:cNvPr id="4" name="内容占位符 2"/>
          <p:cNvSpPr>
            <a:spLocks noGrp="1"/>
          </p:cNvSpPr>
          <p:nvPr>
            <p:ph idx="1"/>
          </p:nvPr>
        </p:nvSpPr>
        <p:spPr>
          <a:xfrm>
            <a:off x="334963" y="1123950"/>
            <a:ext cx="11572875" cy="5337175"/>
          </a:xfrm>
        </p:spPr>
        <p:txBody>
          <a:bodyPr/>
          <a:lstStyle/>
          <a:p>
            <a:pPr algn="l"/>
            <a:r>
              <a:rPr lang="zh-CN" altLang="en-US" dirty="0"/>
              <a:t>不断查询目标模型，通过差分进化算法逐步调整输入生成对抗样本 </a:t>
            </a:r>
            <a:endParaRPr lang="zh-CN" altLang="en-US" dirty="0"/>
          </a:p>
          <a:p>
            <a:r>
              <a:rPr lang="zh-CN" altLang="en-US" dirty="0">
                <a:solidFill>
                  <a:srgbClr val="FF0000"/>
                </a:solidFill>
              </a:rPr>
              <a:t>优点：</a:t>
            </a:r>
            <a:r>
              <a:rPr lang="zh-CN" altLang="en-US" dirty="0"/>
              <a:t>无需访问模型内部信息，可以更改极少量像素生成对抗样本</a:t>
            </a:r>
            <a:endParaRPr lang="en-US" altLang="zh-CN" dirty="0"/>
          </a:p>
          <a:p>
            <a:r>
              <a:rPr lang="zh-CN" altLang="en-US" dirty="0">
                <a:solidFill>
                  <a:srgbClr val="FF0000"/>
                </a:solidFill>
              </a:rPr>
              <a:t>缺点：</a:t>
            </a:r>
            <a:r>
              <a:rPr lang="zh-CN" altLang="en-US" dirty="0"/>
              <a:t>查询次数多，攻击成本高，易被检测 </a:t>
            </a:r>
            <a:endParaRPr lang="en-US" altLang="zh-CN" dirty="0"/>
          </a:p>
        </p:txBody>
      </p:sp>
    </p:spTree>
  </p:cSld>
  <p:clrMapOvr>
    <a:masterClrMapping/>
  </p:clrMapOvr>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normAutofit/>
          </a:bodyPr>
          <a:lstStyle/>
          <a:p>
            <a:r>
              <a:rPr lang="en-US" altLang="zh-CN" dirty="0"/>
              <a:t>3.3 ZOO</a:t>
            </a:r>
            <a:r>
              <a:rPr lang="zh-CN" altLang="en-US" dirty="0"/>
              <a:t>攻击</a:t>
            </a:r>
            <a:endParaRPr lang="zh-CN" altLang="en-US" dirty="0"/>
          </a:p>
        </p:txBody>
      </p:sp>
      <p:sp>
        <p:nvSpPr>
          <p:cNvPr id="2" name="文本框 1"/>
          <p:cNvSpPr txBox="1"/>
          <p:nvPr/>
        </p:nvSpPr>
        <p:spPr>
          <a:xfrm>
            <a:off x="682190" y="5517290"/>
            <a:ext cx="11030590" cy="584775"/>
          </a:xfrm>
          <a:prstGeom prst="rect">
            <a:avLst/>
          </a:prstGeom>
          <a:noFill/>
        </p:spPr>
        <p:txBody>
          <a:bodyPr wrap="square">
            <a:spAutoFit/>
          </a:bodyPr>
          <a:lstStyle/>
          <a:p>
            <a:pPr marL="285750" indent="-285750">
              <a:buFont typeface="Arial" panose="020B0604020202020204" pitchFamily="34" charset="0"/>
              <a:buChar char="•"/>
            </a:pPr>
            <a:r>
              <a:rPr lang="en-US" altLang="zh-CN" sz="1600" dirty="0">
                <a:latin typeface="+mj-lt"/>
              </a:rPr>
              <a:t>Chen P Y, Zhang H, Sharma Y, et al. Zoo: Zeroth order optimization based black-box attacks to deep neural networks without training substitute models[C]//Proceedings of the 10th ACM workshop on artificial intelligence and security. 2017: 15-26.</a:t>
            </a:r>
            <a:endParaRPr lang="zh-CN" altLang="en-US" sz="1600" dirty="0">
              <a:latin typeface="+mj-lt"/>
            </a:endParaRPr>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攻击场景</a:t>
            </a:r>
            <a:endParaRPr lang="zh-CN" altLang="en-US" dirty="0"/>
          </a:p>
        </p:txBody>
      </p:sp>
      <p:sp>
        <p:nvSpPr>
          <p:cNvPr id="3" name="内容占位符 2"/>
          <p:cNvSpPr>
            <a:spLocks noGrp="1"/>
          </p:cNvSpPr>
          <p:nvPr>
            <p:ph idx="1"/>
          </p:nvPr>
        </p:nvSpPr>
        <p:spPr>
          <a:xfrm>
            <a:off x="334645" y="1124585"/>
            <a:ext cx="11574145" cy="3544570"/>
          </a:xfrm>
        </p:spPr>
        <p:txBody>
          <a:bodyPr>
            <a:normAutofit/>
          </a:bodyPr>
          <a:lstStyle/>
          <a:p>
            <a:r>
              <a:rPr lang="zh-CN" altLang="en-US" dirty="0"/>
              <a:t>对抗样本攻击会造成严重后果</a:t>
            </a:r>
            <a:endParaRPr lang="zh-CN" altLang="en-US" dirty="0"/>
          </a:p>
        </p:txBody>
      </p:sp>
      <p:pic>
        <p:nvPicPr>
          <p:cNvPr id="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28421" y="1844780"/>
            <a:ext cx="8335158" cy="3033071"/>
          </a:xfrm>
          <a:prstGeom prst="rect">
            <a:avLst/>
          </a:prstGeom>
          <a:noFill/>
          <a:extLst>
            <a:ext uri="{909E8E84-426E-40DD-AFC4-6F175D3DCCD1}">
              <a14:hiddenFill xmlns:a14="http://schemas.microsoft.com/office/drawing/2010/main">
                <a:solidFill>
                  <a:srgbClr val="FFFFFF"/>
                </a:solidFill>
              </a14:hiddenFill>
            </a:ext>
          </a:extLst>
        </p:spPr>
      </p:pic>
      <p:sp>
        <p:nvSpPr>
          <p:cNvPr id="9" name="文本框 8"/>
          <p:cNvSpPr txBox="1"/>
          <p:nvPr/>
        </p:nvSpPr>
        <p:spPr>
          <a:xfrm>
            <a:off x="2269182" y="5165888"/>
            <a:ext cx="7705070" cy="1135054"/>
          </a:xfrm>
          <a:prstGeom prst="rect">
            <a:avLst/>
          </a:prstGeom>
          <a:noFill/>
        </p:spPr>
        <p:txBody>
          <a:bodyPr wrap="square">
            <a:spAutoFit/>
          </a:bodyPr>
          <a:lstStyle/>
          <a:p>
            <a:pPr algn="ctr">
              <a:lnSpc>
                <a:spcPct val="150000"/>
              </a:lnSpc>
            </a:pPr>
            <a:r>
              <a:rPr lang="zh-CN" altLang="en-US" sz="2400" b="1" kern="100" dirty="0">
                <a:effectLst/>
                <a:highlight>
                  <a:srgbClr val="FFFFFF"/>
                </a:highlight>
                <a:latin typeface="微软雅黑" panose="020B0503020204020204" charset="-122"/>
                <a:ea typeface="微软雅黑" panose="020B0503020204020204" charset="-122"/>
                <a:cs typeface="Times New Roman" panose="02020603050405020304" pitchFamily="18" charset="0"/>
              </a:rPr>
              <a:t>在</a:t>
            </a:r>
            <a:r>
              <a:rPr lang="en-US" altLang="zh-CN" sz="2400" b="1" kern="100" dirty="0">
                <a:effectLst/>
                <a:highlight>
                  <a:srgbClr val="FFFFFF"/>
                </a:highlight>
                <a:latin typeface="微软雅黑" panose="020B0503020204020204" charset="-122"/>
                <a:ea typeface="微软雅黑" panose="020B0503020204020204" charset="-122"/>
                <a:cs typeface="Times New Roman" panose="02020603050405020304" pitchFamily="18" charset="0"/>
              </a:rPr>
              <a:t>Stop</a:t>
            </a:r>
            <a:r>
              <a:rPr lang="zh-CN" altLang="en-US" sz="2400" b="1" kern="100" dirty="0">
                <a:effectLst/>
                <a:highlight>
                  <a:srgbClr val="FFFFFF"/>
                </a:highlight>
                <a:latin typeface="微软雅黑" panose="020B0503020204020204" charset="-122"/>
                <a:ea typeface="微软雅黑" panose="020B0503020204020204" charset="-122"/>
                <a:cs typeface="Times New Roman" panose="02020603050405020304" pitchFamily="18" charset="0"/>
              </a:rPr>
              <a:t>标识牌上添加微小的噪声，使自动驾驶模型将其错误识别限速标志！</a:t>
            </a:r>
            <a:endParaRPr lang="zh-CN" altLang="en-US" sz="2400" b="1" dirty="0">
              <a:latin typeface="微软雅黑" panose="020B0503020204020204" charset="-122"/>
              <a:ea typeface="微软雅黑" panose="020B0503020204020204" charset="-122"/>
            </a:endParaRPr>
          </a:p>
        </p:txBody>
      </p:sp>
    </p:spTree>
  </p:cSld>
  <p:clrMapOvr>
    <a:masterClrMapping/>
  </p:clrMapOvr>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1549437"/>
          </a:xfrm>
        </p:spPr>
        <p:txBody>
          <a:bodyPr>
            <a:normAutofit/>
          </a:bodyPr>
          <a:lstStyle/>
          <a:p>
            <a:r>
              <a:rPr lang="en-US" altLang="zh-CN" dirty="0">
                <a:effectLst/>
                <a:latin typeface="Times New Roman" panose="02020603050405020304" pitchFamily="18" charset="0"/>
                <a:ea typeface="宋体" panose="02010600030101010101" pitchFamily="2" charset="-122"/>
                <a:cs typeface="Times New Roman" panose="02020603050405020304" pitchFamily="18" charset="0"/>
              </a:rPr>
              <a:t>Zeroth Order Optimization Based Black-box Attacks(ZOO)</a:t>
            </a:r>
            <a:endParaRPr lang="en-US" altLang="zh-CN" dirty="0">
              <a:effectLst/>
              <a:latin typeface="Times New Roman" panose="02020603050405020304" pitchFamily="18" charset="0"/>
              <a:ea typeface="宋体" panose="02010600030101010101" pitchFamily="2" charset="-122"/>
              <a:cs typeface="Times New Roman" panose="02020603050405020304" pitchFamily="18" charset="0"/>
            </a:endParaRPr>
          </a:p>
          <a:p>
            <a:r>
              <a:rPr lang="zh-CN" altLang="en-US" dirty="0">
                <a:solidFill>
                  <a:srgbClr val="0000CC"/>
                </a:solidFill>
                <a:effectLst/>
                <a:latin typeface="微软雅黑" panose="020B0503020204020204" charset="-122"/>
                <a:ea typeface="微软雅黑" panose="020B0503020204020204" charset="-122"/>
                <a:cs typeface="Times New Roman" panose="02020603050405020304" pitchFamily="18" charset="0"/>
              </a:rPr>
              <a:t>思路：通过查询近似样本梯度来实现攻击</a:t>
            </a:r>
            <a:endParaRPr lang="zh-CN" altLang="en-US" dirty="0">
              <a:solidFill>
                <a:srgbClr val="0000CC"/>
              </a:solidFill>
              <a:effectLst/>
              <a:latin typeface="微软雅黑" panose="020B0503020204020204" charset="-122"/>
              <a:ea typeface="微软雅黑" panose="020B0503020204020204" charset="-122"/>
              <a:cs typeface="Times New Roman" panose="02020603050405020304" pitchFamily="18" charset="0"/>
            </a:endParaRPr>
          </a:p>
        </p:txBody>
      </p:sp>
      <p:sp>
        <p:nvSpPr>
          <p:cNvPr id="4" name="标题 1"/>
          <p:cNvSpPr>
            <a:spLocks noGrp="1"/>
          </p:cNvSpPr>
          <p:nvPr>
            <p:ph type="title"/>
          </p:nvPr>
        </p:nvSpPr>
        <p:spPr>
          <a:xfrm>
            <a:off x="304800" y="225425"/>
            <a:ext cx="10660063" cy="827088"/>
          </a:xfrm>
        </p:spPr>
        <p:txBody>
          <a:bodyPr/>
          <a:lstStyle/>
          <a:p>
            <a:r>
              <a:rPr lang="en-US" altLang="zh-CN" dirty="0"/>
              <a:t>ZOO</a:t>
            </a:r>
            <a:r>
              <a:rPr lang="zh-CN" altLang="en-US" dirty="0"/>
              <a:t>攻击</a:t>
            </a:r>
            <a:endParaRPr lang="zh-CN" altLang="en-US" dirty="0"/>
          </a:p>
        </p:txBody>
      </p:sp>
      <mc:AlternateContent xmlns:mc="http://schemas.openxmlformats.org/markup-compatibility/2006">
        <mc:Choice xmlns:a14="http://schemas.microsoft.com/office/drawing/2010/main" Requires="a14">
          <p:sp>
            <p:nvSpPr>
              <p:cNvPr id="15" name="文本框 14"/>
              <p:cNvSpPr txBox="1"/>
              <p:nvPr/>
            </p:nvSpPr>
            <p:spPr>
              <a:xfrm>
                <a:off x="6592662" y="2924358"/>
                <a:ext cx="5065732" cy="1290994"/>
              </a:xfrm>
              <a:prstGeom prst="rect">
                <a:avLst/>
              </a:prstGeom>
              <a:noFill/>
            </p:spPr>
            <p:txBody>
              <a:bodyPr wrap="square">
                <a:spAutoFit/>
              </a:bodyPr>
              <a:lstStyle/>
              <a:p>
                <a:pPr marL="285750" indent="-285750">
                  <a:lnSpc>
                    <a:spcPct val="150000"/>
                  </a:lnSpc>
                  <a:buFont typeface="Arial" panose="020B0604020202020204" pitchFamily="34" charset="0"/>
                  <a:buChar char="•"/>
                </a:pPr>
                <a14:m>
                  <m:oMath xmlns:m="http://schemas.openxmlformats.org/officeDocument/2006/math">
                    <m:r>
                      <a:rPr lang="en-US" altLang="zh-CN" sz="1800" i="1">
                        <a:latin typeface="Cambria Math" panose="02040503050406030204" pitchFamily="18" charset="0"/>
                      </a:rPr>
                      <m:t>𝑓</m:t>
                    </m:r>
                  </m:oMath>
                </a14:m>
                <a:r>
                  <a:rPr lang="zh-CN" altLang="en-US" sz="1800" dirty="0"/>
                  <a:t>损失函数</a:t>
                </a:r>
                <a:r>
                  <a:rPr lang="zh-CN" altLang="zh-CN" sz="1800" dirty="0"/>
                  <a:t>，</a:t>
                </a:r>
                <a14:m>
                  <m:oMath xmlns:m="http://schemas.openxmlformats.org/officeDocument/2006/math">
                    <m:sSub>
                      <m:sSubPr>
                        <m:ctrlPr>
                          <a:rPr lang="en-US" altLang="zh-CN" sz="1800" i="1" dirty="0" smtClean="0">
                            <a:latin typeface="Cambria Math" panose="02040503050406030204" pitchFamily="18" charset="0"/>
                          </a:rPr>
                        </m:ctrlPr>
                      </m:sSubPr>
                      <m:e>
                        <m:r>
                          <a:rPr lang="en-US" altLang="zh-CN" sz="1800" b="0" i="1" dirty="0" smtClean="0">
                            <a:latin typeface="Cambria Math" panose="02040503050406030204" pitchFamily="18" charset="0"/>
                          </a:rPr>
                          <m:t>𝑥</m:t>
                        </m:r>
                      </m:e>
                      <m:sub>
                        <m:r>
                          <a:rPr lang="en-US" altLang="zh-CN" sz="1800" b="0" i="1" dirty="0" smtClean="0">
                            <a:latin typeface="Cambria Math" panose="02040503050406030204" pitchFamily="18" charset="0"/>
                          </a:rPr>
                          <m:t>𝑖</m:t>
                        </m:r>
                      </m:sub>
                    </m:sSub>
                    <m:r>
                      <a:rPr lang="zh-CN" altLang="en-US" sz="1800" i="1" dirty="0">
                        <a:latin typeface="Cambria Math" panose="02040503050406030204" pitchFamily="18" charset="0"/>
                      </a:rPr>
                      <m:t>为</m:t>
                    </m:r>
                  </m:oMath>
                </a14:m>
                <a:r>
                  <a:rPr lang="zh-CN" altLang="zh-CN" sz="1800" dirty="0"/>
                  <a:t>原始自然图像</a:t>
                </a:r>
                <a14:m>
                  <m:oMath xmlns:m="http://schemas.openxmlformats.org/officeDocument/2006/math">
                    <m:r>
                      <a:rPr lang="en-US" altLang="zh-CN" sz="1800" i="1" dirty="0" smtClean="0">
                        <a:latin typeface="Cambria Math" panose="02040503050406030204" pitchFamily="18" charset="0"/>
                      </a:rPr>
                      <m:t>𝑥</m:t>
                    </m:r>
                  </m:oMath>
                </a14:m>
                <a:r>
                  <a:rPr lang="zh-CN" altLang="en-US" sz="1800" dirty="0"/>
                  <a:t>的第</a:t>
                </a:r>
                <a14:m>
                  <m:oMath xmlns:m="http://schemas.openxmlformats.org/officeDocument/2006/math">
                    <m:r>
                      <a:rPr lang="en-US" altLang="zh-CN" sz="1800" i="1" dirty="0" smtClean="0">
                        <a:latin typeface="Cambria Math" panose="02040503050406030204" pitchFamily="18" charset="0"/>
                      </a:rPr>
                      <m:t>𝑖</m:t>
                    </m:r>
                  </m:oMath>
                </a14:m>
                <a:r>
                  <a:rPr lang="zh-CN" altLang="en-US" sz="1800" dirty="0"/>
                  <a:t>个像素</a:t>
                </a:r>
                <a:endParaRPr lang="en-US" altLang="zh-CN" sz="1800" dirty="0"/>
              </a:p>
              <a:p>
                <a:pPr marL="285750" indent="-285750">
                  <a:lnSpc>
                    <a:spcPct val="150000"/>
                  </a:lnSpc>
                  <a:buFont typeface="Arial" panose="020B0604020202020204" pitchFamily="34" charset="0"/>
                  <a:buChar char="•"/>
                </a:pPr>
                <a14:m>
                  <m:oMath xmlns:m="http://schemas.openxmlformats.org/officeDocument/2006/math">
                    <m:r>
                      <a:rPr lang="en-US" altLang="zh-CN" sz="1800" i="1">
                        <a:latin typeface="Cambria Math" panose="02040503050406030204" pitchFamily="18" charset="0"/>
                      </a:rPr>
                      <m:t>ℎ</m:t>
                    </m:r>
                  </m:oMath>
                </a14:m>
                <a:r>
                  <a:rPr lang="zh-CN" altLang="zh-CN" sz="1800" dirty="0"/>
                  <a:t>是一个小的常数，如</a:t>
                </a:r>
                <a14:m>
                  <m:oMath xmlns:m="http://schemas.openxmlformats.org/officeDocument/2006/math">
                    <m:r>
                      <a:rPr lang="en-US" altLang="zh-CN" sz="1800" i="1">
                        <a:latin typeface="Cambria Math" panose="02040503050406030204" pitchFamily="18" charset="0"/>
                      </a:rPr>
                      <m:t>ℎ</m:t>
                    </m:r>
                  </m:oMath>
                </a14:m>
                <a:r>
                  <a:rPr lang="en-US" altLang="zh-CN" sz="1800" dirty="0"/>
                  <a:t>=0.0001</a:t>
                </a:r>
                <a:endParaRPr lang="en-US" altLang="zh-CN" sz="1800" dirty="0"/>
              </a:p>
              <a:p>
                <a:pPr marL="285750" indent="-285750">
                  <a:lnSpc>
                    <a:spcPct val="150000"/>
                  </a:lnSpc>
                  <a:buFont typeface="Arial" panose="020B0604020202020204" pitchFamily="34" charset="0"/>
                  <a:buChar char="•"/>
                </a:pPr>
                <a14:m>
                  <m:oMath xmlns:m="http://schemas.openxmlformats.org/officeDocument/2006/math">
                    <m:sSub>
                      <m:sSubPr>
                        <m:ctrlPr>
                          <a:rPr lang="zh-CN" altLang="zh-CN" sz="1800" i="1">
                            <a:latin typeface="Cambria Math" panose="02040503050406030204" pitchFamily="18" charset="0"/>
                          </a:rPr>
                        </m:ctrlPr>
                      </m:sSubPr>
                      <m:e>
                        <m:r>
                          <a:rPr lang="en-US" altLang="zh-CN" sz="1800" i="1">
                            <a:latin typeface="Cambria Math" panose="02040503050406030204" pitchFamily="18" charset="0"/>
                          </a:rPr>
                          <m:t>𝑒</m:t>
                        </m:r>
                      </m:e>
                      <m:sub>
                        <m:r>
                          <a:rPr lang="en-US" altLang="zh-CN" sz="1800" i="1">
                            <a:latin typeface="Cambria Math" panose="02040503050406030204" pitchFamily="18" charset="0"/>
                          </a:rPr>
                          <m:t>𝑖</m:t>
                        </m:r>
                      </m:sub>
                    </m:sSub>
                  </m:oMath>
                </a14:m>
                <a:r>
                  <a:rPr lang="zh-CN" altLang="zh-CN" sz="1800" dirty="0"/>
                  <a:t>是一个标准基向量，在第</a:t>
                </a:r>
                <a14:m>
                  <m:oMath xmlns:m="http://schemas.openxmlformats.org/officeDocument/2006/math">
                    <m:r>
                      <a:rPr lang="en-US" altLang="zh-CN" sz="1800" i="1">
                        <a:latin typeface="Cambria Math" panose="02040503050406030204" pitchFamily="18" charset="0"/>
                      </a:rPr>
                      <m:t>𝑖</m:t>
                    </m:r>
                  </m:oMath>
                </a14:m>
                <a:r>
                  <a:rPr lang="zh-CN" altLang="zh-CN" sz="1800" dirty="0"/>
                  <a:t>个分量上取</a:t>
                </a:r>
                <a:r>
                  <a:rPr lang="en-US" altLang="zh-CN" sz="1800" dirty="0"/>
                  <a:t>1</a:t>
                </a:r>
                <a:endParaRPr lang="en-US" altLang="zh-CN" sz="1800" dirty="0"/>
              </a:p>
            </p:txBody>
          </p:sp>
        </mc:Choice>
        <mc:Fallback>
          <p:sp>
            <p:nvSpPr>
              <p:cNvPr id="15" name="文本框 14"/>
              <p:cNvSpPr txBox="1">
                <a:spLocks noRot="1" noChangeAspect="1" noMove="1" noResize="1" noEditPoints="1" noAdjustHandles="1" noChangeArrowheads="1" noChangeShapeType="1" noTextEdit="1"/>
              </p:cNvSpPr>
              <p:nvPr/>
            </p:nvSpPr>
            <p:spPr>
              <a:xfrm>
                <a:off x="6592662" y="2924358"/>
                <a:ext cx="5065732" cy="1290994"/>
              </a:xfrm>
              <a:prstGeom prst="rect">
                <a:avLst/>
              </a:prstGeom>
              <a:blipFill rotWithShape="1">
                <a:blip r:embed="rId1"/>
                <a:stretch>
                  <a:fillRect l="-2" t="-14" r="8" b="-81"/>
                </a:stretch>
              </a:blipFill>
            </p:spPr>
            <p:txBody>
              <a:bodyPr/>
              <a:lstStyle/>
              <a:p>
                <a:r>
                  <a:rPr lang="zh-CN" altLang="en-US">
                    <a:noFill/>
                  </a:rPr>
                  <a:t> </a:t>
                </a:r>
              </a:p>
            </p:txBody>
          </p:sp>
        </mc:Fallback>
      </mc:AlternateContent>
      <p:sp>
        <p:nvSpPr>
          <p:cNvPr id="16" name="文本框 15"/>
          <p:cNvSpPr txBox="1"/>
          <p:nvPr/>
        </p:nvSpPr>
        <p:spPr>
          <a:xfrm>
            <a:off x="4079720" y="5137034"/>
            <a:ext cx="184731" cy="276999"/>
          </a:xfrm>
          <a:prstGeom prst="rect">
            <a:avLst/>
          </a:prstGeom>
          <a:noFill/>
        </p:spPr>
        <p:txBody>
          <a:bodyPr wrap="none" rtlCol="0">
            <a:spAutoFit/>
          </a:bodyPr>
          <a:lstStyle/>
          <a:p>
            <a:endParaRPr lang="zh-CN" altLang="en-US" dirty="0"/>
          </a:p>
        </p:txBody>
      </p:sp>
      <p:pic>
        <p:nvPicPr>
          <p:cNvPr id="5" name="图片 4"/>
          <p:cNvPicPr>
            <a:picLocks noChangeAspect="1"/>
          </p:cNvPicPr>
          <p:nvPr/>
        </p:nvPicPr>
        <p:blipFill>
          <a:blip r:embed="rId2"/>
          <a:stretch>
            <a:fillRect/>
          </a:stretch>
        </p:blipFill>
        <p:spPr>
          <a:xfrm>
            <a:off x="1217472" y="3193739"/>
            <a:ext cx="4783865" cy="752233"/>
          </a:xfrm>
          <a:prstGeom prst="rect">
            <a:avLst/>
          </a:prstGeom>
        </p:spPr>
      </p:pic>
      <mc:AlternateContent xmlns:mc="http://schemas.openxmlformats.org/markup-compatibility/2006">
        <mc:Choice xmlns:a14="http://schemas.microsoft.com/office/drawing/2010/main" Requires="a14">
          <p:sp>
            <p:nvSpPr>
              <p:cNvPr id="6" name="文本框 5"/>
              <p:cNvSpPr txBox="1"/>
              <p:nvPr/>
            </p:nvSpPr>
            <p:spPr>
              <a:xfrm>
                <a:off x="1199320" y="4653170"/>
                <a:ext cx="9793360" cy="968407"/>
              </a:xfrm>
              <a:prstGeom prst="rect">
                <a:avLst/>
              </a:prstGeom>
              <a:noFill/>
            </p:spPr>
            <p:txBody>
              <a:bodyPr wrap="square">
                <a:spAutoFit/>
              </a:bodyPr>
              <a:lstStyle/>
              <a:p>
                <a:pPr algn="ctr">
                  <a:lnSpc>
                    <a:spcPct val="150000"/>
                  </a:lnSpc>
                </a:pPr>
                <a:r>
                  <a:rPr lang="zh-CN" altLang="en-US" sz="2000" b="1" dirty="0"/>
                  <a:t>如果每次只更改一个像素进行查询，对于一张</a:t>
                </a:r>
                <a14:m>
                  <m:oMath xmlns:m="http://schemas.openxmlformats.org/officeDocument/2006/math">
                    <m:r>
                      <a:rPr lang="en-US" altLang="zh-CN" sz="2000" b="1" i="1" smtClean="0">
                        <a:latin typeface="Cambria Math" panose="02040503050406030204" pitchFamily="18" charset="0"/>
                        <a:ea typeface="Cambria Math" panose="02040503050406030204" pitchFamily="18" charset="0"/>
                      </a:rPr>
                      <m:t>𝑵</m:t>
                    </m:r>
                    <m:r>
                      <a:rPr lang="en-US" altLang="zh-CN" sz="2000" b="1" i="1">
                        <a:latin typeface="Cambria Math" panose="02040503050406030204" pitchFamily="18" charset="0"/>
                        <a:ea typeface="Cambria Math" panose="02040503050406030204" pitchFamily="18" charset="0"/>
                      </a:rPr>
                      <m:t>×</m:t>
                    </m:r>
                    <m:r>
                      <a:rPr lang="en-US" altLang="zh-CN" sz="2000" b="1" i="1" smtClean="0">
                        <a:latin typeface="Cambria Math" panose="02040503050406030204" pitchFamily="18" charset="0"/>
                        <a:ea typeface="Cambria Math" panose="02040503050406030204" pitchFamily="18" charset="0"/>
                      </a:rPr>
                      <m:t>𝑵</m:t>
                    </m:r>
                  </m:oMath>
                </a14:m>
                <a:r>
                  <a:rPr lang="zh-CN" altLang="en-US" sz="2000" b="1" i="0" dirty="0">
                    <a:latin typeface="+mj-lt"/>
                    <a:ea typeface="Cambria Math" panose="02040503050406030204" pitchFamily="18" charset="0"/>
                  </a:rPr>
                  <a:t>的</a:t>
                </a:r>
                <a14:m>
                  <m:oMath xmlns:m="http://schemas.openxmlformats.org/officeDocument/2006/math">
                    <m:r>
                      <a:rPr lang="en-US" altLang="zh-CN" sz="2000" b="1" i="1" dirty="0" smtClean="0">
                        <a:latin typeface="Cambria Math" panose="02040503050406030204" pitchFamily="18" charset="0"/>
                      </a:rPr>
                      <m:t>𝒙</m:t>
                    </m:r>
                  </m:oMath>
                </a14:m>
                <a:r>
                  <a:rPr lang="en-US" altLang="zh-CN" sz="2000" b="1" dirty="0"/>
                  <a:t>, </a:t>
                </a:r>
                <a:endParaRPr lang="en-US" altLang="zh-CN" sz="2000" b="1" dirty="0"/>
              </a:p>
              <a:p>
                <a:pPr algn="ctr">
                  <a:lnSpc>
                    <a:spcPct val="150000"/>
                  </a:lnSpc>
                </a:pPr>
                <a:r>
                  <a:rPr lang="zh-CN" altLang="en-US" sz="2000" b="1" dirty="0"/>
                  <a:t>需要查询</a:t>
                </a:r>
                <a14:m>
                  <m:oMath xmlns:m="http://schemas.openxmlformats.org/officeDocument/2006/math">
                    <m:sSup>
                      <m:sSupPr>
                        <m:ctrlPr>
                          <a:rPr lang="en-US" altLang="zh-CN" sz="2000" b="1" i="1" smtClean="0">
                            <a:solidFill>
                              <a:srgbClr val="FF0000"/>
                            </a:solidFill>
                            <a:latin typeface="Cambria Math" panose="02040503050406030204" pitchFamily="18" charset="0"/>
                          </a:rPr>
                        </m:ctrlPr>
                      </m:sSupPr>
                      <m:e>
                        <m:r>
                          <a:rPr lang="en-US" altLang="zh-CN" sz="2000" b="1" i="1">
                            <a:solidFill>
                              <a:srgbClr val="FF0000"/>
                            </a:solidFill>
                            <a:latin typeface="Cambria Math" panose="02040503050406030204" pitchFamily="18" charset="0"/>
                          </a:rPr>
                          <m:t>2</m:t>
                        </m:r>
                        <m:r>
                          <a:rPr lang="en-US" altLang="zh-CN" sz="2000" b="1" i="1" smtClean="0">
                            <a:solidFill>
                              <a:srgbClr val="FF0000"/>
                            </a:solidFill>
                            <a:latin typeface="Cambria Math" panose="02040503050406030204" pitchFamily="18" charset="0"/>
                          </a:rPr>
                          <m:t>𝑵</m:t>
                        </m:r>
                      </m:e>
                      <m:sup>
                        <m:r>
                          <a:rPr lang="en-US" altLang="zh-CN" sz="2000" b="1" i="1" smtClean="0">
                            <a:solidFill>
                              <a:srgbClr val="FF0000"/>
                            </a:solidFill>
                            <a:latin typeface="Cambria Math" panose="02040503050406030204" pitchFamily="18" charset="0"/>
                          </a:rPr>
                          <m:t>𝟐</m:t>
                        </m:r>
                      </m:sup>
                    </m:sSup>
                  </m:oMath>
                </a14:m>
                <a:r>
                  <a:rPr lang="zh-CN" altLang="en-US" sz="2000" b="1" dirty="0"/>
                  <a:t>次以获得样本梯度，效率低</a:t>
                </a:r>
                <a:endParaRPr lang="en-US" altLang="zh-CN" sz="2000" b="1" dirty="0"/>
              </a:p>
            </p:txBody>
          </p:sp>
        </mc:Choice>
        <mc:Fallback>
          <p:sp>
            <p:nvSpPr>
              <p:cNvPr id="6" name="文本框 5"/>
              <p:cNvSpPr txBox="1">
                <a:spLocks noRot="1" noChangeAspect="1" noMove="1" noResize="1" noEditPoints="1" noAdjustHandles="1" noChangeArrowheads="1" noChangeShapeType="1" noTextEdit="1"/>
              </p:cNvSpPr>
              <p:nvPr/>
            </p:nvSpPr>
            <p:spPr>
              <a:xfrm>
                <a:off x="1199320" y="4653170"/>
                <a:ext cx="9793360" cy="968407"/>
              </a:xfrm>
              <a:prstGeom prst="rect">
                <a:avLst/>
              </a:prstGeom>
              <a:blipFill rotWithShape="1">
                <a:blip r:embed="rId3"/>
                <a:stretch>
                  <a:fillRect l="-4" t="-54" r="2" b="-2631"/>
                </a:stretch>
              </a:blipFill>
            </p:spPr>
            <p:txBody>
              <a:bodyPr/>
              <a:lstStyle/>
              <a:p>
                <a:r>
                  <a:rPr lang="zh-CN" altLang="en-US">
                    <a:noFill/>
                  </a:rPr>
                  <a:t> </a:t>
                </a:r>
              </a:p>
            </p:txBody>
          </p:sp>
        </mc:Fallback>
      </mc:AlternateContent>
    </p:spTree>
  </p:cSld>
  <p:clrMapOvr>
    <a:masterClrMapping/>
  </p:clrMapOvr>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内容占位符 2"/>
              <p:cNvSpPr>
                <a:spLocks noGrp="1"/>
              </p:cNvSpPr>
              <p:nvPr>
                <p:ph idx="1"/>
              </p:nvPr>
            </p:nvSpPr>
            <p:spPr>
              <a:xfrm>
                <a:off x="334434" y="1124679"/>
                <a:ext cx="11573933" cy="2098297"/>
              </a:xfrm>
            </p:spPr>
            <p:txBody>
              <a:bodyPr>
                <a:normAutofit/>
              </a:bodyPr>
              <a:lstStyle/>
              <a:p>
                <a:r>
                  <a:rPr lang="zh-CN" altLang="en-US" dirty="0">
                    <a:effectLst/>
                    <a:latin typeface="微软雅黑" panose="020B0503020204020204" charset="-122"/>
                    <a:ea typeface="微软雅黑" panose="020B0503020204020204" charset="-122"/>
                    <a:cs typeface="Times New Roman" panose="02020603050405020304" pitchFamily="18" charset="0"/>
                  </a:rPr>
                  <a:t>为减少查询次数，采用坐标下降法更新样本</a:t>
                </a:r>
                <a:endParaRPr lang="en-US" altLang="zh-CN" dirty="0">
                  <a:effectLst/>
                  <a:latin typeface="微软雅黑" panose="020B0503020204020204" charset="-122"/>
                  <a:ea typeface="微软雅黑" panose="020B0503020204020204" charset="-122"/>
                  <a:cs typeface="Times New Roman" panose="02020603050405020304" pitchFamily="18" charset="0"/>
                </a:endParaRPr>
              </a:p>
              <a:p>
                <a:r>
                  <a:rPr lang="zh-CN" altLang="en-US" dirty="0">
                    <a:effectLst/>
                    <a:latin typeface="微软雅黑" panose="020B0503020204020204" charset="-122"/>
                    <a:ea typeface="微软雅黑" panose="020B0503020204020204" charset="-122"/>
                    <a:cs typeface="Times New Roman" panose="02020603050405020304" pitchFamily="18" charset="0"/>
                  </a:rPr>
                  <a:t>每次迭代随机选取一个坐标维度</a:t>
                </a:r>
                <a14:m>
                  <m:oMath xmlns:m="http://schemas.openxmlformats.org/officeDocument/2006/math">
                    <m:r>
                      <a:rPr lang="en-US" altLang="zh-CN" i="1" dirty="0" smtClean="0">
                        <a:effectLst/>
                        <a:latin typeface="Cambria Math" panose="02040503050406030204" pitchFamily="18" charset="0"/>
                        <a:ea typeface="宋体" panose="02010600030101010101" pitchFamily="2" charset="-122"/>
                        <a:cs typeface="Times New Roman" panose="02020603050405020304" pitchFamily="18" charset="0"/>
                      </a:rPr>
                      <m:t>𝑖</m:t>
                    </m:r>
                    <m:r>
                      <a:rPr lang="en-US" altLang="zh-CN" i="1" dirty="0" smtClean="0">
                        <a:effectLst/>
                        <a:latin typeface="Cambria Math" panose="02040503050406030204" pitchFamily="18" charset="0"/>
                        <a:ea typeface="Cambria Math" panose="02040503050406030204" pitchFamily="18" charset="0"/>
                        <a:cs typeface="Times New Roman" panose="02020603050405020304" pitchFamily="18" charset="0"/>
                      </a:rPr>
                      <m:t>∈</m:t>
                    </m:r>
                    <m:r>
                      <a:rPr lang="en-US" altLang="zh-CN" i="1" dirty="0" smtClean="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i="1" dirty="0" smtClean="0">
                        <a:effectLst/>
                        <a:latin typeface="Cambria Math" panose="02040503050406030204" pitchFamily="18" charset="0"/>
                        <a:ea typeface="宋体" panose="02010600030101010101" pitchFamily="2" charset="-122"/>
                        <a:cs typeface="Times New Roman" panose="02020603050405020304" pitchFamily="18" charset="0"/>
                      </a:rPr>
                      <m:t>1</m:t>
                    </m:r>
                    <m:r>
                      <a:rPr lang="en-US" altLang="zh-CN" i="1" dirty="0" smtClean="0">
                        <a:effectLst/>
                        <a:latin typeface="Cambria Math" panose="02040503050406030204" pitchFamily="18" charset="0"/>
                        <a:ea typeface="宋体" panose="02010600030101010101" pitchFamily="2" charset="-122"/>
                        <a:cs typeface="Times New Roman" panose="02020603050405020304" pitchFamily="18" charset="0"/>
                      </a:rPr>
                      <m:t>, …, </m:t>
                    </m:r>
                    <m:r>
                      <a:rPr lang="en-US" altLang="zh-CN" i="1" dirty="0" smtClean="0">
                        <a:effectLst/>
                        <a:latin typeface="Cambria Math" panose="02040503050406030204" pitchFamily="18" charset="0"/>
                        <a:ea typeface="宋体" panose="02010600030101010101" pitchFamily="2" charset="-122"/>
                        <a:cs typeface="Times New Roman" panose="02020603050405020304" pitchFamily="18" charset="0"/>
                      </a:rPr>
                      <m:t>𝑝</m:t>
                    </m:r>
                    <m:r>
                      <a:rPr lang="en-US" altLang="zh-CN" i="1" dirty="0" smtClean="0">
                        <a:effectLst/>
                        <a:latin typeface="Cambria Math" panose="02040503050406030204" pitchFamily="18" charset="0"/>
                        <a:ea typeface="宋体" panose="02010600030101010101" pitchFamily="2" charset="-122"/>
                        <a:cs typeface="Times New Roman" panose="02020603050405020304" pitchFamily="18" charset="0"/>
                      </a:rPr>
                      <m:t>}</m:t>
                    </m:r>
                  </m:oMath>
                </a14:m>
                <a:endParaRPr lang="en-US" altLang="zh-CN" dirty="0">
                  <a:effectLst/>
                  <a:latin typeface="微软雅黑" panose="020B0503020204020204" charset="-122"/>
                  <a:ea typeface="微软雅黑" panose="020B0503020204020204" charset="-122"/>
                  <a:cs typeface="Times New Roman" panose="02020603050405020304" pitchFamily="18" charset="0"/>
                </a:endParaRPr>
              </a:p>
              <a:p>
                <a:r>
                  <a:rPr lang="zh-CN" altLang="en-US" dirty="0">
                    <a:effectLst/>
                    <a:latin typeface="微软雅黑" panose="020B0503020204020204" charset="-122"/>
                    <a:ea typeface="微软雅黑" panose="020B0503020204020204" charset="-122"/>
                    <a:cs typeface="Times New Roman" panose="02020603050405020304" pitchFamily="18" charset="0"/>
                  </a:rPr>
                  <a:t>然后寻找</a:t>
                </a:r>
                <a14:m>
                  <m:oMath xmlns:m="http://schemas.openxmlformats.org/officeDocument/2006/math">
                    <m:sSup>
                      <m:sSupPr>
                        <m:ctrlPr>
                          <a:rPr lang="en-US" altLang="zh-CN" i="1" dirty="0" smtClean="0">
                            <a:effectLst/>
                            <a:latin typeface="Cambria Math" panose="02040503050406030204" pitchFamily="18" charset="0"/>
                            <a:ea typeface="Cambria Math" panose="02040503050406030204" pitchFamily="18" charset="0"/>
                            <a:cs typeface="Times New Roman" panose="02020603050405020304" pitchFamily="18" charset="0"/>
                          </a:rPr>
                        </m:ctrlPr>
                      </m:sSupPr>
                      <m:e>
                        <m:r>
                          <a:rPr lang="zh-CN" altLang="en-US" i="1" dirty="0">
                            <a:effectLst/>
                            <a:latin typeface="Cambria Math" panose="02040503050406030204" pitchFamily="18" charset="0"/>
                            <a:ea typeface="Cambria Math" panose="02040503050406030204" pitchFamily="18" charset="0"/>
                            <a:cs typeface="Times New Roman" panose="02020603050405020304" pitchFamily="18" charset="0"/>
                          </a:rPr>
                          <m:t>𝜹</m:t>
                        </m:r>
                      </m:e>
                      <m:sup>
                        <m:r>
                          <a:rPr lang="zh-CN" altLang="en-US" i="1" dirty="0">
                            <a:effectLst/>
                            <a:latin typeface="Cambria Math" panose="02040503050406030204" pitchFamily="18" charset="0"/>
                            <a:ea typeface="Cambria Math" panose="02040503050406030204" pitchFamily="18" charset="0"/>
                            <a:cs typeface="Times New Roman" panose="02020603050405020304" pitchFamily="18" charset="0"/>
                          </a:rPr>
                          <m:t>∗</m:t>
                        </m:r>
                      </m:sup>
                    </m:sSup>
                    <m:r>
                      <a:rPr lang="en-US" altLang="zh-CN" i="1" dirty="0" smtClean="0">
                        <a:effectLst/>
                        <a:latin typeface="Cambria Math" panose="02040503050406030204" pitchFamily="18" charset="0"/>
                        <a:ea typeface="Cambria Math" panose="02040503050406030204" pitchFamily="18" charset="0"/>
                        <a:cs typeface="Times New Roman" panose="02020603050405020304" pitchFamily="18" charset="0"/>
                      </a:rPr>
                      <m:t>=−</m:t>
                    </m:r>
                    <m:r>
                      <a:rPr lang="zh-CN" altLang="en-US" i="1" dirty="0">
                        <a:effectLst/>
                        <a:latin typeface="Cambria Math" panose="02040503050406030204" pitchFamily="18" charset="0"/>
                        <a:ea typeface="Cambria Math" panose="02040503050406030204" pitchFamily="18" charset="0"/>
                        <a:cs typeface="Times New Roman" panose="02020603050405020304" pitchFamily="18" charset="0"/>
                      </a:rPr>
                      <m:t>𝜼</m:t>
                    </m:r>
                    <m:sSub>
                      <m:sSubPr>
                        <m:ctrlPr>
                          <a:rPr lang="en-US" altLang="zh-CN" i="1" dirty="0" smtClean="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b="1" i="1" dirty="0" smtClean="0">
                            <a:effectLst/>
                            <a:latin typeface="Cambria Math" panose="02040503050406030204" pitchFamily="18" charset="0"/>
                            <a:ea typeface="Cambria Math" panose="02040503050406030204" pitchFamily="18" charset="0"/>
                            <a:cs typeface="Times New Roman" panose="02020603050405020304" pitchFamily="18" charset="0"/>
                          </a:rPr>
                          <m:t>𝒈</m:t>
                        </m:r>
                      </m:e>
                      <m:sub>
                        <m:r>
                          <a:rPr lang="en-US" altLang="zh-CN" i="1" dirty="0">
                            <a:effectLst/>
                            <a:latin typeface="Cambria Math" panose="02040503050406030204" pitchFamily="18" charset="0"/>
                            <a:ea typeface="Cambria Math" panose="02040503050406030204" pitchFamily="18" charset="0"/>
                            <a:cs typeface="Times New Roman" panose="02020603050405020304" pitchFamily="18" charset="0"/>
                          </a:rPr>
                          <m:t>𝒊</m:t>
                        </m:r>
                      </m:sub>
                    </m:sSub>
                    <m:r>
                      <a:rPr lang="zh-CN" altLang="en-US" i="1" dirty="0">
                        <a:effectLst/>
                        <a:latin typeface="Cambria Math" panose="02040503050406030204" pitchFamily="18" charset="0"/>
                        <a:ea typeface="Cambria Math" panose="02040503050406030204" pitchFamily="18" charset="0"/>
                        <a:cs typeface="Times New Roman" panose="02020603050405020304" pitchFamily="18" charset="0"/>
                      </a:rPr>
                      <m:t> </m:t>
                    </m:r>
                  </m:oMath>
                </a14:m>
                <a:r>
                  <a:rPr lang="zh-CN" altLang="en-US" dirty="0">
                    <a:effectLst/>
                    <a:latin typeface="微软雅黑" panose="020B0503020204020204" charset="-122"/>
                    <a:ea typeface="微软雅黑" panose="020B0503020204020204" charset="-122"/>
                    <a:cs typeface="Times New Roman" panose="02020603050405020304" pitchFamily="18" charset="0"/>
                  </a:rPr>
                  <a:t>，将其叠加到</a:t>
                </a:r>
                <a14:m>
                  <m:oMath xmlns:m="http://schemas.openxmlformats.org/officeDocument/2006/math">
                    <m:r>
                      <a:rPr lang="en-US" altLang="zh-CN" i="1" dirty="0" smtClean="0">
                        <a:effectLst/>
                        <a:latin typeface="Cambria Math" panose="02040503050406030204" pitchFamily="18" charset="0"/>
                        <a:ea typeface="宋体" panose="02010600030101010101" pitchFamily="2" charset="-122"/>
                        <a:cs typeface="Times New Roman" panose="02020603050405020304" pitchFamily="18" charset="0"/>
                      </a:rPr>
                      <m:t>𝑥</m:t>
                    </m:r>
                  </m:oMath>
                </a14:m>
                <a:endParaRPr lang="zh-CN" altLang="en-US" dirty="0">
                  <a:solidFill>
                    <a:srgbClr val="C00000"/>
                  </a:solidFill>
                  <a:effectLst/>
                  <a:latin typeface="微软雅黑" panose="020B0503020204020204" charset="-122"/>
                  <a:ea typeface="微软雅黑" panose="020B0503020204020204" charset="-122"/>
                  <a:cs typeface="Times New Roman" panose="02020603050405020304" pitchFamily="18" charset="0"/>
                </a:endParaRPr>
              </a:p>
            </p:txBody>
          </p:sp>
        </mc:Choice>
        <mc:Fallback>
          <p:sp>
            <p:nvSpPr>
              <p:cNvPr id="3" name="内容占位符 2"/>
              <p:cNvSpPr>
                <a:spLocks noRot="1" noChangeAspect="1" noMove="1" noResize="1" noEditPoints="1" noAdjustHandles="1" noChangeArrowheads="1" noChangeShapeType="1" noTextEdit="1"/>
              </p:cNvSpPr>
              <p:nvPr>
                <p:ph idx="1"/>
              </p:nvPr>
            </p:nvSpPr>
            <p:spPr>
              <a:xfrm>
                <a:off x="334434" y="1124679"/>
                <a:ext cx="11573933" cy="2098297"/>
              </a:xfrm>
              <a:blipFill rotWithShape="1">
                <a:blip r:embed="rId1"/>
                <a:stretch>
                  <a:fillRect l="-4" t="-4" r="2" b="17"/>
                </a:stretch>
              </a:blipFill>
            </p:spPr>
            <p:txBody>
              <a:bodyPr/>
              <a:lstStyle/>
              <a:p>
                <a:r>
                  <a:rPr lang="zh-CN" altLang="en-US">
                    <a:noFill/>
                  </a:rPr>
                  <a:t> </a:t>
                </a:r>
              </a:p>
            </p:txBody>
          </p:sp>
        </mc:Fallback>
      </mc:AlternateContent>
      <p:sp>
        <p:nvSpPr>
          <p:cNvPr id="4" name="标题 1"/>
          <p:cNvSpPr>
            <a:spLocks noGrp="1"/>
          </p:cNvSpPr>
          <p:nvPr>
            <p:ph type="title"/>
          </p:nvPr>
        </p:nvSpPr>
        <p:spPr>
          <a:xfrm>
            <a:off x="304800" y="225425"/>
            <a:ext cx="10660063" cy="827088"/>
          </a:xfrm>
        </p:spPr>
        <p:txBody>
          <a:bodyPr/>
          <a:lstStyle/>
          <a:p>
            <a:r>
              <a:rPr lang="en-US" altLang="zh-CN" dirty="0"/>
              <a:t>ZOO</a:t>
            </a:r>
            <a:r>
              <a:rPr lang="zh-CN" altLang="en-US" dirty="0"/>
              <a:t>攻击</a:t>
            </a:r>
            <a:endParaRPr lang="zh-CN" altLang="en-US" dirty="0"/>
          </a:p>
        </p:txBody>
      </p:sp>
      <p:grpSp>
        <p:nvGrpSpPr>
          <p:cNvPr id="13" name="组合 12"/>
          <p:cNvGrpSpPr/>
          <p:nvPr/>
        </p:nvGrpSpPr>
        <p:grpSpPr>
          <a:xfrm>
            <a:off x="3036596" y="3429000"/>
            <a:ext cx="6118807" cy="2582198"/>
            <a:chOff x="3071580" y="3240926"/>
            <a:chExt cx="5803425" cy="2475505"/>
          </a:xfrm>
        </p:grpSpPr>
        <p:sp>
          <p:nvSpPr>
            <p:cNvPr id="16" name="文本框 15"/>
            <p:cNvSpPr txBox="1"/>
            <p:nvPr/>
          </p:nvSpPr>
          <p:spPr>
            <a:xfrm>
              <a:off x="6168010" y="5090369"/>
              <a:ext cx="184731" cy="276999"/>
            </a:xfrm>
            <a:prstGeom prst="rect">
              <a:avLst/>
            </a:prstGeom>
            <a:noFill/>
          </p:spPr>
          <p:txBody>
            <a:bodyPr wrap="none" rtlCol="0">
              <a:spAutoFit/>
            </a:bodyPr>
            <a:lstStyle/>
            <a:p>
              <a:endParaRPr lang="zh-CN" altLang="en-US" dirty="0"/>
            </a:p>
          </p:txBody>
        </p:sp>
        <p:pic>
          <p:nvPicPr>
            <p:cNvPr id="10" name="图片 9"/>
            <p:cNvPicPr>
              <a:picLocks noChangeAspect="1"/>
            </p:cNvPicPr>
            <p:nvPr/>
          </p:nvPicPr>
          <p:blipFill>
            <a:blip r:embed="rId2"/>
            <a:stretch>
              <a:fillRect/>
            </a:stretch>
          </p:blipFill>
          <p:spPr>
            <a:xfrm>
              <a:off x="3071580" y="3240926"/>
              <a:ext cx="5803425" cy="2475505"/>
            </a:xfrm>
            <a:prstGeom prst="rect">
              <a:avLst/>
            </a:prstGeom>
          </p:spPr>
        </p:pic>
        <p:pic>
          <p:nvPicPr>
            <p:cNvPr id="12" name="图片 11"/>
            <p:cNvPicPr>
              <a:picLocks noChangeAspect="1"/>
            </p:cNvPicPr>
            <p:nvPr/>
          </p:nvPicPr>
          <p:blipFill>
            <a:blip r:embed="rId3"/>
            <a:stretch>
              <a:fillRect/>
            </a:stretch>
          </p:blipFill>
          <p:spPr>
            <a:xfrm>
              <a:off x="3575651" y="4168696"/>
              <a:ext cx="4752660" cy="335055"/>
            </a:xfrm>
            <a:prstGeom prst="rect">
              <a:avLst/>
            </a:prstGeom>
          </p:spPr>
        </p:pic>
        <p:pic>
          <p:nvPicPr>
            <p:cNvPr id="9" name="图片 8"/>
            <p:cNvPicPr>
              <a:picLocks noChangeAspect="1"/>
            </p:cNvPicPr>
            <p:nvPr/>
          </p:nvPicPr>
          <p:blipFill>
            <a:blip r:embed="rId4"/>
            <a:stretch>
              <a:fillRect/>
            </a:stretch>
          </p:blipFill>
          <p:spPr>
            <a:xfrm>
              <a:off x="3647660" y="4201101"/>
              <a:ext cx="1584220" cy="247738"/>
            </a:xfrm>
            <a:prstGeom prst="rect">
              <a:avLst/>
            </a:prstGeom>
          </p:spPr>
        </p:pic>
        <p:pic>
          <p:nvPicPr>
            <p:cNvPr id="2" name="图片 1"/>
            <p:cNvPicPr>
              <a:picLocks noChangeAspect="1"/>
            </p:cNvPicPr>
            <p:nvPr/>
          </p:nvPicPr>
          <p:blipFill>
            <a:blip r:embed="rId5"/>
            <a:stretch>
              <a:fillRect/>
            </a:stretch>
          </p:blipFill>
          <p:spPr>
            <a:xfrm>
              <a:off x="4471069" y="4527188"/>
              <a:ext cx="3175328" cy="499301"/>
            </a:xfrm>
            <a:prstGeom prst="rect">
              <a:avLst/>
            </a:prstGeom>
          </p:spPr>
        </p:pic>
        <p:pic>
          <p:nvPicPr>
            <p:cNvPr id="6" name="图片 5"/>
            <p:cNvPicPr>
              <a:picLocks noChangeAspect="1"/>
            </p:cNvPicPr>
            <p:nvPr/>
          </p:nvPicPr>
          <p:blipFill rotWithShape="1">
            <a:blip r:embed="rId6"/>
            <a:srcRect l="50680"/>
            <a:stretch>
              <a:fillRect/>
            </a:stretch>
          </p:blipFill>
          <p:spPr>
            <a:xfrm>
              <a:off x="5064334" y="5142862"/>
              <a:ext cx="498463" cy="276999"/>
            </a:xfrm>
            <a:prstGeom prst="rect">
              <a:avLst/>
            </a:prstGeom>
          </p:spPr>
        </p:pic>
      </p:grpSp>
    </p:spTree>
  </p:cSld>
  <p:clrMapOvr>
    <a:masterClrMapping/>
  </p:clrMapOvr>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80"/>
            <a:ext cx="11573933" cy="966878"/>
          </a:xfrm>
        </p:spPr>
        <p:txBody>
          <a:bodyPr>
            <a:normAutofit/>
          </a:bodyPr>
          <a:lstStyle/>
          <a:p>
            <a:r>
              <a:rPr lang="zh-CN" altLang="en-US" dirty="0">
                <a:effectLst/>
                <a:latin typeface="微软雅黑" panose="020B0503020204020204" charset="-122"/>
                <a:ea typeface="微软雅黑" panose="020B0503020204020204" charset="-122"/>
                <a:cs typeface="Times New Roman" panose="02020603050405020304" pitchFamily="18" charset="0"/>
              </a:rPr>
              <a:t>为使用</a:t>
            </a:r>
            <a:r>
              <a:rPr lang="en-US" altLang="zh-CN" dirty="0">
                <a:effectLst/>
                <a:latin typeface="微软雅黑" panose="020B0503020204020204" charset="-122"/>
                <a:ea typeface="微软雅黑" panose="020B0503020204020204" charset="-122"/>
                <a:cs typeface="Times New Roman" panose="02020603050405020304" pitchFamily="18" charset="0"/>
              </a:rPr>
              <a:t>ADAM </a:t>
            </a:r>
            <a:r>
              <a:rPr lang="zh-CN" altLang="en-US" dirty="0">
                <a:effectLst/>
                <a:latin typeface="微软雅黑" panose="020B0503020204020204" charset="-122"/>
                <a:ea typeface="微软雅黑" panose="020B0503020204020204" charset="-122"/>
                <a:cs typeface="Times New Roman" panose="02020603050405020304" pitchFamily="18" charset="0"/>
              </a:rPr>
              <a:t>和牛顿优化器的</a:t>
            </a:r>
            <a:r>
              <a:rPr lang="en-US" altLang="zh-CN" dirty="0">
                <a:effectLst/>
                <a:latin typeface="微软雅黑" panose="020B0503020204020204" charset="-122"/>
                <a:ea typeface="微软雅黑" panose="020B0503020204020204" charset="-122"/>
                <a:cs typeface="Times New Roman" panose="02020603050405020304" pitchFamily="18" charset="0"/>
              </a:rPr>
              <a:t>ZOO</a:t>
            </a:r>
            <a:r>
              <a:rPr lang="zh-CN" altLang="en-US" dirty="0">
                <a:effectLst/>
                <a:latin typeface="微软雅黑" panose="020B0503020204020204" charset="-122"/>
                <a:ea typeface="微软雅黑" panose="020B0503020204020204" charset="-122"/>
                <a:cs typeface="Times New Roman" panose="02020603050405020304" pitchFamily="18" charset="0"/>
              </a:rPr>
              <a:t>攻击</a:t>
            </a:r>
            <a:endParaRPr lang="en-US" altLang="zh-CN" sz="3200" dirty="0">
              <a:effectLst/>
              <a:latin typeface="微软雅黑" panose="020B0503020204020204" charset="-122"/>
              <a:ea typeface="微软雅黑" panose="020B0503020204020204" charset="-122"/>
              <a:cs typeface="Times New Roman" panose="02020603050405020304" pitchFamily="18" charset="0"/>
            </a:endParaRPr>
          </a:p>
        </p:txBody>
      </p:sp>
      <p:sp>
        <p:nvSpPr>
          <p:cNvPr id="4" name="标题 1"/>
          <p:cNvSpPr>
            <a:spLocks noGrp="1"/>
          </p:cNvSpPr>
          <p:nvPr>
            <p:ph type="title"/>
          </p:nvPr>
        </p:nvSpPr>
        <p:spPr>
          <a:xfrm>
            <a:off x="304800" y="225425"/>
            <a:ext cx="10660063" cy="827088"/>
          </a:xfrm>
        </p:spPr>
        <p:txBody>
          <a:bodyPr/>
          <a:lstStyle/>
          <a:p>
            <a:r>
              <a:rPr lang="zh-CN" altLang="en-US" dirty="0"/>
              <a:t>优化器</a:t>
            </a:r>
            <a:endParaRPr lang="zh-CN" altLang="en-US" dirty="0"/>
          </a:p>
        </p:txBody>
      </p:sp>
      <p:pic>
        <p:nvPicPr>
          <p:cNvPr id="23" name="图片 22"/>
          <p:cNvPicPr>
            <a:picLocks noChangeAspect="1"/>
          </p:cNvPicPr>
          <p:nvPr/>
        </p:nvPicPr>
        <p:blipFill>
          <a:blip r:embed="rId1"/>
          <a:stretch>
            <a:fillRect/>
          </a:stretch>
        </p:blipFill>
        <p:spPr>
          <a:xfrm>
            <a:off x="822843" y="2163725"/>
            <a:ext cx="4875424" cy="3406851"/>
          </a:xfrm>
          <a:prstGeom prst="rect">
            <a:avLst/>
          </a:prstGeom>
        </p:spPr>
      </p:pic>
      <p:pic>
        <p:nvPicPr>
          <p:cNvPr id="25" name="图片 24"/>
          <p:cNvPicPr>
            <a:picLocks noChangeAspect="1"/>
          </p:cNvPicPr>
          <p:nvPr/>
        </p:nvPicPr>
        <p:blipFill>
          <a:blip r:embed="rId2"/>
          <a:stretch>
            <a:fillRect/>
          </a:stretch>
        </p:blipFill>
        <p:spPr>
          <a:xfrm>
            <a:off x="6459910" y="3183018"/>
            <a:ext cx="4752660" cy="3000176"/>
          </a:xfrm>
          <a:prstGeom prst="rect">
            <a:avLst/>
          </a:prstGeom>
        </p:spPr>
      </p:pic>
      <p:grpSp>
        <p:nvGrpSpPr>
          <p:cNvPr id="2" name="组合 1"/>
          <p:cNvGrpSpPr/>
          <p:nvPr/>
        </p:nvGrpSpPr>
        <p:grpSpPr>
          <a:xfrm>
            <a:off x="6456050" y="1886118"/>
            <a:ext cx="5313710" cy="1141890"/>
            <a:chOff x="6294648" y="1909988"/>
            <a:chExt cx="5313710" cy="1141890"/>
          </a:xfrm>
        </p:grpSpPr>
        <p:pic>
          <p:nvPicPr>
            <p:cNvPr id="29" name="图片 28"/>
            <p:cNvPicPr>
              <a:picLocks noChangeAspect="1"/>
            </p:cNvPicPr>
            <p:nvPr/>
          </p:nvPicPr>
          <p:blipFill>
            <a:blip r:embed="rId3"/>
            <a:srcRect r="15797"/>
            <a:stretch>
              <a:fillRect/>
            </a:stretch>
          </p:blipFill>
          <p:spPr>
            <a:xfrm>
              <a:off x="6294648" y="2481940"/>
              <a:ext cx="3905922" cy="569938"/>
            </a:xfrm>
            <a:prstGeom prst="rect">
              <a:avLst/>
            </a:prstGeom>
          </p:spPr>
        </p:pic>
        <p:pic>
          <p:nvPicPr>
            <p:cNvPr id="31" name="图片 30"/>
            <p:cNvPicPr>
              <a:picLocks noChangeAspect="1"/>
            </p:cNvPicPr>
            <p:nvPr/>
          </p:nvPicPr>
          <p:blipFill>
            <a:blip r:embed="rId4"/>
            <a:srcRect r="21765"/>
            <a:stretch>
              <a:fillRect/>
            </a:stretch>
          </p:blipFill>
          <p:spPr>
            <a:xfrm>
              <a:off x="6294648" y="1909988"/>
              <a:ext cx="3483043" cy="486682"/>
            </a:xfrm>
            <a:prstGeom prst="rect">
              <a:avLst/>
            </a:prstGeom>
          </p:spPr>
        </p:pic>
        <p:sp>
          <p:nvSpPr>
            <p:cNvPr id="33" name="文本框 32"/>
            <p:cNvSpPr txBox="1"/>
            <p:nvPr/>
          </p:nvSpPr>
          <p:spPr>
            <a:xfrm>
              <a:off x="10372577" y="2574522"/>
              <a:ext cx="1235781" cy="338554"/>
            </a:xfrm>
            <a:prstGeom prst="rect">
              <a:avLst/>
            </a:prstGeom>
            <a:noFill/>
          </p:spPr>
          <p:txBody>
            <a:bodyPr wrap="square">
              <a:spAutoFit/>
            </a:bodyPr>
            <a:lstStyle/>
            <a:p>
              <a:r>
                <a:rPr lang="zh-CN" altLang="en-US" sz="1600" b="1" dirty="0">
                  <a:effectLst/>
                  <a:latin typeface="Times New Roman" panose="02020603050405020304" pitchFamily="18" charset="0"/>
                  <a:ea typeface="宋体" panose="02010600030101010101" pitchFamily="2" charset="-122"/>
                  <a:cs typeface="Times New Roman" panose="02020603050405020304" pitchFamily="18" charset="0"/>
                </a:rPr>
                <a:t>二阶导</a:t>
              </a:r>
              <a:endParaRPr lang="zh-CN" altLang="en-US" sz="1600" b="1" dirty="0"/>
            </a:p>
          </p:txBody>
        </p:sp>
        <p:sp>
          <p:nvSpPr>
            <p:cNvPr id="34" name="文本框 33"/>
            <p:cNvSpPr txBox="1"/>
            <p:nvPr/>
          </p:nvSpPr>
          <p:spPr>
            <a:xfrm>
              <a:off x="9912530" y="1988376"/>
              <a:ext cx="1235781" cy="338554"/>
            </a:xfrm>
            <a:prstGeom prst="rect">
              <a:avLst/>
            </a:prstGeom>
            <a:noFill/>
          </p:spPr>
          <p:txBody>
            <a:bodyPr wrap="square">
              <a:spAutoFit/>
            </a:bodyPr>
            <a:lstStyle/>
            <a:p>
              <a:r>
                <a:rPr lang="zh-CN" altLang="en-US" sz="1600" b="1" dirty="0">
                  <a:effectLst/>
                  <a:latin typeface="Times New Roman" panose="02020603050405020304" pitchFamily="18" charset="0"/>
                  <a:ea typeface="宋体" panose="02010600030101010101" pitchFamily="2" charset="-122"/>
                  <a:cs typeface="Times New Roman" panose="02020603050405020304" pitchFamily="18" charset="0"/>
                </a:rPr>
                <a:t>一阶导</a:t>
              </a:r>
              <a:endParaRPr lang="zh-CN" altLang="en-US" sz="1600" b="1" dirty="0"/>
            </a:p>
          </p:txBody>
        </p:sp>
      </p:grpSp>
    </p:spTree>
  </p:cSld>
  <p:clrMapOvr>
    <a:masterClrMapping/>
  </p:clrMapOvr>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891627"/>
          </a:xfrm>
        </p:spPr>
        <p:txBody>
          <a:bodyPr>
            <a:normAutofit/>
          </a:bodyPr>
          <a:lstStyle/>
          <a:p>
            <a:r>
              <a:rPr lang="en-US" altLang="zh-CN" dirty="0">
                <a:effectLst/>
                <a:latin typeface="微软雅黑" panose="020B0503020204020204" charset="-122"/>
                <a:ea typeface="微软雅黑" panose="020B0503020204020204" charset="-122"/>
                <a:cs typeface="Times New Roman" panose="02020603050405020304" pitchFamily="18" charset="0"/>
              </a:rPr>
              <a:t>ZOO</a:t>
            </a:r>
            <a:r>
              <a:rPr lang="zh-CN" altLang="en-US" dirty="0">
                <a:effectLst/>
                <a:latin typeface="微软雅黑" panose="020B0503020204020204" charset="-122"/>
                <a:ea typeface="微软雅黑" panose="020B0503020204020204" charset="-122"/>
                <a:cs typeface="Times New Roman" panose="02020603050405020304" pitchFamily="18" charset="0"/>
              </a:rPr>
              <a:t>损失函数</a:t>
            </a:r>
            <a:endParaRPr lang="zh-CN" altLang="en-US" dirty="0">
              <a:solidFill>
                <a:srgbClr val="C00000"/>
              </a:solidFill>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4" name="标题 1"/>
          <p:cNvSpPr>
            <a:spLocks noGrp="1"/>
          </p:cNvSpPr>
          <p:nvPr>
            <p:ph type="title"/>
          </p:nvPr>
        </p:nvSpPr>
        <p:spPr>
          <a:xfrm>
            <a:off x="304800" y="225425"/>
            <a:ext cx="10660063" cy="827088"/>
          </a:xfrm>
        </p:spPr>
        <p:txBody>
          <a:bodyPr/>
          <a:lstStyle/>
          <a:p>
            <a:r>
              <a:rPr lang="zh-CN" altLang="en-US" dirty="0"/>
              <a:t>损失函数</a:t>
            </a:r>
            <a:endParaRPr lang="zh-CN" altLang="en-US" dirty="0"/>
          </a:p>
        </p:txBody>
      </p:sp>
      <mc:AlternateContent xmlns:mc="http://schemas.openxmlformats.org/markup-compatibility/2006">
        <mc:Choice xmlns:a14="http://schemas.microsoft.com/office/drawing/2010/main" Requires="a14">
          <p:sp>
            <p:nvSpPr>
              <p:cNvPr id="15" name="文本框 14"/>
              <p:cNvSpPr txBox="1"/>
              <p:nvPr/>
            </p:nvSpPr>
            <p:spPr>
              <a:xfrm>
                <a:off x="983290" y="4641640"/>
                <a:ext cx="8929240" cy="400110"/>
              </a:xfrm>
              <a:prstGeom prst="rect">
                <a:avLst/>
              </a:prstGeom>
              <a:noFill/>
            </p:spPr>
            <p:txBody>
              <a:bodyPr wrap="square">
                <a:spAutoFit/>
              </a:bodyPr>
              <a:lstStyle/>
              <a:p>
                <a:pPr algn="ctr"/>
                <a14:m>
                  <m:oMath xmlns:m="http://schemas.openxmlformats.org/officeDocument/2006/math">
                    <m:sSub>
                      <m:sSubPr>
                        <m:ctrlPr>
                          <a:rPr lang="en-US" altLang="zh-CN" sz="2000" i="1" smtClean="0">
                            <a:latin typeface="Cambria Math" panose="02040503050406030204" pitchFamily="18" charset="0"/>
                          </a:rPr>
                        </m:ctrlPr>
                      </m:sSubPr>
                      <m:e>
                        <m:r>
                          <a:rPr lang="en-US" altLang="zh-CN" sz="2000" b="0" i="1" smtClean="0">
                            <a:latin typeface="Cambria Math" panose="02040503050406030204" pitchFamily="18" charset="0"/>
                          </a:rPr>
                          <m:t>𝑡</m:t>
                        </m:r>
                      </m:e>
                      <m:sub>
                        <m:r>
                          <a:rPr lang="en-US" altLang="zh-CN" sz="2000" b="0" i="1" smtClean="0">
                            <a:latin typeface="Cambria Math" panose="02040503050406030204" pitchFamily="18" charset="0"/>
                          </a:rPr>
                          <m:t>0</m:t>
                        </m:r>
                      </m:sub>
                    </m:sSub>
                  </m:oMath>
                </a14:m>
                <a:r>
                  <a:rPr lang="zh-CN" altLang="en-US" sz="2000" i="0" dirty="0">
                    <a:latin typeface="+mj-lt"/>
                  </a:rPr>
                  <a:t>和</a:t>
                </a:r>
                <a14:m>
                  <m:oMath xmlns:m="http://schemas.openxmlformats.org/officeDocument/2006/math">
                    <m:r>
                      <a:rPr lang="en-US" altLang="zh-CN" sz="2000" i="1" dirty="0" smtClean="0">
                        <a:latin typeface="Cambria Math" panose="02040503050406030204" pitchFamily="18" charset="0"/>
                      </a:rPr>
                      <m:t>𝑡</m:t>
                    </m:r>
                  </m:oMath>
                </a14:m>
                <a:r>
                  <a:rPr lang="zh-CN" altLang="en-US" sz="2000" i="0" dirty="0">
                    <a:latin typeface="+mj-lt"/>
                  </a:rPr>
                  <a:t>分别为样本</a:t>
                </a:r>
                <a14:m>
                  <m:oMath xmlns:m="http://schemas.openxmlformats.org/officeDocument/2006/math">
                    <m:r>
                      <a:rPr lang="en-US" altLang="zh-CN" sz="2000" i="1" dirty="0" smtClean="0">
                        <a:latin typeface="Cambria Math" panose="02040503050406030204" pitchFamily="18" charset="0"/>
                      </a:rPr>
                      <m:t>𝑥</m:t>
                    </m:r>
                  </m:oMath>
                </a14:m>
                <a:r>
                  <a:rPr lang="zh-CN" altLang="en-US" sz="2000" i="0" dirty="0">
                    <a:latin typeface="+mj-lt"/>
                  </a:rPr>
                  <a:t>的正确标签和目标标签，</a:t>
                </a:r>
                <a14:m>
                  <m:oMath xmlns:m="http://schemas.openxmlformats.org/officeDocument/2006/math">
                    <m:r>
                      <a:rPr lang="en-US" altLang="zh-CN" sz="2000" i="1" dirty="0" smtClean="0">
                        <a:latin typeface="Cambria Math" panose="02040503050406030204" pitchFamily="18" charset="0"/>
                      </a:rPr>
                      <m:t>𝐹</m:t>
                    </m:r>
                  </m:oMath>
                </a14:m>
                <a:r>
                  <a:rPr lang="zh-CN" altLang="en-US" sz="2000" i="0" dirty="0">
                    <a:latin typeface="+mj-lt"/>
                  </a:rPr>
                  <a:t>为目标黑盒模型</a:t>
                </a:r>
                <a:r>
                  <a:rPr lang="zh-CN" altLang="zh-CN" sz="2000" i="0" dirty="0">
                    <a:latin typeface="+mj-lt"/>
                  </a:rPr>
                  <a:t>，</a:t>
                </a:r>
                <a14:m>
                  <m:oMath xmlns:m="http://schemas.openxmlformats.org/officeDocument/2006/math">
                    <m:r>
                      <a:rPr lang="zh-CN" altLang="en-US" sz="2000" i="1" smtClean="0">
                        <a:latin typeface="Cambria Math" panose="02040503050406030204" pitchFamily="18" charset="0"/>
                      </a:rPr>
                      <m:t>𝜅</m:t>
                    </m:r>
                  </m:oMath>
                </a14:m>
                <a:r>
                  <a:rPr lang="zh-CN" altLang="en-US" sz="2000" i="0" dirty="0">
                    <a:latin typeface="+mj-lt"/>
                  </a:rPr>
                  <a:t>为常数</a:t>
                </a:r>
                <a:endParaRPr lang="en-US" altLang="zh-CN" sz="2000" dirty="0"/>
              </a:p>
            </p:txBody>
          </p:sp>
        </mc:Choice>
        <mc:Fallback>
          <p:sp>
            <p:nvSpPr>
              <p:cNvPr id="15" name="文本框 14"/>
              <p:cNvSpPr txBox="1">
                <a:spLocks noRot="1" noChangeAspect="1" noMove="1" noResize="1" noEditPoints="1" noAdjustHandles="1" noChangeArrowheads="1" noChangeShapeType="1" noTextEdit="1"/>
              </p:cNvSpPr>
              <p:nvPr/>
            </p:nvSpPr>
            <p:spPr>
              <a:xfrm>
                <a:off x="983290" y="4641640"/>
                <a:ext cx="8929240" cy="400110"/>
              </a:xfrm>
              <a:prstGeom prst="rect">
                <a:avLst/>
              </a:prstGeom>
              <a:blipFill rotWithShape="1">
                <a:blip r:embed="rId1"/>
                <a:stretch>
                  <a:fillRect l="-3" t="-106" r="2" b="121"/>
                </a:stretch>
              </a:blipFill>
            </p:spPr>
            <p:txBody>
              <a:bodyPr/>
              <a:lstStyle/>
              <a:p>
                <a:r>
                  <a:rPr lang="zh-CN" altLang="en-US">
                    <a:noFill/>
                  </a:rPr>
                  <a:t> </a:t>
                </a:r>
              </a:p>
            </p:txBody>
          </p:sp>
        </mc:Fallback>
      </mc:AlternateContent>
      <p:sp>
        <p:nvSpPr>
          <p:cNvPr id="16" name="文本框 15"/>
          <p:cNvSpPr txBox="1"/>
          <p:nvPr/>
        </p:nvSpPr>
        <p:spPr>
          <a:xfrm>
            <a:off x="4007710" y="4996179"/>
            <a:ext cx="184731" cy="276999"/>
          </a:xfrm>
          <a:prstGeom prst="rect">
            <a:avLst/>
          </a:prstGeom>
          <a:noFill/>
        </p:spPr>
        <p:txBody>
          <a:bodyPr wrap="none" rtlCol="0">
            <a:spAutoFit/>
          </a:bodyPr>
          <a:lstStyle/>
          <a:p>
            <a:endParaRPr lang="zh-CN" altLang="en-US" dirty="0"/>
          </a:p>
        </p:txBody>
      </p:sp>
      <p:sp>
        <p:nvSpPr>
          <p:cNvPr id="6" name="文本框 5"/>
          <p:cNvSpPr txBox="1"/>
          <p:nvPr/>
        </p:nvSpPr>
        <p:spPr>
          <a:xfrm>
            <a:off x="1173836" y="2315147"/>
            <a:ext cx="1401814" cy="1477328"/>
          </a:xfrm>
          <a:prstGeom prst="rect">
            <a:avLst/>
          </a:prstGeom>
          <a:noFill/>
        </p:spPr>
        <p:txBody>
          <a:bodyPr wrap="square">
            <a:spAutoFit/>
          </a:bodyPr>
          <a:lstStyle/>
          <a:p>
            <a:pPr algn="ctr"/>
            <a:r>
              <a:rPr lang="zh-CN" altLang="en-US" sz="1800" b="1" dirty="0">
                <a:solidFill>
                  <a:srgbClr val="FF0000"/>
                </a:solidFill>
              </a:rPr>
              <a:t>有目标</a:t>
            </a:r>
            <a:endParaRPr lang="en-US" altLang="zh-CN" sz="1800" b="1" dirty="0">
              <a:solidFill>
                <a:srgbClr val="FF0000"/>
              </a:solidFill>
            </a:endParaRPr>
          </a:p>
          <a:p>
            <a:pPr algn="ctr"/>
            <a:endParaRPr lang="en-US" altLang="zh-CN" sz="1800" b="1" dirty="0">
              <a:solidFill>
                <a:srgbClr val="FF0000"/>
              </a:solidFill>
            </a:endParaRPr>
          </a:p>
          <a:p>
            <a:pPr algn="ctr"/>
            <a:endParaRPr lang="en-US" altLang="zh-CN" sz="1800" b="1" dirty="0">
              <a:solidFill>
                <a:srgbClr val="FF0000"/>
              </a:solidFill>
            </a:endParaRPr>
          </a:p>
          <a:p>
            <a:pPr algn="ctr"/>
            <a:endParaRPr lang="en-US" altLang="zh-CN" sz="1800" b="1" dirty="0">
              <a:solidFill>
                <a:srgbClr val="FF0000"/>
              </a:solidFill>
            </a:endParaRPr>
          </a:p>
          <a:p>
            <a:pPr algn="ctr"/>
            <a:r>
              <a:rPr lang="zh-CN" altLang="en-US" sz="1800" b="1" dirty="0">
                <a:solidFill>
                  <a:srgbClr val="FF0000"/>
                </a:solidFill>
              </a:rPr>
              <a:t>无目标</a:t>
            </a:r>
            <a:endParaRPr lang="en-US" altLang="zh-CN" sz="1800" b="1" dirty="0">
              <a:solidFill>
                <a:srgbClr val="FF0000"/>
              </a:solidFill>
            </a:endParaRPr>
          </a:p>
        </p:txBody>
      </p:sp>
      <p:pic>
        <p:nvPicPr>
          <p:cNvPr id="8" name="图片 7"/>
          <p:cNvPicPr>
            <a:picLocks noChangeAspect="1"/>
          </p:cNvPicPr>
          <p:nvPr/>
        </p:nvPicPr>
        <p:blipFill>
          <a:blip r:embed="rId2"/>
          <a:stretch>
            <a:fillRect/>
          </a:stretch>
        </p:blipFill>
        <p:spPr>
          <a:xfrm>
            <a:off x="2653618" y="2126390"/>
            <a:ext cx="6935563" cy="759514"/>
          </a:xfrm>
          <a:prstGeom prst="rect">
            <a:avLst/>
          </a:prstGeom>
        </p:spPr>
      </p:pic>
      <p:pic>
        <p:nvPicPr>
          <p:cNvPr id="10" name="图片 9"/>
          <p:cNvPicPr>
            <a:picLocks noChangeAspect="1"/>
          </p:cNvPicPr>
          <p:nvPr/>
        </p:nvPicPr>
        <p:blipFill>
          <a:blip r:embed="rId3"/>
          <a:stretch>
            <a:fillRect/>
          </a:stretch>
        </p:blipFill>
        <p:spPr>
          <a:xfrm>
            <a:off x="2944928" y="3264009"/>
            <a:ext cx="6302143" cy="700239"/>
          </a:xfrm>
          <a:prstGeom prst="rect">
            <a:avLst/>
          </a:prstGeom>
        </p:spPr>
      </p:pic>
    </p:spTree>
  </p:cSld>
  <p:clrMapOvr>
    <a:masterClrMapping/>
  </p:clrMapOvr>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1656231"/>
          </a:xfrm>
        </p:spPr>
        <p:txBody>
          <a:bodyPr/>
          <a:lstStyle/>
          <a:p>
            <a:r>
              <a:rPr lang="zh-CN" altLang="en-US" dirty="0"/>
              <a:t>数据集：</a:t>
            </a:r>
            <a:r>
              <a:rPr lang="en-US" altLang="zh-CN" dirty="0"/>
              <a:t>MNIST </a:t>
            </a:r>
            <a:r>
              <a:rPr lang="zh-CN" altLang="en-US" dirty="0"/>
              <a:t>和</a:t>
            </a:r>
            <a:r>
              <a:rPr lang="en-US" altLang="zh-CN" dirty="0"/>
              <a:t>CIFAR10</a:t>
            </a:r>
            <a:r>
              <a:rPr lang="zh-CN" altLang="en-US" dirty="0"/>
              <a:t>中随机</a:t>
            </a:r>
            <a:r>
              <a:rPr lang="en-US" altLang="zh-CN" dirty="0"/>
              <a:t>100</a:t>
            </a:r>
            <a:r>
              <a:rPr lang="zh-CN" altLang="en-US" dirty="0"/>
              <a:t>张图片</a:t>
            </a:r>
            <a:endParaRPr lang="en-US" altLang="zh-CN" dirty="0"/>
          </a:p>
          <a:p>
            <a:r>
              <a:rPr lang="zh-CN" altLang="en-US" dirty="0"/>
              <a:t>模型：</a:t>
            </a:r>
            <a:r>
              <a:rPr lang="en-US" altLang="zh-CN" dirty="0"/>
              <a:t> MNIST model, CIFAR10 model</a:t>
            </a:r>
            <a:endParaRPr lang="zh-CN" altLang="en-US" dirty="0"/>
          </a:p>
        </p:txBody>
      </p:sp>
      <p:sp>
        <p:nvSpPr>
          <p:cNvPr id="4" name="标题 1"/>
          <p:cNvSpPr>
            <a:spLocks noGrp="1"/>
          </p:cNvSpPr>
          <p:nvPr>
            <p:ph type="title"/>
          </p:nvPr>
        </p:nvSpPr>
        <p:spPr>
          <a:xfrm>
            <a:off x="304800" y="225425"/>
            <a:ext cx="10660063" cy="827088"/>
          </a:xfrm>
        </p:spPr>
        <p:txBody>
          <a:bodyPr/>
          <a:lstStyle/>
          <a:p>
            <a:r>
              <a:rPr lang="en-US" altLang="zh-CN" dirty="0"/>
              <a:t>ZOO</a:t>
            </a:r>
            <a:r>
              <a:rPr lang="zh-CN" altLang="en-US" dirty="0"/>
              <a:t>攻击效果</a:t>
            </a:r>
            <a:endParaRPr lang="zh-CN" altLang="en-US" dirty="0"/>
          </a:p>
        </p:txBody>
      </p:sp>
      <p:pic>
        <p:nvPicPr>
          <p:cNvPr id="8" name="图片 7"/>
          <p:cNvPicPr>
            <a:picLocks noChangeAspect="1"/>
          </p:cNvPicPr>
          <p:nvPr/>
        </p:nvPicPr>
        <p:blipFill>
          <a:blip r:embed="rId1"/>
          <a:stretch>
            <a:fillRect/>
          </a:stretch>
        </p:blipFill>
        <p:spPr>
          <a:xfrm>
            <a:off x="3154319" y="2743591"/>
            <a:ext cx="5883362" cy="2989730"/>
          </a:xfrm>
          <a:prstGeom prst="rect">
            <a:avLst/>
          </a:prstGeom>
        </p:spPr>
      </p:pic>
    </p:spTree>
  </p:cSld>
  <p:clrMapOvr>
    <a:masterClrMapping/>
  </p:clrMapOvr>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304800" y="225425"/>
            <a:ext cx="10660063" cy="827088"/>
          </a:xfrm>
        </p:spPr>
        <p:txBody>
          <a:bodyPr/>
          <a:lstStyle/>
          <a:p>
            <a:r>
              <a:rPr lang="en-US" altLang="zh-CN" dirty="0"/>
              <a:t>ZOO</a:t>
            </a:r>
            <a:r>
              <a:rPr lang="zh-CN" altLang="en-US" dirty="0"/>
              <a:t>攻击效果</a:t>
            </a:r>
            <a:endParaRPr lang="zh-CN" altLang="en-US" dirty="0"/>
          </a:p>
        </p:txBody>
      </p:sp>
      <p:pic>
        <p:nvPicPr>
          <p:cNvPr id="9" name="图片 8"/>
          <p:cNvPicPr>
            <a:picLocks noChangeAspect="1"/>
          </p:cNvPicPr>
          <p:nvPr/>
        </p:nvPicPr>
        <p:blipFill>
          <a:blip r:embed="rId1"/>
          <a:stretch>
            <a:fillRect/>
          </a:stretch>
        </p:blipFill>
        <p:spPr>
          <a:xfrm>
            <a:off x="767260" y="2780910"/>
            <a:ext cx="10259359" cy="3384470"/>
          </a:xfrm>
          <a:prstGeom prst="rect">
            <a:avLst/>
          </a:prstGeom>
        </p:spPr>
      </p:pic>
      <mc:AlternateContent xmlns:mc="http://schemas.openxmlformats.org/markup-compatibility/2006">
        <mc:Choice xmlns:a14="http://schemas.microsoft.com/office/drawing/2010/main" Requires="a14">
          <p:sp>
            <p:nvSpPr>
              <p:cNvPr id="5" name="内容占位符 4"/>
              <p:cNvSpPr>
                <a:spLocks noGrp="1"/>
              </p:cNvSpPr>
              <p:nvPr>
                <p:ph idx="1"/>
              </p:nvPr>
            </p:nvSpPr>
            <p:spPr>
              <a:xfrm>
                <a:off x="334434" y="1124679"/>
                <a:ext cx="11573933" cy="1368191"/>
              </a:xfrm>
            </p:spPr>
            <p:txBody>
              <a:bodyPr/>
              <a:lstStyle/>
              <a:p>
                <a:r>
                  <a:rPr lang="en-US" altLang="zh-CN" sz="2800" b="1" dirty="0">
                    <a:solidFill>
                      <a:schemeClr val="tx1"/>
                    </a:solidFill>
                  </a:rPr>
                  <a:t>ZOO </a:t>
                </a:r>
                <a:r>
                  <a:rPr lang="zh-CN" altLang="en-US" sz="2800" b="1" dirty="0">
                    <a:solidFill>
                      <a:schemeClr val="tx1"/>
                    </a:solidFill>
                  </a:rPr>
                  <a:t>获得了与白盒 </a:t>
                </a:r>
                <a:r>
                  <a:rPr lang="en-US" altLang="zh-CN" sz="2800" b="1" dirty="0">
                    <a:solidFill>
                      <a:schemeClr val="tx1"/>
                    </a:solidFill>
                  </a:rPr>
                  <a:t>C&amp;W </a:t>
                </a:r>
                <a:r>
                  <a:rPr lang="zh-CN" altLang="en-US" sz="2800" b="1" dirty="0">
                    <a:solidFill>
                      <a:schemeClr val="tx1"/>
                    </a:solidFill>
                  </a:rPr>
                  <a:t>攻击相当的成功率和 </a:t>
                </a:r>
                <a14:m>
                  <m:oMath xmlns:m="http://schemas.openxmlformats.org/officeDocument/2006/math">
                    <m:sSub>
                      <m:sSubPr>
                        <m:ctrlPr>
                          <a:rPr lang="zh-CN"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pitchFamily="18" charset="0"/>
                          </a:rPr>
                          <m:t>𝐿</m:t>
                        </m:r>
                      </m:e>
                      <m:sub>
                        <m:r>
                          <a:rPr lang="en-US" altLang="zh-CN" sz="2800" b="0" i="1" smtClean="0">
                            <a:solidFill>
                              <a:schemeClr val="tx1"/>
                            </a:solidFill>
                            <a:latin typeface="Cambria Math" panose="02040503050406030204" pitchFamily="18" charset="0"/>
                          </a:rPr>
                          <m:t>2</m:t>
                        </m:r>
                      </m:sub>
                    </m:sSub>
                  </m:oMath>
                </a14:m>
                <a:r>
                  <a:rPr lang="zh-CN" altLang="en-US" sz="2800" b="1" dirty="0">
                    <a:solidFill>
                      <a:schemeClr val="tx1"/>
                    </a:solidFill>
                  </a:rPr>
                  <a:t>失真</a:t>
                </a:r>
                <a:endParaRPr lang="en-US" altLang="zh-CN" sz="2800" b="1" dirty="0">
                  <a:solidFill>
                    <a:schemeClr val="tx1"/>
                  </a:solidFill>
                </a:endParaRPr>
              </a:p>
              <a:p>
                <a:r>
                  <a:rPr lang="zh-CN" altLang="en-US" sz="2800" b="1" dirty="0">
                    <a:solidFill>
                      <a:schemeClr val="tx1"/>
                    </a:solidFill>
                  </a:rPr>
                  <a:t>显著优于使用 </a:t>
                </a:r>
                <a:r>
                  <a:rPr lang="en-US" altLang="zh-CN" sz="2800" b="1" dirty="0">
                    <a:solidFill>
                      <a:schemeClr val="tx1"/>
                    </a:solidFill>
                  </a:rPr>
                  <a:t>FGSM </a:t>
                </a:r>
                <a:r>
                  <a:rPr lang="zh-CN" altLang="en-US" sz="2800" b="1" dirty="0">
                    <a:solidFill>
                      <a:schemeClr val="tx1"/>
                    </a:solidFill>
                  </a:rPr>
                  <a:t>和</a:t>
                </a:r>
                <a:r>
                  <a:rPr lang="en-US" altLang="zh-CN" sz="2800" b="1" dirty="0">
                    <a:solidFill>
                      <a:schemeClr val="tx1"/>
                    </a:solidFill>
                  </a:rPr>
                  <a:t>C&amp;W</a:t>
                </a:r>
                <a:r>
                  <a:rPr lang="zh-CN" altLang="en-US" sz="2800" b="1" dirty="0">
                    <a:solidFill>
                      <a:schemeClr val="tx1"/>
                    </a:solidFill>
                  </a:rPr>
                  <a:t>的黑盒替代模型攻击</a:t>
                </a:r>
                <a:endParaRPr lang="zh-CN" altLang="en-US" dirty="0">
                  <a:solidFill>
                    <a:schemeClr val="tx1"/>
                  </a:solidFill>
                </a:endParaRPr>
              </a:p>
            </p:txBody>
          </p:sp>
        </mc:Choice>
        <mc:Fallback>
          <p:sp>
            <p:nvSpPr>
              <p:cNvPr id="5" name="内容占位符 4"/>
              <p:cNvSpPr>
                <a:spLocks noRot="1" noChangeAspect="1" noMove="1" noResize="1" noEditPoints="1" noAdjustHandles="1" noChangeArrowheads="1" noChangeShapeType="1" noTextEdit="1"/>
              </p:cNvSpPr>
              <p:nvPr>
                <p:ph idx="1"/>
              </p:nvPr>
            </p:nvSpPr>
            <p:spPr>
              <a:xfrm>
                <a:off x="334434" y="1124679"/>
                <a:ext cx="11573933" cy="1368191"/>
              </a:xfrm>
              <a:blipFill rotWithShape="1">
                <a:blip r:embed="rId2"/>
                <a:stretch>
                  <a:fillRect l="-4" t="-7" r="2" b="36"/>
                </a:stretch>
              </a:blipFill>
            </p:spPr>
            <p:txBody>
              <a:bodyPr/>
              <a:lstStyle/>
              <a:p>
                <a:r>
                  <a:rPr lang="zh-CN" altLang="en-US">
                    <a:noFill/>
                  </a:rPr>
                  <a:t> </a:t>
                </a:r>
              </a:p>
            </p:txBody>
          </p:sp>
        </mc:Fallback>
      </mc:AlternateContent>
    </p:spTree>
  </p:cSld>
  <p:clrMapOvr>
    <a:masterClrMapping/>
  </p:clrMapOvr>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1512211"/>
          </a:xfrm>
        </p:spPr>
        <p:txBody>
          <a:bodyPr>
            <a:normAutofit/>
          </a:bodyPr>
          <a:lstStyle/>
          <a:p>
            <a:r>
              <a:rPr lang="en-US" altLang="zh-CN" dirty="0"/>
              <a:t>ZOO </a:t>
            </a:r>
            <a:r>
              <a:rPr lang="zh-CN" altLang="en-US" dirty="0"/>
              <a:t>与白盒 </a:t>
            </a:r>
            <a:r>
              <a:rPr lang="en-US" altLang="zh-CN" dirty="0"/>
              <a:t>C&amp;W </a:t>
            </a:r>
            <a:r>
              <a:rPr lang="zh-CN" altLang="en-US" dirty="0"/>
              <a:t>在</a:t>
            </a:r>
            <a:r>
              <a:rPr lang="en-US" altLang="zh-CN" dirty="0"/>
              <a:t>MNIST</a:t>
            </a:r>
            <a:r>
              <a:rPr lang="zh-CN" altLang="en-US" dirty="0"/>
              <a:t>上所产生的对抗样本视觉质量相当</a:t>
            </a:r>
            <a:endParaRPr lang="zh-CN" altLang="en-US" dirty="0"/>
          </a:p>
        </p:txBody>
      </p:sp>
      <p:sp>
        <p:nvSpPr>
          <p:cNvPr id="4" name="标题 1"/>
          <p:cNvSpPr>
            <a:spLocks noGrp="1"/>
          </p:cNvSpPr>
          <p:nvPr>
            <p:ph type="title"/>
          </p:nvPr>
        </p:nvSpPr>
        <p:spPr>
          <a:xfrm>
            <a:off x="304800" y="225425"/>
            <a:ext cx="10660063" cy="827088"/>
          </a:xfrm>
        </p:spPr>
        <p:txBody>
          <a:bodyPr/>
          <a:lstStyle/>
          <a:p>
            <a:r>
              <a:rPr lang="en-US" altLang="zh-CN" dirty="0"/>
              <a:t>ZOO</a:t>
            </a:r>
            <a:r>
              <a:rPr lang="zh-CN" altLang="en-US" dirty="0"/>
              <a:t>攻击效果</a:t>
            </a:r>
            <a:endParaRPr lang="zh-CN" altLang="en-US" dirty="0"/>
          </a:p>
        </p:txBody>
      </p:sp>
      <p:pic>
        <p:nvPicPr>
          <p:cNvPr id="10" name="图片 9"/>
          <p:cNvPicPr>
            <a:picLocks noChangeAspect="1"/>
          </p:cNvPicPr>
          <p:nvPr/>
        </p:nvPicPr>
        <p:blipFill>
          <a:blip r:embed="rId1"/>
          <a:stretch>
            <a:fillRect/>
          </a:stretch>
        </p:blipFill>
        <p:spPr>
          <a:xfrm>
            <a:off x="1372212" y="2276840"/>
            <a:ext cx="9447575" cy="2961760"/>
          </a:xfrm>
          <a:prstGeom prst="rect">
            <a:avLst/>
          </a:prstGeom>
        </p:spPr>
      </p:pic>
      <mc:AlternateContent xmlns:mc="http://schemas.openxmlformats.org/markup-compatibility/2006">
        <mc:Choice xmlns:a14="http://schemas.microsoft.com/office/drawing/2010/main" Requires="a14">
          <p:sp>
            <p:nvSpPr>
              <p:cNvPr id="12" name="文本框 11"/>
              <p:cNvSpPr txBox="1"/>
              <p:nvPr/>
            </p:nvSpPr>
            <p:spPr>
              <a:xfrm>
                <a:off x="2185096" y="5513376"/>
                <a:ext cx="7872607" cy="874407"/>
              </a:xfrm>
              <a:prstGeom prst="rect">
                <a:avLst/>
              </a:prstGeom>
              <a:noFill/>
            </p:spPr>
            <p:txBody>
              <a:bodyPr wrap="square">
                <a:spAutoFit/>
              </a:bodyPr>
              <a:lstStyle/>
              <a:p>
                <a:pPr algn="ctr">
                  <a:lnSpc>
                    <a:spcPct val="150000"/>
                  </a:lnSpc>
                </a:pPr>
                <a:r>
                  <a:rPr lang="en-US" altLang="zh-CN" sz="1800" dirty="0">
                    <a:solidFill>
                      <a:schemeClr val="tx1"/>
                    </a:solidFill>
                  </a:rPr>
                  <a:t>(a):</a:t>
                </a:r>
                <a:r>
                  <a:rPr lang="zh-CN" altLang="en-US" sz="1800" dirty="0">
                    <a:solidFill>
                      <a:schemeClr val="tx1"/>
                    </a:solidFill>
                  </a:rPr>
                  <a:t>原图 </a:t>
                </a:r>
                <a:r>
                  <a:rPr lang="en-US" altLang="zh-CN" sz="1800" dirty="0">
                    <a:solidFill>
                      <a:schemeClr val="tx1"/>
                    </a:solidFill>
                  </a:rPr>
                  <a:t>(c) : </a:t>
                </a:r>
                <a:r>
                  <a:rPr lang="zh-CN" altLang="en-US" sz="1800" dirty="0">
                    <a:solidFill>
                      <a:schemeClr val="tx1"/>
                    </a:solidFill>
                  </a:rPr>
                  <a:t>无目标对抗样本</a:t>
                </a:r>
                <a:r>
                  <a:rPr lang="en-US" altLang="zh-CN" sz="1800" dirty="0">
                    <a:solidFill>
                      <a:schemeClr val="tx1"/>
                    </a:solidFill>
                  </a:rPr>
                  <a:t> </a:t>
                </a:r>
                <a:endParaRPr lang="zh-CN" altLang="en-US" sz="1600" dirty="0"/>
              </a:p>
              <a:p>
                <a:pPr algn="ctr">
                  <a:lnSpc>
                    <a:spcPct val="150000"/>
                  </a:lnSpc>
                </a:pPr>
                <a:r>
                  <a:rPr lang="en-US" altLang="zh-CN" sz="1800" dirty="0">
                    <a:solidFill>
                      <a:schemeClr val="tx1"/>
                    </a:solidFill>
                  </a:rPr>
                  <a:t>(b)</a:t>
                </a:r>
                <a:r>
                  <a:rPr lang="zh-CN" altLang="en-US" sz="1800" dirty="0">
                    <a:solidFill>
                      <a:schemeClr val="tx1"/>
                    </a:solidFill>
                  </a:rPr>
                  <a:t> </a:t>
                </a:r>
                <a:r>
                  <a:rPr lang="en-US" altLang="zh-CN" sz="1800" dirty="0">
                    <a:solidFill>
                      <a:schemeClr val="tx1"/>
                    </a:solidFill>
                  </a:rPr>
                  <a:t>(</a:t>
                </a:r>
                <a:r>
                  <a:rPr lang="en-US" altLang="zh-CN" sz="1800">
                    <a:solidFill>
                      <a:schemeClr val="tx1"/>
                    </a:solidFill>
                  </a:rPr>
                  <a:t>d): </a:t>
                </a:r>
                <a:r>
                  <a:rPr lang="zh-CN" altLang="en-US" sz="1800">
                    <a:solidFill>
                      <a:schemeClr val="tx1"/>
                    </a:solidFill>
                  </a:rPr>
                  <a:t>有</a:t>
                </a:r>
                <a:r>
                  <a:rPr lang="zh-CN" altLang="en-US" sz="1800" dirty="0">
                    <a:solidFill>
                      <a:schemeClr val="tx1"/>
                    </a:solidFill>
                  </a:rPr>
                  <a:t>目标对抗样本，每</a:t>
                </a:r>
                <a14:m>
                  <m:oMath xmlns:m="http://schemas.openxmlformats.org/officeDocument/2006/math">
                    <m:r>
                      <a:rPr lang="en-US" altLang="zh-CN" sz="1800" b="0" i="1" dirty="0" smtClean="0">
                        <a:solidFill>
                          <a:schemeClr val="tx1"/>
                        </a:solidFill>
                        <a:latin typeface="Cambria Math" panose="02040503050406030204" pitchFamily="18" charset="0"/>
                      </a:rPr>
                      <m:t>𝑖</m:t>
                    </m:r>
                  </m:oMath>
                </a14:m>
                <a:r>
                  <a:rPr lang="zh-CN" altLang="en-US" sz="1800" dirty="0">
                    <a:solidFill>
                      <a:schemeClr val="tx1"/>
                    </a:solidFill>
                  </a:rPr>
                  <a:t>列代表目标攻击类别为</a:t>
                </a:r>
                <a14:m>
                  <m:oMath xmlns:m="http://schemas.openxmlformats.org/officeDocument/2006/math">
                    <m:r>
                      <a:rPr lang="en-US" altLang="zh-CN" sz="1800" b="0" i="1" dirty="0" smtClean="0">
                        <a:solidFill>
                          <a:schemeClr val="tx1"/>
                        </a:solidFill>
                        <a:latin typeface="Cambria Math" panose="02040503050406030204" pitchFamily="18" charset="0"/>
                      </a:rPr>
                      <m:t>𝑖</m:t>
                    </m:r>
                  </m:oMath>
                </a14:m>
                <a:endParaRPr lang="en-US" altLang="zh-CN" sz="1800" dirty="0">
                  <a:solidFill>
                    <a:schemeClr val="tx1"/>
                  </a:solidFill>
                </a:endParaRPr>
              </a:p>
            </p:txBody>
          </p:sp>
        </mc:Choice>
        <mc:Fallback>
          <p:sp>
            <p:nvSpPr>
              <p:cNvPr id="12" name="文本框 11"/>
              <p:cNvSpPr txBox="1">
                <a:spLocks noRot="1" noChangeAspect="1" noMove="1" noResize="1" noEditPoints="1" noAdjustHandles="1" noChangeArrowheads="1" noChangeShapeType="1" noTextEdit="1"/>
              </p:cNvSpPr>
              <p:nvPr/>
            </p:nvSpPr>
            <p:spPr>
              <a:xfrm>
                <a:off x="2185096" y="5513376"/>
                <a:ext cx="7872607" cy="874407"/>
              </a:xfrm>
              <a:prstGeom prst="rect">
                <a:avLst/>
              </a:prstGeom>
              <a:blipFill rotWithShape="1">
                <a:blip r:embed="rId2"/>
                <a:stretch>
                  <a:fillRect l="-1" t="-35" r="7" b="36"/>
                </a:stretch>
              </a:blipFill>
            </p:spPr>
            <p:txBody>
              <a:bodyPr/>
              <a:lstStyle/>
              <a:p>
                <a:r>
                  <a:rPr lang="zh-CN" altLang="en-US">
                    <a:noFill/>
                  </a:rPr>
                  <a:t> </a:t>
                </a:r>
              </a:p>
            </p:txBody>
          </p:sp>
        </mc:Fallback>
      </mc:AlternateContent>
    </p:spTree>
  </p:cSld>
  <p:clrMapOvr>
    <a:masterClrMapping/>
  </p:clrMapOvr>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ZOO</a:t>
            </a:r>
            <a:r>
              <a:rPr lang="zh-CN" altLang="en-US" dirty="0"/>
              <a:t>攻击</a:t>
            </a:r>
            <a:endParaRPr lang="zh-CN" altLang="en-US" dirty="0"/>
          </a:p>
        </p:txBody>
      </p:sp>
      <mc:AlternateContent xmlns:mc="http://schemas.openxmlformats.org/markup-compatibility/2006">
        <mc:Choice xmlns:a14="http://schemas.microsoft.com/office/drawing/2010/main" Requires="a14">
          <p:sp>
            <p:nvSpPr>
              <p:cNvPr id="4" name="内容占位符 2"/>
              <p:cNvSpPr>
                <a:spLocks noGrp="1"/>
              </p:cNvSpPr>
              <p:nvPr>
                <p:ph idx="1"/>
              </p:nvPr>
            </p:nvSpPr>
            <p:spPr>
              <a:xfrm>
                <a:off x="334963" y="1123950"/>
                <a:ext cx="11572875" cy="5337175"/>
              </a:xfrm>
            </p:spPr>
            <p:txBody>
              <a:bodyPr/>
              <a:lstStyle/>
              <a:p>
                <a:r>
                  <a:rPr lang="zh-CN" altLang="en-US" dirty="0">
                    <a:solidFill>
                      <a:schemeClr val="tx2"/>
                    </a:solidFill>
                    <a:effectLst/>
                    <a:cs typeface="Times New Roman" panose="02020603050405020304" pitchFamily="18" charset="0"/>
                  </a:rPr>
                  <a:t>为了减少查询次数，每次查询估计一个坐标维度</a:t>
                </a:r>
                <a14:m>
                  <m:oMath xmlns:m="http://schemas.openxmlformats.org/officeDocument/2006/math">
                    <m:r>
                      <a:rPr lang="en-US" altLang="zh-CN" i="1" dirty="0" smtClean="0">
                        <a:solidFill>
                          <a:schemeClr val="tx2"/>
                        </a:solidFill>
                        <a:effectLst/>
                        <a:latin typeface="Cambria Math" panose="02040503050406030204" pitchFamily="18" charset="0"/>
                        <a:ea typeface="宋体" panose="02010600030101010101" pitchFamily="2" charset="-122"/>
                        <a:cs typeface="Times New Roman" panose="02020603050405020304" pitchFamily="18" charset="0"/>
                      </a:rPr>
                      <m:t>𝑖</m:t>
                    </m:r>
                    <m:r>
                      <a:rPr lang="en-US" altLang="zh-CN" i="1" dirty="0" smtClean="0">
                        <a:solidFill>
                          <a:schemeClr val="tx2"/>
                        </a:solidFill>
                        <a:effectLst/>
                        <a:latin typeface="Cambria Math" panose="02040503050406030204" pitchFamily="18" charset="0"/>
                        <a:ea typeface="Cambria Math" panose="02040503050406030204" pitchFamily="18" charset="0"/>
                        <a:cs typeface="Times New Roman" panose="02020603050405020304" pitchFamily="18" charset="0"/>
                      </a:rPr>
                      <m:t>∈</m:t>
                    </m:r>
                    <m:r>
                      <a:rPr lang="en-US" altLang="zh-CN" i="1" dirty="0" smtClean="0">
                        <a:solidFill>
                          <a:schemeClr val="tx2"/>
                        </a:solidFill>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i="1" dirty="0" smtClean="0">
                        <a:solidFill>
                          <a:schemeClr val="tx2"/>
                        </a:solidFill>
                        <a:effectLst/>
                        <a:latin typeface="Cambria Math" panose="02040503050406030204" pitchFamily="18" charset="0"/>
                        <a:ea typeface="宋体" panose="02010600030101010101" pitchFamily="2" charset="-122"/>
                        <a:cs typeface="Times New Roman" panose="02020603050405020304" pitchFamily="18" charset="0"/>
                      </a:rPr>
                      <m:t>1</m:t>
                    </m:r>
                    <m:r>
                      <a:rPr lang="en-US" altLang="zh-CN" i="1" dirty="0" smtClean="0">
                        <a:solidFill>
                          <a:schemeClr val="tx2"/>
                        </a:solidFill>
                        <a:effectLst/>
                        <a:latin typeface="Cambria Math" panose="02040503050406030204" pitchFamily="18" charset="0"/>
                        <a:ea typeface="宋体" panose="02010600030101010101" pitchFamily="2" charset="-122"/>
                        <a:cs typeface="Times New Roman" panose="02020603050405020304" pitchFamily="18" charset="0"/>
                      </a:rPr>
                      <m:t>, …, </m:t>
                    </m:r>
                    <m:r>
                      <a:rPr lang="en-US" altLang="zh-CN" i="1" dirty="0" smtClean="0">
                        <a:solidFill>
                          <a:schemeClr val="tx2"/>
                        </a:solidFill>
                        <a:effectLst/>
                        <a:latin typeface="Cambria Math" panose="02040503050406030204" pitchFamily="18" charset="0"/>
                        <a:ea typeface="宋体" panose="02010600030101010101" pitchFamily="2" charset="-122"/>
                        <a:cs typeface="Times New Roman" panose="02020603050405020304" pitchFamily="18" charset="0"/>
                      </a:rPr>
                      <m:t>𝑝</m:t>
                    </m:r>
                    <m:r>
                      <a:rPr lang="en-US" altLang="zh-CN" i="1" dirty="0" smtClean="0">
                        <a:solidFill>
                          <a:schemeClr val="tx2"/>
                        </a:solidFill>
                        <a:effectLst/>
                        <a:latin typeface="Cambria Math" panose="02040503050406030204" pitchFamily="18" charset="0"/>
                        <a:ea typeface="宋体" panose="02010600030101010101" pitchFamily="2" charset="-122"/>
                        <a:cs typeface="Times New Roman" panose="02020603050405020304" pitchFamily="18" charset="0"/>
                      </a:rPr>
                      <m:t>}</m:t>
                    </m:r>
                  </m:oMath>
                </a14:m>
                <a:r>
                  <a:rPr lang="zh-CN" altLang="en-US" dirty="0">
                    <a:solidFill>
                      <a:schemeClr val="tx2"/>
                    </a:solidFill>
                    <a:effectLst/>
                    <a:cs typeface="Times New Roman" panose="02020603050405020304" pitchFamily="18" charset="0"/>
                  </a:rPr>
                  <a:t>的梯度信息，并使用坐标下降法生成对抗样本</a:t>
                </a:r>
                <a:endParaRPr lang="zh-CN" altLang="en-US" dirty="0">
                  <a:solidFill>
                    <a:schemeClr val="tx2"/>
                  </a:solidFill>
                </a:endParaRPr>
              </a:p>
              <a:p>
                <a:r>
                  <a:rPr lang="zh-CN" altLang="en-US" dirty="0">
                    <a:solidFill>
                      <a:srgbClr val="FF0000"/>
                    </a:solidFill>
                  </a:rPr>
                  <a:t>优点：</a:t>
                </a:r>
                <a:r>
                  <a:rPr lang="zh-CN" altLang="en-US" dirty="0"/>
                  <a:t>查询次数相对较少，无需访问模型内部信息，成功率高 </a:t>
                </a:r>
                <a:endParaRPr lang="en-US" altLang="zh-CN" dirty="0"/>
              </a:p>
              <a:p>
                <a:r>
                  <a:rPr lang="zh-CN" altLang="en-US" dirty="0">
                    <a:solidFill>
                      <a:srgbClr val="FF0000"/>
                    </a:solidFill>
                  </a:rPr>
                  <a:t>缺点：</a:t>
                </a:r>
                <a:r>
                  <a:rPr lang="zh-CN" altLang="en-US" dirty="0">
                    <a:solidFill>
                      <a:schemeClr val="tx1"/>
                    </a:solidFill>
                  </a:rPr>
                  <a:t>行为容</a:t>
                </a:r>
                <a:r>
                  <a:rPr lang="zh-CN" altLang="en-US" dirty="0"/>
                  <a:t>易</a:t>
                </a:r>
                <a:r>
                  <a:rPr lang="zh-CN" altLang="en-US" dirty="0"/>
                  <a:t>被检测 </a:t>
                </a:r>
                <a:endParaRPr lang="zh-CN" altLang="en-US" dirty="0"/>
              </a:p>
              <a:p>
                <a:pPr lvl="1"/>
                <a:endParaRPr lang="en-US" altLang="zh-CN" dirty="0"/>
              </a:p>
            </p:txBody>
          </p:sp>
        </mc:Choice>
        <mc:Fallback>
          <p:sp>
            <p:nvSpPr>
              <p:cNvPr id="4" name="内容占位符 2"/>
              <p:cNvSpPr>
                <a:spLocks noRot="1" noChangeAspect="1" noMove="1" noResize="1" noEditPoints="1" noAdjustHandles="1" noChangeArrowheads="1" noChangeShapeType="1" noTextEdit="1"/>
              </p:cNvSpPr>
              <p:nvPr>
                <p:ph idx="1"/>
              </p:nvPr>
            </p:nvSpPr>
            <p:spPr>
              <a:xfrm>
                <a:off x="334963" y="1123950"/>
                <a:ext cx="11572875" cy="5337175"/>
              </a:xfrm>
              <a:blipFill rotWithShape="1">
                <a:blip r:embed="rId1"/>
                <a:stretch>
                  <a:fillRect l="-3" r="3"/>
                </a:stretch>
              </a:blipFill>
            </p:spPr>
            <p:txBody>
              <a:bodyPr/>
              <a:lstStyle/>
              <a:p>
                <a:r>
                  <a:rPr lang="zh-CN" altLang="en-US">
                    <a:noFill/>
                  </a:rPr>
                  <a:t> </a:t>
                </a:r>
              </a:p>
            </p:txBody>
          </p:sp>
        </mc:Fallback>
      </mc:AlternateContent>
    </p:spTree>
  </p:cSld>
  <p:clrMapOvr>
    <a:masterClrMapping/>
  </p:clrMapOvr>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normAutofit/>
          </a:bodyPr>
          <a:lstStyle/>
          <a:p>
            <a:r>
              <a:rPr lang="en-US" altLang="zh-CN" dirty="0"/>
              <a:t>3.4 </a:t>
            </a:r>
            <a:r>
              <a:rPr lang="zh-CN" altLang="en-US" dirty="0"/>
              <a:t>集成学习攻击</a:t>
            </a:r>
            <a:endParaRPr lang="zh-CN" altLang="en-US" dirty="0"/>
          </a:p>
        </p:txBody>
      </p:sp>
      <p:sp>
        <p:nvSpPr>
          <p:cNvPr id="2" name="文本框 1"/>
          <p:cNvSpPr txBox="1"/>
          <p:nvPr/>
        </p:nvSpPr>
        <p:spPr>
          <a:xfrm>
            <a:off x="479220" y="5733320"/>
            <a:ext cx="10534838" cy="584775"/>
          </a:xfrm>
          <a:prstGeom prst="rect">
            <a:avLst/>
          </a:prstGeom>
          <a:noFill/>
        </p:spPr>
        <p:txBody>
          <a:bodyPr wrap="square">
            <a:spAutoFit/>
          </a:bodyPr>
          <a:lstStyle/>
          <a:p>
            <a:pPr marL="285750" indent="-285750">
              <a:buFont typeface="Arial" panose="020B0604020202020204" pitchFamily="34" charset="0"/>
              <a:buChar char="•"/>
            </a:pPr>
            <a:r>
              <a:rPr lang="en-US" altLang="zh-CN" sz="1600" dirty="0">
                <a:latin typeface="+mj-lt"/>
              </a:rPr>
              <a:t>Liu Y, Chen X, Liu C, et al. Delving into transferable adversarial examples and black-box attacks[C] //Proceedings of the International Conference on Learning Representations. 2017.</a:t>
            </a:r>
            <a:endParaRPr lang="zh-CN" altLang="en-US" sz="1600" dirty="0">
              <a:latin typeface="+mj-lt"/>
            </a:endParaRPr>
          </a:p>
        </p:txBody>
      </p:sp>
    </p:spTree>
  </p:cSld>
  <p:clrMapOvr>
    <a:masterClrMapping/>
  </p:clrMapOvr>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1203453"/>
          </a:xfrm>
        </p:spPr>
        <p:txBody>
          <a:bodyPr>
            <a:normAutofit/>
          </a:bodyPr>
          <a:lstStyle/>
          <a:p>
            <a:r>
              <a:rPr lang="zh-CN" altLang="en-US" dirty="0">
                <a:effectLst/>
                <a:latin typeface="微软雅黑" panose="020B0503020204020204" charset="-122"/>
                <a:ea typeface="微软雅黑" panose="020B0503020204020204" charset="-122"/>
                <a:cs typeface="Times New Roman" panose="02020603050405020304" pitchFamily="18" charset="0"/>
              </a:rPr>
              <a:t>如果某对抗样本对多个模型有效，那它也更有可能转移到其他模型</a:t>
            </a:r>
            <a:endParaRPr lang="en-US" altLang="zh-CN" dirty="0">
              <a:effectLst/>
              <a:latin typeface="微软雅黑" panose="020B0503020204020204" charset="-122"/>
              <a:ea typeface="微软雅黑" panose="020B0503020204020204" charset="-122"/>
              <a:cs typeface="Times New Roman" panose="02020603050405020304" pitchFamily="18" charset="0"/>
            </a:endParaRPr>
          </a:p>
        </p:txBody>
      </p:sp>
      <p:sp>
        <p:nvSpPr>
          <p:cNvPr id="4" name="标题 1"/>
          <p:cNvSpPr>
            <a:spLocks noGrp="1"/>
          </p:cNvSpPr>
          <p:nvPr>
            <p:ph type="title"/>
          </p:nvPr>
        </p:nvSpPr>
        <p:spPr>
          <a:xfrm>
            <a:off x="304800" y="225425"/>
            <a:ext cx="10660063" cy="827088"/>
          </a:xfrm>
        </p:spPr>
        <p:txBody>
          <a:bodyPr/>
          <a:lstStyle/>
          <a:p>
            <a:r>
              <a:rPr lang="zh-CN" altLang="en-US" dirty="0"/>
              <a:t>集成学习攻击</a:t>
            </a:r>
            <a:endParaRPr lang="zh-CN" altLang="en-US" dirty="0"/>
          </a:p>
        </p:txBody>
      </p:sp>
      <p:sp>
        <p:nvSpPr>
          <p:cNvPr id="16" name="文本框 15"/>
          <p:cNvSpPr txBox="1"/>
          <p:nvPr/>
        </p:nvSpPr>
        <p:spPr>
          <a:xfrm>
            <a:off x="4079720" y="4996179"/>
            <a:ext cx="184731" cy="276999"/>
          </a:xfrm>
          <a:prstGeom prst="rect">
            <a:avLst/>
          </a:prstGeom>
          <a:noFill/>
        </p:spPr>
        <p:txBody>
          <a:bodyPr wrap="none" rtlCol="0">
            <a:spAutoFit/>
          </a:bodyPr>
          <a:lstStyle/>
          <a:p>
            <a:endParaRPr lang="zh-CN" altLang="en-US" dirty="0"/>
          </a:p>
        </p:txBody>
      </p:sp>
      <mc:AlternateContent xmlns:mc="http://schemas.openxmlformats.org/markup-compatibility/2006">
        <mc:Choice xmlns:a14="http://schemas.microsoft.com/office/drawing/2010/main" Requires="a14">
          <p:sp>
            <p:nvSpPr>
              <p:cNvPr id="10" name="文本框 9"/>
              <p:cNvSpPr txBox="1"/>
              <p:nvPr/>
            </p:nvSpPr>
            <p:spPr>
              <a:xfrm>
                <a:off x="563686" y="2006495"/>
                <a:ext cx="10717033" cy="961289"/>
              </a:xfrm>
              <a:prstGeom prst="rect">
                <a:avLst/>
              </a:prstGeom>
              <a:noFill/>
            </p:spPr>
            <p:txBody>
              <a:bodyPr wrap="square">
                <a:spAutoFit/>
              </a:bodyPr>
              <a:lstStyle/>
              <a:p>
                <a:pPr indent="266700">
                  <a:lnSpc>
                    <a:spcPct val="150000"/>
                  </a:lnSpc>
                </a:pPr>
                <a:r>
                  <a:rPr lang="zh-CN" altLang="zh-CN" sz="2000" b="1" kern="100" dirty="0">
                    <a:effectLst/>
                    <a:latin typeface="微软雅黑" panose="020B0503020204020204" charset="-122"/>
                    <a:ea typeface="微软雅黑" panose="020B0503020204020204" charset="-122"/>
                    <a:cs typeface="Times New Roman" panose="02020603050405020304" pitchFamily="18" charset="0"/>
                  </a:rPr>
                  <a:t>给定</a:t>
                </a:r>
                <a:r>
                  <a:rPr lang="en-US" altLang="zh-CN" sz="2000" b="1" i="1" kern="100" dirty="0">
                    <a:effectLst/>
                    <a:latin typeface="微软雅黑" panose="020B0503020204020204" charset="-122"/>
                    <a:ea typeface="微软雅黑" panose="020B0503020204020204" charset="-122"/>
                    <a:cs typeface="Arial" panose="020B0604020202020204" pitchFamily="34" charset="0"/>
                  </a:rPr>
                  <a:t>k</a:t>
                </a:r>
                <a:r>
                  <a:rPr lang="zh-CN" altLang="zh-CN" sz="2000" b="1" kern="100" dirty="0">
                    <a:effectLst/>
                    <a:latin typeface="微软雅黑" panose="020B0503020204020204" charset="-122"/>
                    <a:ea typeface="微软雅黑" panose="020B0503020204020204" charset="-122"/>
                    <a:cs typeface="Times New Roman" panose="02020603050405020304" pitchFamily="18" charset="0"/>
                  </a:rPr>
                  <a:t>个</a:t>
                </a:r>
                <a:r>
                  <a:rPr lang="en-US" altLang="zh-CN" sz="2000" b="1" kern="100" dirty="0" err="1">
                    <a:effectLst/>
                    <a:latin typeface="微软雅黑" panose="020B0503020204020204" charset="-122"/>
                    <a:ea typeface="微软雅黑" panose="020B0503020204020204" charset="-122"/>
                    <a:cs typeface="Arial" panose="020B0604020202020204" pitchFamily="34" charset="0"/>
                  </a:rPr>
                  <a:t>softmax</a:t>
                </a:r>
                <a:r>
                  <a:rPr lang="zh-CN" altLang="zh-CN" sz="2000" b="1" kern="100" dirty="0">
                    <a:effectLst/>
                    <a:latin typeface="微软雅黑" panose="020B0503020204020204" charset="-122"/>
                    <a:ea typeface="微软雅黑" panose="020B0503020204020204" charset="-122"/>
                    <a:cs typeface="Times New Roman" panose="02020603050405020304" pitchFamily="18" charset="0"/>
                  </a:rPr>
                  <a:t>输出为</a:t>
                </a:r>
                <a14:m>
                  <m:oMath xmlns:m="http://schemas.openxmlformats.org/officeDocument/2006/math">
                    <m:sSub>
                      <m:sSubPr>
                        <m:ctrlPr>
                          <a:rPr lang="zh-CN" altLang="zh-CN" sz="2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effectLst/>
                            <a:latin typeface="Cambria Math" panose="02040503050406030204" pitchFamily="18" charset="0"/>
                            <a:ea typeface="宋体" panose="02010600030101010101" pitchFamily="2" charset="-122"/>
                            <a:cs typeface="Times New Roman" panose="02020603050405020304" pitchFamily="18" charset="0"/>
                          </a:rPr>
                          <m:t>𝑱</m:t>
                        </m:r>
                      </m:e>
                      <m:sub>
                        <m:r>
                          <a:rPr lang="en-US" altLang="zh-CN" sz="2000" b="1" i="1" kern="100">
                            <a:effectLst/>
                            <a:latin typeface="Cambria Math" panose="02040503050406030204" pitchFamily="18" charset="0"/>
                            <a:ea typeface="宋体" panose="02010600030101010101" pitchFamily="2" charset="-122"/>
                            <a:cs typeface="Times New Roman" panose="02020603050405020304" pitchFamily="18" charset="0"/>
                          </a:rPr>
                          <m:t>𝟏</m:t>
                        </m:r>
                      </m:sub>
                    </m:sSub>
                    <m:r>
                      <a:rPr lang="en-US" altLang="zh-CN" sz="2000" b="1" i="1" kern="1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2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effectLst/>
                            <a:latin typeface="Cambria Math" panose="02040503050406030204" pitchFamily="18" charset="0"/>
                            <a:ea typeface="宋体" panose="02010600030101010101" pitchFamily="2" charset="-122"/>
                            <a:cs typeface="Times New Roman" panose="02020603050405020304" pitchFamily="18" charset="0"/>
                          </a:rPr>
                          <m:t>𝑱</m:t>
                        </m:r>
                      </m:e>
                      <m:sub>
                        <m:r>
                          <a:rPr lang="en-US" altLang="zh-CN" sz="2000" b="1" i="1" kern="100">
                            <a:effectLst/>
                            <a:latin typeface="Cambria Math" panose="02040503050406030204" pitchFamily="18" charset="0"/>
                            <a:ea typeface="宋体" panose="02010600030101010101" pitchFamily="2" charset="-122"/>
                            <a:cs typeface="Times New Roman" panose="02020603050405020304" pitchFamily="18" charset="0"/>
                          </a:rPr>
                          <m:t>𝒌</m:t>
                        </m:r>
                      </m:sub>
                    </m:sSub>
                  </m:oMath>
                </a14:m>
                <a:r>
                  <a:rPr lang="zh-CN" altLang="zh-CN" sz="2000" b="1" kern="100" dirty="0">
                    <a:effectLst/>
                    <a:latin typeface="微软雅黑" panose="020B0503020204020204" charset="-122"/>
                    <a:ea typeface="微软雅黑" panose="020B0503020204020204" charset="-122"/>
                    <a:cs typeface="Times New Roman" panose="02020603050405020304" pitchFamily="18" charset="0"/>
                  </a:rPr>
                  <a:t>的白盒模型，原始图像</a:t>
                </a:r>
                <a14:m>
                  <m:oMath xmlns:m="http://schemas.openxmlformats.org/officeDocument/2006/math">
                    <m:r>
                      <a:rPr lang="en-US" altLang="zh-CN" sz="2000" b="1" i="1" kern="100">
                        <a:effectLst/>
                        <a:latin typeface="Cambria Math" panose="02040503050406030204" pitchFamily="18" charset="0"/>
                        <a:ea typeface="宋体" panose="02010600030101010101" pitchFamily="2" charset="-122"/>
                        <a:cs typeface="Times New Roman" panose="02020603050405020304" pitchFamily="18" charset="0"/>
                      </a:rPr>
                      <m:t>𝒙</m:t>
                    </m:r>
                  </m:oMath>
                </a14:m>
                <a:r>
                  <a:rPr lang="zh-CN" altLang="zh-CN" sz="2000" b="1" kern="100" dirty="0">
                    <a:effectLst/>
                    <a:latin typeface="微软雅黑" panose="020B0503020204020204" charset="-122"/>
                    <a:ea typeface="微软雅黑" panose="020B0503020204020204" charset="-122"/>
                    <a:cs typeface="Times New Roman" panose="02020603050405020304" pitchFamily="18" charset="0"/>
                  </a:rPr>
                  <a:t>，真实标签</a:t>
                </a:r>
                <a14:m>
                  <m:oMath xmlns:m="http://schemas.openxmlformats.org/officeDocument/2006/math">
                    <m:r>
                      <a:rPr lang="en-US" altLang="zh-CN" sz="2000" b="1" i="1" kern="100">
                        <a:effectLst/>
                        <a:latin typeface="Cambria Math" panose="02040503050406030204" pitchFamily="18" charset="0"/>
                        <a:ea typeface="宋体" panose="02010600030101010101" pitchFamily="2" charset="-122"/>
                        <a:cs typeface="Times New Roman" panose="02020603050405020304" pitchFamily="18" charset="0"/>
                      </a:rPr>
                      <m:t>𝒚</m:t>
                    </m:r>
                  </m:oMath>
                </a14:m>
                <a:r>
                  <a:rPr lang="zh-CN" altLang="zh-CN" sz="2000" b="1" kern="100" dirty="0">
                    <a:effectLst/>
                    <a:latin typeface="微软雅黑" panose="020B0503020204020204" charset="-122"/>
                    <a:ea typeface="微软雅黑" panose="020B0503020204020204" charset="-122"/>
                    <a:cs typeface="Times New Roman" panose="02020603050405020304" pitchFamily="18" charset="0"/>
                  </a:rPr>
                  <a:t>，基于集成的方法解决</a:t>
                </a:r>
                <a:r>
                  <a:rPr lang="zh-CN" altLang="en-US" sz="2000" b="1" kern="100" dirty="0">
                    <a:effectLst/>
                    <a:latin typeface="微软雅黑" panose="020B0503020204020204" charset="-122"/>
                    <a:ea typeface="微软雅黑" panose="020B0503020204020204" charset="-122"/>
                    <a:cs typeface="Times New Roman" panose="02020603050405020304" pitchFamily="18" charset="0"/>
                  </a:rPr>
                  <a:t>如下</a:t>
                </a:r>
                <a:r>
                  <a:rPr lang="zh-CN" altLang="zh-CN" sz="2000" b="1" kern="100" dirty="0">
                    <a:effectLst/>
                    <a:latin typeface="微软雅黑" panose="020B0503020204020204" charset="-122"/>
                    <a:ea typeface="微软雅黑" panose="020B0503020204020204" charset="-122"/>
                    <a:cs typeface="Times New Roman" panose="02020603050405020304" pitchFamily="18" charset="0"/>
                  </a:rPr>
                  <a:t>优化问题（有目标对抗样本攻击）：</a:t>
                </a:r>
                <a:endParaRPr lang="zh-CN" altLang="zh-CN" sz="2000" b="1" kern="100" dirty="0">
                  <a:effectLst/>
                  <a:latin typeface="微软雅黑" panose="020B0503020204020204" charset="-122"/>
                  <a:ea typeface="微软雅黑" panose="020B0503020204020204" charset="-122"/>
                  <a:cs typeface="Arial" panose="020B0604020202020204" pitchFamily="34" charset="0"/>
                </a:endParaRPr>
              </a:p>
            </p:txBody>
          </p:sp>
        </mc:Choice>
        <mc:Fallback>
          <p:sp>
            <p:nvSpPr>
              <p:cNvPr id="10" name="文本框 9"/>
              <p:cNvSpPr txBox="1">
                <a:spLocks noRot="1" noChangeAspect="1" noMove="1" noResize="1" noEditPoints="1" noAdjustHandles="1" noChangeArrowheads="1" noChangeShapeType="1" noTextEdit="1"/>
              </p:cNvSpPr>
              <p:nvPr/>
            </p:nvSpPr>
            <p:spPr>
              <a:xfrm>
                <a:off x="563686" y="2006495"/>
                <a:ext cx="10717033" cy="961289"/>
              </a:xfrm>
              <a:prstGeom prst="rect">
                <a:avLst/>
              </a:prstGeom>
              <a:blipFill rotWithShape="1">
                <a:blip r:embed="rId1"/>
                <a:stretch>
                  <a:fillRect l="-4" t="-55" r="5" b="45"/>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6" name="文本框 5"/>
              <p:cNvSpPr txBox="1"/>
              <p:nvPr/>
            </p:nvSpPr>
            <p:spPr>
              <a:xfrm>
                <a:off x="1609282" y="4254189"/>
                <a:ext cx="8973433" cy="1061188"/>
              </a:xfrm>
              <a:prstGeom prst="rect">
                <a:avLst/>
              </a:prstGeom>
              <a:noFill/>
            </p:spPr>
            <p:txBody>
              <a:bodyPr wrap="square">
                <a:spAutoFit/>
              </a:bodyPr>
              <a:lstStyle/>
              <a:p>
                <a:pPr marL="285750" indent="-285750">
                  <a:lnSpc>
                    <a:spcPct val="150000"/>
                  </a:lnSpc>
                  <a:spcBef>
                    <a:spcPts val="600"/>
                  </a:spcBef>
                  <a:spcAft>
                    <a:spcPts val="600"/>
                  </a:spcAft>
                  <a:buFont typeface="Arial" panose="020B0604020202020204" pitchFamily="34" charset="0"/>
                  <a:buChar char="•"/>
                </a:pPr>
                <a14:m>
                  <m:oMath xmlns:m="http://schemas.openxmlformats.org/officeDocument/2006/math">
                    <m:sSup>
                      <m:sSupPr>
                        <m:ctrlPr>
                          <a:rPr lang="zh-CN" altLang="zh-CN" sz="1800" i="1" kern="100" smtClean="0">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1800" b="0" i="1" kern="100">
                            <a:effectLst/>
                            <a:latin typeface="Cambria Math" panose="02040503050406030204" pitchFamily="18" charset="0"/>
                            <a:ea typeface="宋体" panose="02010600030101010101" pitchFamily="2" charset="-122"/>
                            <a:cs typeface="Times New Roman" panose="02020603050405020304" pitchFamily="18" charset="0"/>
                          </a:rPr>
                          <m:t>𝑥</m:t>
                        </m:r>
                      </m:e>
                      <m:sup>
                        <m:r>
                          <a:rPr lang="en-US" altLang="zh-CN" sz="1800" b="0" i="1" kern="100">
                            <a:effectLst/>
                            <a:latin typeface="Cambria Math" panose="02040503050406030204" pitchFamily="18" charset="0"/>
                            <a:ea typeface="宋体" panose="02010600030101010101" pitchFamily="2" charset="-122"/>
                            <a:cs typeface="Times New Roman" panose="02020603050405020304" pitchFamily="18" charset="0"/>
                          </a:rPr>
                          <m:t>∗</m:t>
                        </m:r>
                      </m:sup>
                    </m:sSup>
                  </m:oMath>
                </a14:m>
                <a:r>
                  <a:rPr lang="zh-CN" altLang="zh-CN" sz="1800" kern="100" dirty="0">
                    <a:effectLst/>
                    <a:latin typeface="微软雅黑" panose="020B0503020204020204" charset="-122"/>
                    <a:ea typeface="微软雅黑" panose="020B0503020204020204" charset="-122"/>
                    <a:cs typeface="Times New Roman" panose="02020603050405020304" pitchFamily="18" charset="0"/>
                  </a:rPr>
                  <a:t>是对抗样本</a:t>
                </a:r>
                <a:r>
                  <a:rPr lang="zh-CN" altLang="en-US" sz="1800" kern="100" dirty="0">
                    <a:latin typeface="微软雅黑" panose="020B0503020204020204" charset="-122"/>
                    <a:ea typeface="微软雅黑" panose="020B0503020204020204" charset="-122"/>
                    <a:cs typeface="Times New Roman" panose="02020603050405020304" pitchFamily="18" charset="0"/>
                  </a:rPr>
                  <a:t>，</a:t>
                </a:r>
                <a14:m>
                  <m:oMath xmlns:m="http://schemas.openxmlformats.org/officeDocument/2006/math">
                    <m:sSub>
                      <m:sSubPr>
                        <m:ctrlPr>
                          <a:rPr lang="zh-CN" altLang="zh-CN" sz="18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b="0" i="1" kern="100">
                            <a:latin typeface="Cambria Math" panose="02040503050406030204" pitchFamily="18" charset="0"/>
                            <a:ea typeface="宋体" panose="02010600030101010101" pitchFamily="2" charset="-122"/>
                            <a:cs typeface="Times New Roman" panose="02020603050405020304" pitchFamily="18" charset="0"/>
                          </a:rPr>
                          <m:t>1</m:t>
                        </m:r>
                      </m:e>
                      <m:sub>
                        <m:sSup>
                          <m:sSupPr>
                            <m:ctrlPr>
                              <a:rPr lang="zh-CN" altLang="zh-CN" sz="1800"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1800" b="0" i="1" kern="100">
                                <a:latin typeface="Cambria Math" panose="02040503050406030204" pitchFamily="18" charset="0"/>
                                <a:ea typeface="宋体" panose="02010600030101010101" pitchFamily="2" charset="-122"/>
                                <a:cs typeface="Times New Roman" panose="02020603050405020304" pitchFamily="18" charset="0"/>
                              </a:rPr>
                              <m:t>𝑦</m:t>
                            </m:r>
                          </m:e>
                          <m:sup>
                            <m:r>
                              <a:rPr lang="en-US" altLang="zh-CN" sz="1800" b="0" i="1" kern="100">
                                <a:latin typeface="Cambria Math" panose="02040503050406030204" pitchFamily="18" charset="0"/>
                                <a:ea typeface="宋体" panose="02010600030101010101" pitchFamily="2" charset="-122"/>
                                <a:cs typeface="Times New Roman" panose="02020603050405020304" pitchFamily="18" charset="0"/>
                              </a:rPr>
                              <m:t>∗</m:t>
                            </m:r>
                          </m:sup>
                        </m:sSup>
                      </m:sub>
                    </m:sSub>
                    <m:r>
                      <a:rPr lang="en-US" altLang="zh-CN" sz="1800" b="0" i="1" kern="100">
                        <a:latin typeface="Cambria Math" panose="02040503050406030204" pitchFamily="18" charset="0"/>
                        <a:ea typeface="宋体" panose="02010600030101010101" pitchFamily="2" charset="-122"/>
                        <a:cs typeface="Times New Roman" panose="02020603050405020304" pitchFamily="18" charset="0"/>
                      </a:rPr>
                      <m:t> </m:t>
                    </m:r>
                  </m:oMath>
                </a14:m>
                <a:r>
                  <a:rPr lang="zh-CN" altLang="en-US" sz="1800" kern="100" dirty="0">
                    <a:effectLst/>
                    <a:latin typeface="微软雅黑" panose="020B0503020204020204" charset="-122"/>
                    <a:ea typeface="微软雅黑" panose="020B0503020204020204" charset="-122"/>
                    <a:cs typeface="Times New Roman" panose="02020603050405020304" pitchFamily="18" charset="0"/>
                  </a:rPr>
                  <a:t>为</a:t>
                </a:r>
                <a:r>
                  <a:rPr lang="zh-CN" altLang="zh-CN" sz="1800" kern="100" dirty="0">
                    <a:latin typeface="微软雅黑" panose="020B0503020204020204" charset="-122"/>
                    <a:ea typeface="微软雅黑" panose="020B0503020204020204" charset="-122"/>
                    <a:cs typeface="Times New Roman" panose="02020603050405020304" pitchFamily="18" charset="0"/>
                  </a:rPr>
                  <a:t>目标标签</a:t>
                </a:r>
                <a14:m>
                  <m:oMath xmlns:m="http://schemas.openxmlformats.org/officeDocument/2006/math">
                    <m:sSup>
                      <m:sSup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1800" b="0" i="1" kern="100">
                            <a:effectLst/>
                            <a:latin typeface="Cambria Math" panose="02040503050406030204" pitchFamily="18" charset="0"/>
                            <a:ea typeface="宋体" panose="02010600030101010101" pitchFamily="2" charset="-122"/>
                            <a:cs typeface="Times New Roman" panose="02020603050405020304" pitchFamily="18" charset="0"/>
                          </a:rPr>
                          <m:t>𝑦</m:t>
                        </m:r>
                      </m:e>
                      <m:sup>
                        <m:r>
                          <a:rPr lang="en-US" altLang="zh-CN" sz="1800" b="0" i="1" kern="100">
                            <a:effectLst/>
                            <a:latin typeface="Cambria Math" panose="02040503050406030204" pitchFamily="18" charset="0"/>
                            <a:ea typeface="宋体" panose="02010600030101010101" pitchFamily="2" charset="-122"/>
                            <a:cs typeface="Times New Roman" panose="02020603050405020304" pitchFamily="18" charset="0"/>
                          </a:rPr>
                          <m:t>∗</m:t>
                        </m:r>
                      </m:sup>
                    </m:sSup>
                  </m:oMath>
                </a14:m>
                <a:r>
                  <a:rPr lang="zh-CN" altLang="en-US" sz="1800" kern="100" dirty="0">
                    <a:effectLst/>
                    <a:latin typeface="微软雅黑" panose="020B0503020204020204" charset="-122"/>
                    <a:ea typeface="微软雅黑" panose="020B0503020204020204" charset="-122"/>
                    <a:cs typeface="Times New Roman" panose="02020603050405020304" pitchFamily="18" charset="0"/>
                  </a:rPr>
                  <a:t>的</a:t>
                </a:r>
                <a:r>
                  <a:rPr lang="en-US" altLang="zh-CN" sz="1800" kern="100" dirty="0">
                    <a:effectLst/>
                    <a:latin typeface="微软雅黑" panose="020B0503020204020204" charset="-122"/>
                    <a:ea typeface="微软雅黑" panose="020B0503020204020204" charset="-122"/>
                    <a:cs typeface="Times New Roman" panose="02020603050405020304" pitchFamily="18" charset="0"/>
                  </a:rPr>
                  <a:t>one-hot</a:t>
                </a:r>
                <a:r>
                  <a:rPr lang="zh-CN" altLang="en-US" sz="1800" kern="100" dirty="0">
                    <a:effectLst/>
                    <a:latin typeface="微软雅黑" panose="020B0503020204020204" charset="-122"/>
                    <a:ea typeface="微软雅黑" panose="020B0503020204020204" charset="-122"/>
                    <a:cs typeface="Times New Roman" panose="02020603050405020304" pitchFamily="18" charset="0"/>
                  </a:rPr>
                  <a:t>编码表示</a:t>
                </a:r>
                <a:r>
                  <a:rPr lang="zh-CN" altLang="zh-CN" sz="1800" kern="100" dirty="0">
                    <a:effectLst/>
                    <a:latin typeface="微软雅黑" panose="020B0503020204020204" charset="-122"/>
                    <a:ea typeface="微软雅黑" panose="020B0503020204020204" charset="-122"/>
                    <a:cs typeface="Times New Roman" panose="02020603050405020304" pitchFamily="18" charset="0"/>
                  </a:rPr>
                  <a:t>，</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b="0" i="1" kern="100">
                            <a:effectLst/>
                            <a:latin typeface="Cambria Math" panose="02040503050406030204" pitchFamily="18" charset="0"/>
                            <a:ea typeface="宋体" panose="02010600030101010101" pitchFamily="2" charset="-122"/>
                            <a:cs typeface="Times New Roman" panose="02020603050405020304" pitchFamily="18" charset="0"/>
                          </a:rPr>
                          <m:t>𝛼</m:t>
                        </m:r>
                      </m:e>
                      <m:sub>
                        <m:r>
                          <a:rPr lang="en-US" altLang="zh-CN" sz="1800" b="0" i="1" kern="100">
                            <a:effectLst/>
                            <a:latin typeface="Cambria Math" panose="02040503050406030204" pitchFamily="18" charset="0"/>
                            <a:ea typeface="宋体" panose="02010600030101010101" pitchFamily="2" charset="-122"/>
                            <a:cs typeface="Times New Roman" panose="02020603050405020304" pitchFamily="18" charset="0"/>
                          </a:rPr>
                          <m:t>𝑖</m:t>
                        </m:r>
                      </m:sub>
                    </m:sSub>
                  </m:oMath>
                </a14:m>
                <a:r>
                  <a:rPr lang="zh-CN" altLang="zh-CN" sz="1800" kern="100" dirty="0">
                    <a:effectLst/>
                    <a:latin typeface="微软雅黑" panose="020B0503020204020204" charset="-122"/>
                    <a:ea typeface="微软雅黑" panose="020B0503020204020204" charset="-122"/>
                    <a:cs typeface="Times New Roman" panose="02020603050405020304" pitchFamily="18" charset="0"/>
                  </a:rPr>
                  <a:t>是集成模型的权重</a:t>
                </a:r>
                <a:endParaRPr lang="en-US" altLang="zh-CN" sz="1800" kern="100" dirty="0">
                  <a:effectLst/>
                  <a:latin typeface="微软雅黑" panose="020B0503020204020204" charset="-122"/>
                  <a:ea typeface="微软雅黑" panose="020B0503020204020204" charset="-122"/>
                  <a:cs typeface="Times New Roman" panose="02020603050405020304" pitchFamily="18" charset="0"/>
                </a:endParaRPr>
              </a:p>
              <a:p>
                <a:pPr marL="285750" indent="-285750">
                  <a:lnSpc>
                    <a:spcPct val="150000"/>
                  </a:lnSpc>
                  <a:spcBef>
                    <a:spcPts val="600"/>
                  </a:spcBef>
                  <a:spcAft>
                    <a:spcPts val="600"/>
                  </a:spcAft>
                  <a:buFont typeface="Arial" panose="020B0604020202020204" pitchFamily="34" charset="0"/>
                  <a:buChar char="•"/>
                </a:pPr>
                <a:r>
                  <a:rPr lang="zh-CN" altLang="zh-CN" sz="1800" kern="100" dirty="0">
                    <a:effectLst/>
                    <a:latin typeface="微软雅黑" panose="020B0503020204020204" charset="-122"/>
                    <a:ea typeface="微软雅黑" panose="020B0503020204020204" charset="-122"/>
                    <a:cs typeface="Times New Roman" panose="02020603050405020304" pitchFamily="18" charset="0"/>
                  </a:rPr>
                  <a:t>优化该函数，可在扰动减小的同时，使对抗样本被集成模型分类到指定标签</a:t>
                </a:r>
                <a:endParaRPr lang="zh-CN" altLang="zh-CN" sz="1800" kern="100" dirty="0">
                  <a:effectLst/>
                  <a:latin typeface="微软雅黑" panose="020B0503020204020204" charset="-122"/>
                  <a:ea typeface="微软雅黑" panose="020B0503020204020204" charset="-122"/>
                  <a:cs typeface="Arial" panose="020B0604020202020204" pitchFamily="34" charset="0"/>
                </a:endParaRPr>
              </a:p>
            </p:txBody>
          </p:sp>
        </mc:Choice>
        <mc:Fallback>
          <p:sp>
            <p:nvSpPr>
              <p:cNvPr id="6" name="文本框 5"/>
              <p:cNvSpPr txBox="1">
                <a:spLocks noRot="1" noChangeAspect="1" noMove="1" noResize="1" noEditPoints="1" noAdjustHandles="1" noChangeArrowheads="1" noChangeShapeType="1" noTextEdit="1"/>
              </p:cNvSpPr>
              <p:nvPr/>
            </p:nvSpPr>
            <p:spPr>
              <a:xfrm>
                <a:off x="1609282" y="4254189"/>
                <a:ext cx="8973433" cy="1061188"/>
              </a:xfrm>
              <a:prstGeom prst="rect">
                <a:avLst/>
              </a:prstGeom>
              <a:blipFill rotWithShape="1">
                <a:blip r:embed="rId2"/>
                <a:stretch>
                  <a:fillRect l="-2" t="-31" r="5" b="40"/>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8" name="文本框 7"/>
              <p:cNvSpPr txBox="1"/>
              <p:nvPr/>
            </p:nvSpPr>
            <p:spPr>
              <a:xfrm>
                <a:off x="2137969" y="3164506"/>
                <a:ext cx="7916061" cy="725711"/>
              </a:xfrm>
              <a:prstGeom prst="rect">
                <a:avLst/>
              </a:prstGeom>
              <a:noFill/>
            </p:spPr>
            <p:txBody>
              <a:bodyPr wrap="square">
                <a:spAutoFit/>
              </a:bodyPr>
              <a:lstStyle/>
              <a:p>
                <a:pPr algn="ctr">
                  <a:lnSpc>
                    <a:spcPct val="150000"/>
                  </a:lnSpc>
                  <a:spcBef>
                    <a:spcPts val="600"/>
                  </a:spcBef>
                  <a:spcAft>
                    <a:spcPts val="600"/>
                  </a:spcAft>
                </a:pPr>
                <a14:m>
                  <m:oMath xmlns:m="http://schemas.openxmlformats.org/officeDocument/2006/math">
                    <m:sSub>
                      <m:sSubPr>
                        <m:ctrlPr>
                          <a:rPr lang="zh-CN" altLang="zh-CN" sz="2000" b="1" i="1" kern="100" smtClean="0">
                            <a:solidFill>
                              <a:srgbClr val="FF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𝒂𝒓𝒈𝒎𝒊𝒏</m:t>
                        </m:r>
                      </m:e>
                      <m:sub>
                        <m:sSup>
                          <m:sSupPr>
                            <m:ctrlPr>
                              <a:rPr lang="zh-CN" altLang="zh-CN" sz="2000" b="1" i="1" kern="100">
                                <a:solidFill>
                                  <a:srgbClr val="FF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𝒙</m:t>
                            </m:r>
                          </m:e>
                          <m:sup>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m:t>
                            </m:r>
                          </m:sup>
                        </m:sSup>
                      </m:sub>
                    </m:sSub>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  −</m:t>
                    </m:r>
                    <m:func>
                      <m:funcPr>
                        <m:ctrlPr>
                          <a:rPr lang="zh-CN" altLang="zh-CN" sz="2000" b="1" i="1" kern="100">
                            <a:solidFill>
                              <a:srgbClr val="FF0000"/>
                            </a:solidFill>
                            <a:effectLst/>
                            <a:latin typeface="Cambria Math" panose="02040503050406030204" pitchFamily="18" charset="0"/>
                            <a:ea typeface="Cambria Math" panose="02040503050406030204" pitchFamily="18" charset="0"/>
                            <a:cs typeface="Times New Roman" panose="02020603050405020304" pitchFamily="18" charset="0"/>
                          </a:rPr>
                        </m:ctrlPr>
                      </m:funcPr>
                      <m:fName>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𝒍𝒐𝒈</m:t>
                        </m:r>
                      </m:fName>
                      <m:e>
                        <m:d>
                          <m:dPr>
                            <m:ctrlPr>
                              <a:rPr lang="zh-CN" altLang="zh-CN" sz="2000" b="1" i="1" kern="100">
                                <a:solidFill>
                                  <a:srgbClr val="FF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d>
                              <m:dPr>
                                <m:ctrlPr>
                                  <a:rPr lang="zh-CN" altLang="zh-CN" sz="2000" b="1" i="1" kern="100">
                                    <a:solidFill>
                                      <a:srgbClr val="FF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nary>
                                  <m:naryPr>
                                    <m:chr m:val="∑"/>
                                    <m:limLoc m:val="subSup"/>
                                    <m:ctrlPr>
                                      <a:rPr lang="zh-CN" altLang="zh-CN" sz="2000" b="1" i="1" kern="100">
                                        <a:solidFill>
                                          <a:srgbClr val="FF0000"/>
                                        </a:solidFill>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𝒊</m:t>
                                    </m:r>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𝟏</m:t>
                                    </m:r>
                                  </m:sub>
                                  <m:sup>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𝒌</m:t>
                                    </m:r>
                                  </m:sup>
                                  <m:e>
                                    <m:sSub>
                                      <m:sSubPr>
                                        <m:ctrlPr>
                                          <a:rPr lang="zh-CN" altLang="zh-CN" sz="2000" b="1" i="1" kern="100">
                                            <a:solidFill>
                                              <a:srgbClr val="FF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𝜶</m:t>
                                        </m:r>
                                      </m:e>
                                      <m:sub>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𝒊</m:t>
                                        </m:r>
                                      </m:sub>
                                    </m:sSub>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2000" b="1" i="1" kern="100">
                                            <a:solidFill>
                                              <a:srgbClr val="FF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𝑱</m:t>
                                        </m:r>
                                      </m:e>
                                      <m:sub>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𝒊</m:t>
                                        </m:r>
                                      </m:sub>
                                    </m:sSub>
                                    <m:d>
                                      <m:dPr>
                                        <m:ctrlPr>
                                          <a:rPr lang="zh-CN" altLang="zh-CN" sz="2000" b="1" i="1" kern="100">
                                            <a:solidFill>
                                              <a:srgbClr val="FF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lang="zh-CN" altLang="zh-CN" sz="2000" b="1" i="1" kern="100">
                                                <a:solidFill>
                                                  <a:srgbClr val="FF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𝒙</m:t>
                                            </m:r>
                                          </m:e>
                                          <m:sup>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m:t>
                                            </m:r>
                                          </m:sup>
                                        </m:sSup>
                                      </m:e>
                                    </m:d>
                                  </m:e>
                                </m:nary>
                              </m:e>
                            </m:d>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2000" b="1" i="1" kern="100">
                                    <a:solidFill>
                                      <a:srgbClr val="FF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𝟏</m:t>
                                </m:r>
                              </m:e>
                              <m:sub>
                                <m:sSup>
                                  <m:sSupPr>
                                    <m:ctrlPr>
                                      <a:rPr lang="zh-CN" altLang="zh-CN" sz="2000" b="1" i="1" kern="100">
                                        <a:solidFill>
                                          <a:srgbClr val="FF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𝒚</m:t>
                                    </m:r>
                                  </m:e>
                                  <m:sup>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m:t>
                                    </m:r>
                                  </m:sup>
                                </m:sSup>
                              </m:sub>
                            </m:sSub>
                          </m:e>
                        </m:d>
                      </m:e>
                    </m:func>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𝝀</m:t>
                    </m:r>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𝒅</m:t>
                    </m:r>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𝒙</m:t>
                    </m:r>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m:t>
                    </m:r>
                    <m:sSup>
                      <m:sSupPr>
                        <m:ctrlPr>
                          <a:rPr lang="zh-CN" altLang="zh-CN" sz="2000" b="1" i="1" kern="100">
                            <a:solidFill>
                              <a:srgbClr val="FF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𝒙</m:t>
                        </m:r>
                      </m:e>
                      <m:sup>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m:t>
                        </m:r>
                      </m:sup>
                    </m:sSup>
                    <m:r>
                      <a:rPr lang="en-US" altLang="zh-CN" sz="2000" b="1" i="1" kern="100">
                        <a:solidFill>
                          <a:srgbClr val="FF0000"/>
                        </a:solidFill>
                        <a:effectLst/>
                        <a:latin typeface="Cambria Math" panose="02040503050406030204" pitchFamily="18" charset="0"/>
                        <a:ea typeface="宋体" panose="02010600030101010101" pitchFamily="2" charset="-122"/>
                        <a:cs typeface="Times New Roman" panose="02020603050405020304" pitchFamily="18" charset="0"/>
                      </a:rPr>
                      <m:t>)</m:t>
                    </m:r>
                  </m:oMath>
                </a14:m>
                <a:r>
                  <a:rPr lang="en-US" altLang="zh-CN" sz="2000" b="1" kern="100" dirty="0">
                    <a:solidFill>
                      <a:srgbClr val="FF0000"/>
                    </a:solidFill>
                    <a:effectLst/>
                    <a:latin typeface="微软雅黑" panose="020B0503020204020204" charset="-122"/>
                    <a:ea typeface="微软雅黑" panose="020B0503020204020204" charset="-122"/>
                    <a:cs typeface="Arial" panose="020B0604020202020204" pitchFamily="34" charset="0"/>
                  </a:rPr>
                  <a:t>	</a:t>
                </a:r>
                <a:endParaRPr lang="en-US" altLang="zh-CN" sz="2000" b="1" kern="100" dirty="0">
                  <a:latin typeface="微软雅黑" panose="020B0503020204020204" charset="-122"/>
                  <a:ea typeface="微软雅黑" panose="020B0503020204020204" charset="-122"/>
                  <a:cs typeface="Times New Roman" panose="02020603050405020304" pitchFamily="18" charset="0"/>
                </a:endParaRPr>
              </a:p>
            </p:txBody>
          </p:sp>
        </mc:Choice>
        <mc:Fallback>
          <p:sp>
            <p:nvSpPr>
              <p:cNvPr id="8" name="文本框 7"/>
              <p:cNvSpPr txBox="1">
                <a:spLocks noRot="1" noChangeAspect="1" noMove="1" noResize="1" noEditPoints="1" noAdjustHandles="1" noChangeArrowheads="1" noChangeShapeType="1" noTextEdit="1"/>
              </p:cNvSpPr>
              <p:nvPr/>
            </p:nvSpPr>
            <p:spPr>
              <a:xfrm>
                <a:off x="2137969" y="3164506"/>
                <a:ext cx="7916061" cy="725711"/>
              </a:xfrm>
              <a:prstGeom prst="rect">
                <a:avLst/>
              </a:prstGeom>
              <a:blipFill rotWithShape="1">
                <a:blip r:embed="rId3"/>
                <a:stretch>
                  <a:fillRect l="-7" t="-41" r="1" b="-3121"/>
                </a:stretch>
              </a:blipFill>
            </p:spPr>
            <p:txBody>
              <a:bodyPr/>
              <a:lstStyle/>
              <a:p>
                <a:r>
                  <a:rPr lang="zh-CN" altLang="en-US">
                    <a:noFill/>
                  </a:rPr>
                  <a:t> </a:t>
                </a:r>
              </a:p>
            </p:txBody>
          </p:sp>
        </mc:Fallback>
      </mc:AlternateContent>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攻击场景</a:t>
            </a:r>
            <a:endParaRPr lang="zh-CN" altLang="en-US" dirty="0"/>
          </a:p>
        </p:txBody>
      </p:sp>
      <p:sp>
        <p:nvSpPr>
          <p:cNvPr id="3" name="内容占位符 2"/>
          <p:cNvSpPr>
            <a:spLocks noGrp="1"/>
          </p:cNvSpPr>
          <p:nvPr>
            <p:ph idx="1"/>
          </p:nvPr>
        </p:nvSpPr>
        <p:spPr>
          <a:xfrm>
            <a:off x="334645" y="1124585"/>
            <a:ext cx="11574145" cy="3544570"/>
          </a:xfrm>
        </p:spPr>
        <p:txBody>
          <a:bodyPr>
            <a:normAutofit/>
          </a:bodyPr>
          <a:lstStyle/>
          <a:p>
            <a:r>
              <a:rPr lang="zh-CN" altLang="en-US" dirty="0"/>
              <a:t>对抗样本攻击会造成严重后果</a:t>
            </a:r>
            <a:endParaRPr lang="zh-CN" altLang="en-US" dirty="0"/>
          </a:p>
        </p:txBody>
      </p:sp>
      <p:sp>
        <p:nvSpPr>
          <p:cNvPr id="4" name="文本框 3"/>
          <p:cNvSpPr txBox="1"/>
          <p:nvPr/>
        </p:nvSpPr>
        <p:spPr>
          <a:xfrm>
            <a:off x="1873127" y="5502582"/>
            <a:ext cx="8497180" cy="461665"/>
          </a:xfrm>
          <a:prstGeom prst="rect">
            <a:avLst/>
          </a:prstGeom>
          <a:noFill/>
        </p:spPr>
        <p:txBody>
          <a:bodyPr wrap="square">
            <a:spAutoFit/>
          </a:bodyPr>
          <a:lstStyle/>
          <a:p>
            <a:pPr algn="ctr"/>
            <a:r>
              <a:rPr lang="zh-CN" altLang="en-US" sz="2400" b="1" kern="100" dirty="0">
                <a:effectLst/>
                <a:highlight>
                  <a:srgbClr val="FFFFFF"/>
                </a:highlight>
                <a:latin typeface="微软雅黑" panose="020B0503020204020204" charset="-122"/>
                <a:ea typeface="微软雅黑" panose="020B0503020204020204" charset="-122"/>
                <a:cs typeface="Times New Roman" panose="02020603050405020304" pitchFamily="18" charset="0"/>
              </a:rPr>
              <a:t>带扰动（</a:t>
            </a:r>
            <a:r>
              <a:rPr lang="zh-CN" altLang="en-US" sz="2400" b="1" kern="100" dirty="0">
                <a:highlight>
                  <a:srgbClr val="FFFFFF"/>
                </a:highlight>
                <a:latin typeface="微软雅黑" panose="020B0503020204020204" charset="-122"/>
                <a:ea typeface="微软雅黑" panose="020B0503020204020204" charset="-122"/>
                <a:cs typeface="Times New Roman" panose="02020603050405020304" pitchFamily="18" charset="0"/>
              </a:rPr>
              <a:t>绿色马赛克</a:t>
            </a:r>
            <a:r>
              <a:rPr lang="zh-CN" altLang="en-US" sz="2400" b="1" kern="100" dirty="0">
                <a:effectLst/>
                <a:highlight>
                  <a:srgbClr val="FFFFFF"/>
                </a:highlight>
                <a:latin typeface="微软雅黑" panose="020B0503020204020204" charset="-122"/>
                <a:ea typeface="微软雅黑" panose="020B0503020204020204" charset="-122"/>
                <a:cs typeface="Times New Roman" panose="02020603050405020304" pitchFamily="18" charset="0"/>
              </a:rPr>
              <a:t>）的汽车被自动驾驶模型识别成蛋糕！</a:t>
            </a:r>
            <a:endParaRPr lang="zh-CN" altLang="en-US" sz="2400" b="1" dirty="0">
              <a:latin typeface="微软雅黑" panose="020B0503020204020204" charset="-122"/>
              <a:ea typeface="微软雅黑" panose="020B0503020204020204" charset="-122"/>
            </a:endParaRPr>
          </a:p>
        </p:txBody>
      </p:sp>
      <p:pic>
        <p:nvPicPr>
          <p:cNvPr id="7" name="图片 6"/>
          <p:cNvPicPr>
            <a:picLocks noChangeAspect="1"/>
          </p:cNvPicPr>
          <p:nvPr/>
        </p:nvPicPr>
        <p:blipFill>
          <a:blip r:embed="rId1" cstate="print"/>
          <a:stretch>
            <a:fillRect/>
          </a:stretch>
        </p:blipFill>
        <p:spPr>
          <a:xfrm>
            <a:off x="3303585" y="2276840"/>
            <a:ext cx="5584830" cy="2808390"/>
          </a:xfrm>
          <a:prstGeom prst="rect">
            <a:avLst/>
          </a:prstGeom>
        </p:spPr>
      </p:pic>
    </p:spTree>
  </p:cSld>
  <p:clrMapOvr>
    <a:masterClrMapping/>
  </p:clrMapOvr>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1214891"/>
          </a:xfrm>
        </p:spPr>
        <p:txBody>
          <a:bodyPr>
            <a:normAutofit/>
          </a:bodyPr>
          <a:lstStyle/>
          <a:p>
            <a:r>
              <a:rPr lang="zh-CN" altLang="en-US" dirty="0">
                <a:effectLst/>
                <a:latin typeface="微软雅黑" panose="020B0503020204020204" charset="-122"/>
                <a:ea typeface="微软雅黑" panose="020B0503020204020204" charset="-122"/>
                <a:cs typeface="Times New Roman" panose="02020603050405020304" pitchFamily="18" charset="0"/>
              </a:rPr>
              <a:t>基于</a:t>
            </a:r>
            <a:r>
              <a:rPr lang="en-US" altLang="zh-CN" dirty="0">
                <a:effectLst/>
                <a:latin typeface="微软雅黑" panose="020B0503020204020204" charset="-122"/>
                <a:ea typeface="微软雅黑" panose="020B0503020204020204" charset="-122"/>
                <a:cs typeface="Times New Roman" panose="02020603050405020304" pitchFamily="18" charset="0"/>
              </a:rPr>
              <a:t>C&amp;W</a:t>
            </a:r>
            <a:r>
              <a:rPr lang="zh-CN" altLang="en-US" dirty="0">
                <a:effectLst/>
                <a:latin typeface="微软雅黑" panose="020B0503020204020204" charset="-122"/>
                <a:ea typeface="微软雅黑" panose="020B0503020204020204" charset="-122"/>
                <a:cs typeface="Times New Roman" panose="02020603050405020304" pitchFamily="18" charset="0"/>
              </a:rPr>
              <a:t>算法的集成学习攻击</a:t>
            </a:r>
            <a:endParaRPr lang="en-US" altLang="zh-CN" dirty="0">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4" name="标题 1"/>
          <p:cNvSpPr>
            <a:spLocks noGrp="1"/>
          </p:cNvSpPr>
          <p:nvPr>
            <p:ph type="title"/>
          </p:nvPr>
        </p:nvSpPr>
        <p:spPr>
          <a:xfrm>
            <a:off x="304800" y="225425"/>
            <a:ext cx="10660063" cy="827088"/>
          </a:xfrm>
        </p:spPr>
        <p:txBody>
          <a:bodyPr/>
          <a:lstStyle/>
          <a:p>
            <a:r>
              <a:rPr lang="zh-CN" altLang="en-US" dirty="0"/>
              <a:t>集成学习攻击</a:t>
            </a:r>
            <a:endParaRPr lang="zh-CN" altLang="en-US" dirty="0"/>
          </a:p>
        </p:txBody>
      </p:sp>
      <p:pic>
        <p:nvPicPr>
          <p:cNvPr id="7" name="图片 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535790" y="2024759"/>
            <a:ext cx="9120420" cy="982664"/>
          </a:xfrm>
          <a:prstGeom prst="rect">
            <a:avLst/>
          </a:prstGeom>
        </p:spPr>
      </p:pic>
      <mc:AlternateContent xmlns:mc="http://schemas.openxmlformats.org/markup-compatibility/2006">
        <mc:Choice xmlns:a14="http://schemas.microsoft.com/office/drawing/2010/main" Requires="a14">
          <p:sp>
            <p:nvSpPr>
              <p:cNvPr id="8" name="文本框 7"/>
              <p:cNvSpPr txBox="1"/>
              <p:nvPr/>
            </p:nvSpPr>
            <p:spPr>
              <a:xfrm>
                <a:off x="1271330" y="3356990"/>
                <a:ext cx="9937380" cy="2861310"/>
              </a:xfrm>
              <a:prstGeom prst="rect">
                <a:avLst/>
              </a:prstGeom>
              <a:noFill/>
            </p:spPr>
            <p:txBody>
              <a:bodyPr wrap="square">
                <a:spAutoFit/>
              </a:bodyPr>
              <a:lstStyle/>
              <a:p>
                <a:pPr>
                  <a:lnSpc>
                    <a:spcPct val="150000"/>
                  </a:lnSpc>
                </a:pPr>
                <a14:m>
                  <m:oMath xmlns:m="http://schemas.openxmlformats.org/officeDocument/2006/math">
                    <m:r>
                      <a:rPr lang="en-US" altLang="zh-CN" sz="2000" b="0" i="1" smtClean="0">
                        <a:latin typeface="Cambria Math" panose="02040503050406030204" pitchFamily="18" charset="0"/>
                      </a:rPr>
                      <m:t>𝑥</m:t>
                    </m:r>
                  </m:oMath>
                </a14:m>
                <a:r>
                  <a:rPr lang="en-US" altLang="zh-CN" sz="2000" dirty="0">
                    <a:latin typeface="微软雅黑" panose="020B0503020204020204" charset="-122"/>
                    <a:ea typeface="微软雅黑" panose="020B0503020204020204" charset="-122"/>
                  </a:rPr>
                  <a:t> </a:t>
                </a:r>
                <a:r>
                  <a:rPr lang="zh-CN" altLang="en-US" sz="2000" dirty="0">
                    <a:latin typeface="微软雅黑" panose="020B0503020204020204" charset="-122"/>
                    <a:ea typeface="微软雅黑" panose="020B0503020204020204" charset="-122"/>
                  </a:rPr>
                  <a:t>：</a:t>
                </a:r>
                <a:r>
                  <a:rPr lang="zh-CN" altLang="zh-CN" sz="2000" dirty="0">
                    <a:latin typeface="微软雅黑" panose="020B0503020204020204" charset="-122"/>
                    <a:ea typeface="微软雅黑" panose="020B0503020204020204" charset="-122"/>
                  </a:rPr>
                  <a:t>输入图像</a:t>
                </a:r>
                <a:endParaRPr lang="en-US" altLang="zh-CN" sz="2000" dirty="0">
                  <a:latin typeface="微软雅黑" panose="020B0503020204020204" charset="-122"/>
                  <a:ea typeface="微软雅黑" panose="020B0503020204020204" charset="-122"/>
                </a:endParaRPr>
              </a:p>
              <a:p>
                <a:pPr>
                  <a:lnSpc>
                    <a:spcPct val="150000"/>
                  </a:lnSpc>
                </a:pPr>
                <a14:m>
                  <m:oMath xmlns:m="http://schemas.openxmlformats.org/officeDocument/2006/math">
                    <m:sSup>
                      <m:sSupPr>
                        <m:ctrlPr>
                          <a:rPr lang="en-US" altLang="zh-CN" sz="2000" i="1" smtClean="0">
                            <a:latin typeface="Cambria Math" panose="02040503050406030204" pitchFamily="18" charset="0"/>
                            <a:ea typeface="微软雅黑" panose="020B0503020204020204" charset="-122"/>
                          </a:rPr>
                        </m:ctrlPr>
                      </m:sSupPr>
                      <m:e>
                        <m:r>
                          <a:rPr lang="en-US" altLang="zh-CN" sz="2000" b="0" i="1" smtClean="0">
                            <a:latin typeface="Cambria Math" panose="02040503050406030204" pitchFamily="18" charset="0"/>
                            <a:ea typeface="微软雅黑" panose="020B0503020204020204" charset="-122"/>
                          </a:rPr>
                          <m:t>𝑥</m:t>
                        </m:r>
                      </m:e>
                      <m:sup>
                        <m:r>
                          <a:rPr lang="en-US" altLang="zh-CN" sz="2000" b="0" i="1" smtClean="0">
                            <a:latin typeface="Cambria Math" panose="02040503050406030204" pitchFamily="18" charset="0"/>
                            <a:ea typeface="微软雅黑" panose="020B0503020204020204" charset="-122"/>
                          </a:rPr>
                          <m:t>′</m:t>
                        </m:r>
                      </m:sup>
                    </m:sSup>
                  </m:oMath>
                </a14:m>
                <a:r>
                  <a:rPr lang="zh-CN" altLang="en-US" sz="2000" dirty="0">
                    <a:latin typeface="微软雅黑" panose="020B0503020204020204" charset="-122"/>
                    <a:ea typeface="微软雅黑" panose="020B0503020204020204" charset="-122"/>
                  </a:rPr>
                  <a:t> ：</a:t>
                </a:r>
                <a:r>
                  <a:rPr lang="zh-CN" altLang="en-US" sz="2000" i="0" dirty="0">
                    <a:latin typeface="微软雅黑" panose="020B0503020204020204" charset="-122"/>
                    <a:ea typeface="微软雅黑" panose="020B0503020204020204" charset="-122"/>
                  </a:rPr>
                  <a:t>对抗</a:t>
                </a:r>
                <a:r>
                  <a:rPr lang="zh-CN" altLang="en-US" sz="2000" dirty="0">
                    <a:latin typeface="微软雅黑" panose="020B0503020204020204" charset="-122"/>
                    <a:ea typeface="微软雅黑" panose="020B0503020204020204" charset="-122"/>
                  </a:rPr>
                  <a:t>样本；−</a:t>
                </a:r>
                <a:r>
                  <a:rPr lang="en-US" altLang="zh-CN" sz="2000" dirty="0">
                    <a:latin typeface="微软雅黑" panose="020B0503020204020204" charset="-122"/>
                    <a:ea typeface="微软雅黑" panose="020B0503020204020204" charset="-122"/>
                  </a:rPr>
                  <a:t>1≤ </a:t>
                </a:r>
                <a:r>
                  <a:rPr lang="en-US" sz="2000" dirty="0">
                    <a:latin typeface="微软雅黑" panose="020B0503020204020204" charset="-122"/>
                    <a:ea typeface="微软雅黑" panose="020B0503020204020204" charset="-122"/>
                  </a:rPr>
                  <a:t>tanh</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𝜔</a:t>
                </a:r>
                <a:r>
                  <a:rPr lang="en-US" altLang="zh-CN" sz="2000" dirty="0">
                    <a:latin typeface="微软雅黑" panose="020B0503020204020204" charset="-122"/>
                    <a:ea typeface="微软雅黑" panose="020B0503020204020204" charset="-122"/>
                  </a:rPr>
                  <a:t>)≤1 </a:t>
                </a:r>
                <a:r>
                  <a:rPr lang="zh-CN" altLang="en-US" sz="2000" dirty="0">
                    <a:latin typeface="微软雅黑" panose="020B0503020204020204" charset="-122"/>
                    <a:ea typeface="微软雅黑" panose="020B0503020204020204" charset="-122"/>
                  </a:rPr>
                  <a:t>，所以</a:t>
                </a:r>
                <a14:m>
                  <m:oMath xmlns:m="http://schemas.openxmlformats.org/officeDocument/2006/math">
                    <m:sSup>
                      <m:sSupPr>
                        <m:ctrlPr>
                          <a:rPr lang="en-US" altLang="zh-CN" sz="2000" i="1">
                            <a:latin typeface="Cambria Math" panose="02040503050406030204" pitchFamily="18" charset="0"/>
                            <a:ea typeface="微软雅黑" panose="020B0503020204020204" charset="-122"/>
                          </a:rPr>
                        </m:ctrlPr>
                      </m:sSupPr>
                      <m:e>
                        <m:r>
                          <a:rPr lang="en-US" altLang="zh-CN" sz="2000" b="0" i="1">
                            <a:latin typeface="Cambria Math" panose="02040503050406030204" pitchFamily="18" charset="0"/>
                            <a:ea typeface="微软雅黑" panose="020B0503020204020204" charset="-122"/>
                          </a:rPr>
                          <m:t>𝑥</m:t>
                        </m:r>
                      </m:e>
                      <m:sup>
                        <m:r>
                          <a:rPr lang="en-US" altLang="zh-CN" sz="2000" b="0" i="1">
                            <a:latin typeface="Cambria Math" panose="02040503050406030204" pitchFamily="18" charset="0"/>
                            <a:ea typeface="微软雅黑" panose="020B0503020204020204" charset="-122"/>
                          </a:rPr>
                          <m:t>′</m:t>
                        </m:r>
                      </m:sup>
                    </m:sSup>
                    <m:r>
                      <a:rPr lang="en-US" altLang="zh-CN" sz="2000" b="0" i="1">
                        <a:latin typeface="Cambria Math" panose="02040503050406030204" pitchFamily="18" charset="0"/>
                        <a:ea typeface="微软雅黑" panose="020B0503020204020204" charset="-122"/>
                      </a:rPr>
                      <m:t> </m:t>
                    </m:r>
                  </m:oMath>
                </a14:m>
                <a:r>
                  <a:rPr lang="zh-CN" altLang="en-US" sz="2000" dirty="0">
                    <a:latin typeface="微软雅黑" panose="020B0503020204020204" charset="-122"/>
                    <a:ea typeface="微软雅黑" panose="020B0503020204020204" charset="-122"/>
                  </a:rPr>
                  <a:t>∈</a:t>
                </a:r>
                <a:r>
                  <a:rPr lang="en-US" altLang="zh-CN" sz="2000" dirty="0">
                    <a:latin typeface="微软雅黑" panose="020B0503020204020204" charset="-122"/>
                    <a:ea typeface="微软雅黑" panose="020B0503020204020204" charset="-122"/>
                  </a:rPr>
                  <a:t>[0,1] </a:t>
                </a:r>
                <a:endParaRPr lang="en-US" altLang="zh-CN" sz="2000" dirty="0">
                  <a:latin typeface="微软雅黑" panose="020B0503020204020204" charset="-122"/>
                  <a:ea typeface="微软雅黑" panose="020B0503020204020204" charset="-122"/>
                </a:endParaRPr>
              </a:p>
              <a:p>
                <a:pPr>
                  <a:lnSpc>
                    <a:spcPct val="150000"/>
                  </a:lnSpc>
                </a:pPr>
                <a14:m>
                  <m:oMath xmlns:m="http://schemas.openxmlformats.org/officeDocument/2006/math">
                    <m:r>
                      <a:rPr lang="en-US" altLang="zh-CN" sz="2000" b="0" i="1" dirty="0" smtClean="0">
                        <a:latin typeface="Cambria Math" panose="02040503050406030204" pitchFamily="18" charset="0"/>
                        <a:ea typeface="微软雅黑" panose="020B0503020204020204" charset="-122"/>
                      </a:rPr>
                      <m:t>𝑐</m:t>
                    </m:r>
                    <m:r>
                      <m:rPr>
                        <m:nor/>
                      </m:rPr>
                      <a:rPr lang="zh-CN" altLang="en-US" sz="2000" dirty="0">
                        <a:latin typeface="微软雅黑" panose="020B0503020204020204" charset="-122"/>
                        <a:ea typeface="微软雅黑" panose="020B0503020204020204" charset="-122"/>
                      </a:rPr>
                      <m:t>：</m:t>
                    </m:r>
                  </m:oMath>
                </a14:m>
                <a:r>
                  <a:rPr lang="zh-CN" altLang="en-US" sz="2000" dirty="0">
                    <a:latin typeface="微软雅黑" panose="020B0503020204020204" charset="-122"/>
                    <a:ea typeface="微软雅黑" panose="020B0503020204020204" charset="-122"/>
                  </a:rPr>
                  <a:t>超参数</a:t>
                </a:r>
                <a:endParaRPr lang="en-US" altLang="zh-CN" sz="2000" dirty="0">
                  <a:latin typeface="微软雅黑" panose="020B0503020204020204" charset="-122"/>
                  <a:ea typeface="微软雅黑" panose="020B0503020204020204" charset="-122"/>
                </a:endParaRPr>
              </a:p>
              <a:p>
                <a:pPr>
                  <a:lnSpc>
                    <a:spcPct val="150000"/>
                  </a:lnSpc>
                </a:pPr>
                <a14:m>
                  <m:oMath xmlns:m="http://schemas.openxmlformats.org/officeDocument/2006/math">
                    <m:r>
                      <a:rPr lang="en-US" altLang="zh-CN" sz="2000" b="0" i="1" dirty="0" smtClean="0">
                        <a:latin typeface="Cambria Math" panose="02040503050406030204" pitchFamily="18" charset="0"/>
                        <a:ea typeface="微软雅黑" panose="020B0503020204020204" charset="-122"/>
                      </a:rPr>
                      <m:t>𝑁</m:t>
                    </m:r>
                  </m:oMath>
                </a14:m>
                <a:r>
                  <a:rPr lang="zh-CN" altLang="en-US" sz="2000" dirty="0">
                    <a:latin typeface="微软雅黑" panose="020B0503020204020204" charset="-122"/>
                    <a:ea typeface="微软雅黑" panose="020B0503020204020204" charset="-122"/>
                  </a:rPr>
                  <a:t>：集成目标模型总数，</a:t>
                </a:r>
                <a:r>
                  <a:rPr lang="zh-CN" altLang="zh-CN" sz="2000" dirty="0">
                    <a:latin typeface="微软雅黑" panose="020B0503020204020204" charset="-122"/>
                    <a:ea typeface="微软雅黑" panose="020B0503020204020204" charset="-122"/>
                  </a:rPr>
                  <a:t> </a:t>
                </a:r>
                <a14:m>
                  <m:oMath xmlns:m="http://schemas.openxmlformats.org/officeDocument/2006/math">
                    <m:sSub>
                      <m:sSubPr>
                        <m:ctrlPr>
                          <a:rPr lang="zh-CN" altLang="zh-CN" sz="2000" i="1" smtClean="0">
                            <a:latin typeface="Cambria Math" panose="02040503050406030204" pitchFamily="18" charset="0"/>
                          </a:rPr>
                        </m:ctrlPr>
                      </m:sSubPr>
                      <m:e>
                        <m:r>
                          <a:rPr lang="en-US" altLang="zh-CN" sz="2000" b="0" i="1" smtClean="0">
                            <a:latin typeface="Cambria Math" panose="02040503050406030204" pitchFamily="18" charset="0"/>
                          </a:rPr>
                          <m:t>𝑓</m:t>
                        </m:r>
                      </m:e>
                      <m:sub>
                        <m:r>
                          <a:rPr lang="en-US" altLang="zh-CN" sz="2000" b="0" i="1" smtClean="0">
                            <a:latin typeface="Cambria Math" panose="02040503050406030204" pitchFamily="18" charset="0"/>
                          </a:rPr>
                          <m:t>𝑛</m:t>
                        </m:r>
                      </m:sub>
                    </m:sSub>
                  </m:oMath>
                </a14:m>
                <a:r>
                  <a:rPr lang="zh-CN" altLang="en-US" sz="2000" dirty="0">
                    <a:latin typeface="微软雅黑" panose="020B0503020204020204" charset="-122"/>
                    <a:ea typeface="微软雅黑" panose="020B0503020204020204" charset="-122"/>
                  </a:rPr>
                  <a:t>为第</a:t>
                </a:r>
                <a14:m>
                  <m:oMath xmlns:m="http://schemas.openxmlformats.org/officeDocument/2006/math">
                    <m:r>
                      <a:rPr lang="en-US" altLang="zh-CN" sz="2000" b="0" i="1" dirty="0" smtClean="0">
                        <a:latin typeface="Cambria Math" panose="02040503050406030204" pitchFamily="18" charset="0"/>
                        <a:ea typeface="微软雅黑" panose="020B0503020204020204" charset="-122"/>
                      </a:rPr>
                      <m:t>𝑛</m:t>
                    </m:r>
                  </m:oMath>
                </a14:m>
                <a:r>
                  <a:rPr lang="zh-CN" altLang="en-US" sz="2000" dirty="0">
                    <a:latin typeface="微软雅黑" panose="020B0503020204020204" charset="-122"/>
                    <a:ea typeface="微软雅黑" panose="020B0503020204020204" charset="-122"/>
                  </a:rPr>
                  <a:t>个模型对应的目标函数，模型之间结构或参数不同</a:t>
                </a:r>
                <a:endParaRPr lang="en-US" altLang="zh-CN" sz="2000" dirty="0">
                  <a:latin typeface="微软雅黑" panose="020B0503020204020204" charset="-122"/>
                  <a:ea typeface="微软雅黑" panose="020B0503020204020204" charset="-122"/>
                </a:endParaRPr>
              </a:p>
              <a:p>
                <a:pPr>
                  <a:lnSpc>
                    <a:spcPct val="150000"/>
                  </a:lnSpc>
                </a:pPr>
                <a14:m>
                  <m:oMath xmlns:m="http://schemas.openxmlformats.org/officeDocument/2006/math">
                    <m:r>
                      <a:rPr lang="en-US" altLang="zh-CN" sz="2000" b="0" i="1">
                        <a:latin typeface="Cambria Math" panose="02040503050406030204" pitchFamily="18" charset="0"/>
                      </a:rPr>
                      <m:t>𝑡</m:t>
                    </m:r>
                  </m:oMath>
                </a14:m>
                <a:r>
                  <a:rPr lang="en-US" altLang="zh-CN" sz="2000" dirty="0">
                    <a:latin typeface="微软雅黑" panose="020B0503020204020204" charset="-122"/>
                    <a:ea typeface="微软雅黑" panose="020B0503020204020204" charset="-122"/>
                  </a:rPr>
                  <a:t> </a:t>
                </a:r>
                <a:r>
                  <a:rPr lang="zh-CN" altLang="en-US" sz="2000" dirty="0">
                    <a:latin typeface="微软雅黑" panose="020B0503020204020204" charset="-122"/>
                    <a:ea typeface="微软雅黑" panose="020B0503020204020204" charset="-122"/>
                  </a:rPr>
                  <a:t>：</a:t>
                </a:r>
                <a:r>
                  <a:rPr lang="zh-CN" altLang="zh-CN" sz="2000" dirty="0">
                    <a:latin typeface="微软雅黑" panose="020B0503020204020204" charset="-122"/>
                    <a:ea typeface="微软雅黑" panose="020B0503020204020204" charset="-122"/>
                  </a:rPr>
                  <a:t>指定错误</a:t>
                </a:r>
                <a:r>
                  <a:rPr lang="zh-CN" altLang="en-US" sz="2000" dirty="0">
                    <a:latin typeface="微软雅黑" panose="020B0503020204020204" charset="-122"/>
                    <a:ea typeface="微软雅黑" panose="020B0503020204020204" charset="-122"/>
                  </a:rPr>
                  <a:t>类别</a:t>
                </a:r>
                <a:endParaRPr lang="en-US" altLang="zh-CN" sz="2000" dirty="0">
                  <a:latin typeface="微软雅黑" panose="020B0503020204020204" charset="-122"/>
                  <a:ea typeface="微软雅黑" panose="020B0503020204020204" charset="-122"/>
                </a:endParaRPr>
              </a:p>
              <a:p>
                <a:pPr>
                  <a:lnSpc>
                    <a:spcPct val="150000"/>
                  </a:lnSpc>
                </a:pPr>
                <a:r>
                  <a:rPr lang="zh-CN" altLang="en-US" sz="2000" b="1" dirty="0">
                    <a:solidFill>
                      <a:srgbClr val="0000CC"/>
                    </a:solidFill>
                    <a:latin typeface="微软雅黑" panose="020B0503020204020204" charset="-122"/>
                    <a:ea typeface="微软雅黑" panose="020B0503020204020204" charset="-122"/>
                  </a:rPr>
                  <a:t>目标：</a:t>
                </a:r>
                <a:r>
                  <a:rPr lang="zh-CN" altLang="zh-CN" sz="2000" b="1" dirty="0">
                    <a:solidFill>
                      <a:srgbClr val="0000CC"/>
                    </a:solidFill>
                    <a:latin typeface="微软雅黑" panose="020B0503020204020204" charset="-122"/>
                    <a:ea typeface="微软雅黑" panose="020B0503020204020204" charset="-122"/>
                  </a:rPr>
                  <a:t>找到</a:t>
                </a:r>
                <a14:m>
                  <m:oMath xmlns:m="http://schemas.openxmlformats.org/officeDocument/2006/math">
                    <m:sSup>
                      <m:sSupPr>
                        <m:ctrlPr>
                          <a:rPr lang="en-US" altLang="zh-CN" sz="2000" b="1" i="1">
                            <a:solidFill>
                              <a:srgbClr val="0000CC"/>
                            </a:solidFill>
                            <a:latin typeface="Cambria Math" panose="02040503050406030204" pitchFamily="18" charset="0"/>
                            <a:ea typeface="微软雅黑" panose="020B0503020204020204" charset="-122"/>
                          </a:rPr>
                        </m:ctrlPr>
                      </m:sSupPr>
                      <m:e>
                        <m:r>
                          <a:rPr lang="en-US" altLang="zh-CN" sz="2000" b="1" i="1">
                            <a:solidFill>
                              <a:srgbClr val="0000CC"/>
                            </a:solidFill>
                            <a:latin typeface="Cambria Math" panose="02040503050406030204" pitchFamily="18" charset="0"/>
                            <a:ea typeface="微软雅黑" panose="020B0503020204020204" charset="-122"/>
                          </a:rPr>
                          <m:t>𝒙</m:t>
                        </m:r>
                      </m:e>
                      <m:sup>
                        <m:r>
                          <a:rPr lang="en-US" altLang="zh-CN" sz="2000" b="1" i="1">
                            <a:solidFill>
                              <a:srgbClr val="0000CC"/>
                            </a:solidFill>
                            <a:latin typeface="Cambria Math" panose="02040503050406030204" pitchFamily="18" charset="0"/>
                            <a:ea typeface="微软雅黑" panose="020B0503020204020204" charset="-122"/>
                          </a:rPr>
                          <m:t>′</m:t>
                        </m:r>
                      </m:sup>
                    </m:sSup>
                  </m:oMath>
                </a14:m>
                <a:r>
                  <a:rPr lang="zh-CN" altLang="en-US" sz="2000" b="1" dirty="0">
                    <a:solidFill>
                      <a:srgbClr val="0000CC"/>
                    </a:solidFill>
                    <a:latin typeface="微软雅黑" panose="020B0503020204020204" charset="-122"/>
                    <a:ea typeface="微软雅黑" panose="020B0503020204020204" charset="-122"/>
                  </a:rPr>
                  <a:t> ，和</a:t>
                </a:r>
                <a14:m>
                  <m:oMath xmlns:m="http://schemas.openxmlformats.org/officeDocument/2006/math">
                    <m:r>
                      <a:rPr lang="en-US" altLang="zh-CN" sz="2000" b="1" i="1">
                        <a:solidFill>
                          <a:srgbClr val="0000CC"/>
                        </a:solidFill>
                        <a:latin typeface="Cambria Math" panose="02040503050406030204" pitchFamily="18" charset="0"/>
                      </a:rPr>
                      <m:t>𝒙</m:t>
                    </m:r>
                  </m:oMath>
                </a14:m>
                <a:r>
                  <a:rPr lang="zh-CN" altLang="en-US" sz="2000" b="1" dirty="0">
                    <a:solidFill>
                      <a:srgbClr val="0000CC"/>
                    </a:solidFill>
                    <a:latin typeface="微软雅黑" panose="020B0503020204020204" charset="-122"/>
                    <a:ea typeface="微软雅黑" panose="020B0503020204020204" charset="-122"/>
                  </a:rPr>
                  <a:t>尽可能接近</a:t>
                </a:r>
                <a:r>
                  <a:rPr lang="zh-CN" altLang="zh-CN" sz="2000" b="1" dirty="0">
                    <a:solidFill>
                      <a:srgbClr val="0000CC"/>
                    </a:solidFill>
                    <a:latin typeface="微软雅黑" panose="020B0503020204020204" charset="-122"/>
                    <a:ea typeface="微软雅黑" panose="020B0503020204020204" charset="-122"/>
                  </a:rPr>
                  <a:t>，</a:t>
                </a:r>
                <a:r>
                  <a:rPr lang="zh-CN" altLang="en-US" sz="2000" b="1" dirty="0">
                    <a:solidFill>
                      <a:srgbClr val="0000CC"/>
                    </a:solidFill>
                    <a:latin typeface="微软雅黑" panose="020B0503020204020204" charset="-122"/>
                    <a:ea typeface="微软雅黑" panose="020B0503020204020204" charset="-122"/>
                  </a:rPr>
                  <a:t>并使得所有模型误判</a:t>
                </a:r>
                <a:endParaRPr lang="zh-CN" altLang="zh-CN" sz="2000" b="1" dirty="0">
                  <a:solidFill>
                    <a:srgbClr val="0000CC"/>
                  </a:solidFill>
                  <a:latin typeface="微软雅黑" panose="020B0503020204020204" charset="-122"/>
                  <a:ea typeface="微软雅黑" panose="020B0503020204020204" charset="-122"/>
                </a:endParaRPr>
              </a:p>
            </p:txBody>
          </p:sp>
        </mc:Choice>
        <mc:Fallback>
          <p:sp>
            <p:nvSpPr>
              <p:cNvPr id="8" name="文本框 7"/>
              <p:cNvSpPr txBox="1">
                <a:spLocks noRot="1" noChangeAspect="1" noMove="1" noResize="1" noEditPoints="1" noAdjustHandles="1" noChangeArrowheads="1" noChangeShapeType="1" noTextEdit="1"/>
              </p:cNvSpPr>
              <p:nvPr/>
            </p:nvSpPr>
            <p:spPr>
              <a:xfrm>
                <a:off x="1271330" y="3356990"/>
                <a:ext cx="9937380" cy="2861310"/>
              </a:xfrm>
              <a:prstGeom prst="rect">
                <a:avLst/>
              </a:prstGeom>
              <a:blipFill rotWithShape="1">
                <a:blip r:embed="rId2"/>
                <a:stretch>
                  <a:fillRect l="-1" t="-13" r="3" b="13"/>
                </a:stretch>
              </a:blipFill>
            </p:spPr>
            <p:txBody>
              <a:bodyPr/>
              <a:lstStyle/>
              <a:p>
                <a:r>
                  <a:rPr lang="zh-CN" altLang="en-US">
                    <a:noFill/>
                  </a:rPr>
                  <a:t> </a:t>
                </a:r>
              </a:p>
            </p:txBody>
          </p:sp>
        </mc:Fallback>
      </mc:AlternateContent>
    </p:spTree>
  </p:cSld>
  <p:clrMapOvr>
    <a:masterClrMapping/>
  </p:clrMapOvr>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304800" y="225425"/>
            <a:ext cx="10660063" cy="827088"/>
          </a:xfrm>
        </p:spPr>
        <p:txBody>
          <a:bodyPr/>
          <a:lstStyle/>
          <a:p>
            <a:r>
              <a:rPr lang="zh-CN" altLang="en-US" dirty="0"/>
              <a:t>伪代码</a:t>
            </a:r>
            <a:endParaRPr lang="zh-CN" altLang="en-US" dirty="0"/>
          </a:p>
        </p:txBody>
      </p:sp>
      <p:sp>
        <p:nvSpPr>
          <p:cNvPr id="5" name="文本框 4"/>
          <p:cNvSpPr txBox="1"/>
          <p:nvPr/>
        </p:nvSpPr>
        <p:spPr>
          <a:xfrm>
            <a:off x="695250" y="1051396"/>
            <a:ext cx="10537040" cy="5478423"/>
          </a:xfrm>
          <a:prstGeom prst="rect">
            <a:avLst/>
          </a:prstGeom>
          <a:noFill/>
          <a:ln>
            <a:solidFill>
              <a:schemeClr val="tx1"/>
            </a:solidFill>
          </a:ln>
        </p:spPr>
        <p:txBody>
          <a:bodyPr wrap="square">
            <a:spAutoFit/>
          </a:bodyPr>
          <a:lstStyle/>
          <a:p>
            <a:r>
              <a:rPr lang="zh-CN" altLang="en-US" sz="1400" dirty="0">
                <a:latin typeface="+mj-lt"/>
              </a:rPr>
              <a:t># 输入：多个模型 M_1(θ_1), M_2(θ_2), ..., M_N(θ_N), 输入样本 x, 目标标签 t, 损失函数 f, 权重因子 λ, 学习率 η, 最大迭代次数 max_iter</a:t>
            </a:r>
            <a:endParaRPr lang="zh-CN" altLang="en-US" sz="1400" dirty="0">
              <a:latin typeface="+mj-lt"/>
            </a:endParaRPr>
          </a:p>
          <a:p>
            <a:r>
              <a:rPr lang="zh-CN" altLang="en-US" sz="1400" dirty="0">
                <a:latin typeface="+mj-lt"/>
              </a:rPr>
              <a:t># 输出：对抗样本 x_adv</a:t>
            </a:r>
            <a:endParaRPr lang="zh-CN" altLang="en-US" sz="1400" dirty="0">
              <a:latin typeface="+mj-lt"/>
            </a:endParaRPr>
          </a:p>
          <a:p>
            <a:endParaRPr lang="zh-CN" altLang="en-US" sz="1400" dirty="0">
              <a:latin typeface="+mj-lt"/>
            </a:endParaRPr>
          </a:p>
          <a:p>
            <a:r>
              <a:rPr lang="zh-CN" altLang="en-US" sz="1400" dirty="0">
                <a:latin typeface="+mj-lt"/>
              </a:rPr>
              <a:t>w = arctanh((x - 0.5) * 2)；# 初始化重参数化变量 w</a:t>
            </a:r>
            <a:endParaRPr lang="zh-CN" altLang="en-US" sz="1400" dirty="0">
              <a:latin typeface="+mj-lt"/>
            </a:endParaRPr>
          </a:p>
          <a:p>
            <a:endParaRPr lang="en-US" altLang="zh-CN" sz="1400" dirty="0">
              <a:latin typeface="+mj-lt"/>
            </a:endParaRPr>
          </a:p>
          <a:p>
            <a:r>
              <a:rPr lang="zh-CN" altLang="en-US" sz="1400" dirty="0">
                <a:latin typeface="+mj-lt"/>
              </a:rPr>
              <a:t>for iter in range(max_iter):</a:t>
            </a:r>
            <a:endParaRPr lang="en-US" altLang="zh-CN" sz="1400" dirty="0">
              <a:latin typeface="+mj-lt"/>
            </a:endParaRPr>
          </a:p>
          <a:p>
            <a:r>
              <a:rPr lang="zh-CN" altLang="en-US" sz="1400" dirty="0">
                <a:latin typeface="+mj-lt"/>
              </a:rPr>
              <a:t>    x_adv = 0.5 * (tanh(w) + 1) # 初始化对抗样本x_adv </a:t>
            </a:r>
            <a:endParaRPr lang="zh-CN" altLang="en-US" sz="1400" dirty="0">
              <a:latin typeface="+mj-lt"/>
            </a:endParaRPr>
          </a:p>
          <a:p>
            <a:endParaRPr lang="zh-CN" altLang="en-US" sz="1400" dirty="0">
              <a:latin typeface="+mj-lt"/>
            </a:endParaRPr>
          </a:p>
          <a:p>
            <a:r>
              <a:rPr lang="zh-CN" altLang="en-US" sz="1400" dirty="0">
                <a:latin typeface="+mj-lt"/>
              </a:rPr>
              <a:t>    # 定义损失函数：集成多个模型的损失</a:t>
            </a:r>
            <a:endParaRPr lang="zh-CN" altLang="en-US" sz="1400" dirty="0">
              <a:latin typeface="+mj-lt"/>
            </a:endParaRPr>
          </a:p>
          <a:p>
            <a:r>
              <a:rPr lang="zh-CN" altLang="en-US" sz="1400" dirty="0">
                <a:latin typeface="+mj-lt"/>
              </a:rPr>
              <a:t>    def ensemble_loss(w, t):</a:t>
            </a:r>
            <a:endParaRPr lang="zh-CN" altLang="en-US" sz="1400" dirty="0">
              <a:latin typeface="+mj-lt"/>
            </a:endParaRPr>
          </a:p>
          <a:p>
            <a:r>
              <a:rPr lang="zh-CN" altLang="en-US" sz="1400" dirty="0">
                <a:latin typeface="+mj-lt"/>
              </a:rPr>
              <a:t>        x_adv = 0.5 * (tanh(w) + 1)</a:t>
            </a:r>
            <a:endParaRPr lang="zh-CN" altLang="en-US" sz="1400" dirty="0">
              <a:latin typeface="+mj-lt"/>
            </a:endParaRPr>
          </a:p>
          <a:p>
            <a:r>
              <a:rPr lang="zh-CN" altLang="en-US" sz="1400" dirty="0">
                <a:latin typeface="+mj-lt"/>
              </a:rPr>
              <a:t>        loss = 0</a:t>
            </a:r>
            <a:endParaRPr lang="zh-CN" altLang="en-US" sz="1400" dirty="0">
              <a:latin typeface="+mj-lt"/>
            </a:endParaRPr>
          </a:p>
          <a:p>
            <a:r>
              <a:rPr lang="zh-CN" altLang="en-US" sz="1400" dirty="0">
                <a:latin typeface="+mj-lt"/>
              </a:rPr>
              <a:t>        for i in range(N):</a:t>
            </a:r>
            <a:endParaRPr lang="zh-CN" altLang="en-US" sz="1400" dirty="0">
              <a:latin typeface="+mj-lt"/>
            </a:endParaRPr>
          </a:p>
          <a:p>
            <a:r>
              <a:rPr lang="zh-CN" altLang="en-US" sz="1400" dirty="0">
                <a:latin typeface="+mj-lt"/>
              </a:rPr>
              <a:t>            loss += f(M_i(θ_i, x_adv), t)</a:t>
            </a:r>
            <a:endParaRPr lang="zh-CN" altLang="en-US" sz="1400" dirty="0">
              <a:latin typeface="+mj-lt"/>
            </a:endParaRPr>
          </a:p>
          <a:p>
            <a:r>
              <a:rPr lang="zh-CN" altLang="en-US" sz="1400" dirty="0">
                <a:latin typeface="+mj-lt"/>
              </a:rPr>
              <a:t>        return loss + λ * ||x_adv - x||_2  # L2正则化项，控制扰动幅度</a:t>
            </a:r>
            <a:endParaRPr lang="zh-CN" altLang="en-US" sz="1400" dirty="0">
              <a:latin typeface="+mj-lt"/>
            </a:endParaRPr>
          </a:p>
          <a:p>
            <a:endParaRPr lang="zh-CN" altLang="en-US" sz="1400" dirty="0">
              <a:latin typeface="+mj-lt"/>
            </a:endParaRPr>
          </a:p>
          <a:p>
            <a:pPr lvl="1"/>
            <a:r>
              <a:rPr lang="zh-CN" altLang="en-US" sz="1400" dirty="0">
                <a:latin typeface="+mj-lt"/>
              </a:rPr>
              <a:t>grad = ∇_w ensemble_loss(w, t) # 计算损失函数对 w 的梯度</a:t>
            </a:r>
            <a:endParaRPr lang="zh-CN" altLang="en-US" sz="1400" dirty="0">
              <a:latin typeface="+mj-lt"/>
            </a:endParaRPr>
          </a:p>
          <a:p>
            <a:pPr lvl="1"/>
            <a:r>
              <a:rPr lang="zh-CN" altLang="en-US" sz="1400" dirty="0">
                <a:latin typeface="+mj-lt"/>
              </a:rPr>
              <a:t>w = w - η * grad # 更新重参数化变量 w</a:t>
            </a:r>
            <a:endParaRPr lang="zh-CN" altLang="en-US" sz="1400" dirty="0">
              <a:latin typeface="+mj-lt"/>
            </a:endParaRPr>
          </a:p>
          <a:p>
            <a:endParaRPr lang="zh-CN" altLang="en-US" sz="1400" dirty="0">
              <a:latin typeface="+mj-lt"/>
            </a:endParaRPr>
          </a:p>
          <a:p>
            <a:pPr lvl="1"/>
            <a:r>
              <a:rPr lang="zh-CN" altLang="en-US" sz="1400" dirty="0">
                <a:latin typeface="+mj-lt"/>
              </a:rPr>
              <a:t>    # 将 w 转换为对抗样本 x_adv</a:t>
            </a:r>
            <a:endParaRPr lang="zh-CN" altLang="en-US" sz="1400" dirty="0">
              <a:latin typeface="+mj-lt"/>
            </a:endParaRPr>
          </a:p>
          <a:p>
            <a:pPr lvl="1"/>
            <a:r>
              <a:rPr lang="zh-CN" altLang="en-US" sz="1400" dirty="0">
                <a:latin typeface="+mj-lt"/>
              </a:rPr>
              <a:t>    x_adv = 0.5 * (tanh(w) + 1)</a:t>
            </a:r>
            <a:endParaRPr lang="zh-CN" altLang="en-US" sz="1400" dirty="0">
              <a:latin typeface="+mj-lt"/>
            </a:endParaRPr>
          </a:p>
          <a:p>
            <a:endParaRPr lang="en-US" altLang="zh-CN" sz="1400" dirty="0">
              <a:latin typeface="+mj-lt"/>
            </a:endParaRPr>
          </a:p>
          <a:p>
            <a:r>
              <a:rPr lang="zh-CN" altLang="en-US" sz="1400" dirty="0">
                <a:latin typeface="+mj-lt"/>
              </a:rPr>
              <a:t>if all(M_i(θ_i, x_adv) != t for i in range(N)): # 检查是否所有模型都将对抗样本分类为目标标签 t</a:t>
            </a:r>
            <a:endParaRPr lang="zh-CN" altLang="en-US" sz="1400" dirty="0">
              <a:latin typeface="+mj-lt"/>
            </a:endParaRPr>
          </a:p>
          <a:p>
            <a:r>
              <a:rPr lang="zh-CN" altLang="en-US" sz="1400" dirty="0">
                <a:latin typeface="+mj-lt"/>
              </a:rPr>
              <a:t>        break</a:t>
            </a:r>
            <a:endParaRPr lang="zh-CN" altLang="en-US" sz="1400" dirty="0">
              <a:latin typeface="+mj-lt"/>
            </a:endParaRPr>
          </a:p>
          <a:p>
            <a:r>
              <a:rPr lang="zh-CN" altLang="en-US" sz="1400" dirty="0">
                <a:latin typeface="+mj-lt"/>
              </a:rPr>
              <a:t>return x_adv</a:t>
            </a:r>
            <a:endParaRPr lang="zh-CN" altLang="en-US" sz="1400" dirty="0">
              <a:latin typeface="+mj-lt"/>
            </a:endParaRPr>
          </a:p>
        </p:txBody>
      </p:sp>
      <p:sp>
        <p:nvSpPr>
          <p:cNvPr id="9" name="文本框 8"/>
          <p:cNvSpPr txBox="1"/>
          <p:nvPr/>
        </p:nvSpPr>
        <p:spPr>
          <a:xfrm>
            <a:off x="8328310" y="3212970"/>
            <a:ext cx="2564542" cy="1289905"/>
          </a:xfrm>
          <a:prstGeom prst="rect">
            <a:avLst/>
          </a:prstGeom>
          <a:noFill/>
        </p:spPr>
        <p:txBody>
          <a:bodyPr wrap="square">
            <a:spAutoFit/>
          </a:bodyPr>
          <a:lstStyle/>
          <a:p>
            <a:pPr algn="ctr">
              <a:lnSpc>
                <a:spcPct val="150000"/>
              </a:lnSpc>
            </a:pPr>
            <a:r>
              <a:rPr lang="zh-CN" altLang="en-US" sz="1800" b="1" dirty="0">
                <a:solidFill>
                  <a:srgbClr val="0000CC"/>
                </a:solidFill>
              </a:rPr>
              <a:t>基于</a:t>
            </a:r>
            <a:r>
              <a:rPr lang="en-US" altLang="zh-CN" sz="1800" b="1" dirty="0">
                <a:solidFill>
                  <a:srgbClr val="0000CC"/>
                </a:solidFill>
              </a:rPr>
              <a:t>C&amp;W</a:t>
            </a:r>
            <a:r>
              <a:rPr lang="zh-CN" altLang="en-US" sz="1800" b="1" dirty="0">
                <a:solidFill>
                  <a:srgbClr val="0000CC"/>
                </a:solidFill>
              </a:rPr>
              <a:t>算法的集成学习攻击伪代码</a:t>
            </a:r>
            <a:endParaRPr lang="en-US" altLang="zh-CN" sz="1800" b="1" dirty="0">
              <a:solidFill>
                <a:srgbClr val="0000CC"/>
              </a:solidFill>
            </a:endParaRPr>
          </a:p>
          <a:p>
            <a:pPr algn="ctr">
              <a:lnSpc>
                <a:spcPct val="150000"/>
              </a:lnSpc>
            </a:pPr>
            <a:r>
              <a:rPr lang="zh-CN" altLang="en-US" sz="1800" b="1" dirty="0">
                <a:solidFill>
                  <a:srgbClr val="0000CC"/>
                </a:solidFill>
              </a:rPr>
              <a:t>（有目标攻击）</a:t>
            </a:r>
            <a:endParaRPr lang="zh-CN" altLang="en-US" sz="1800" b="1" dirty="0">
              <a:solidFill>
                <a:srgbClr val="0000CC"/>
              </a:solidFill>
            </a:endParaRPr>
          </a:p>
        </p:txBody>
      </p:sp>
    </p:spTree>
  </p:cSld>
  <p:clrMapOvr>
    <a:masterClrMapping/>
  </p:clrMapOvr>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1057695"/>
          </a:xfrm>
        </p:spPr>
        <p:txBody>
          <a:bodyPr>
            <a:normAutofit/>
          </a:bodyPr>
          <a:lstStyle/>
          <a:p>
            <a:r>
              <a:rPr lang="zh-CN" altLang="en-US" dirty="0"/>
              <a:t>在无目标攻击场景中那个，集成模型的对抗样本具有较强的迁移性</a:t>
            </a:r>
            <a:endParaRPr lang="en-US" altLang="zh-CN" dirty="0"/>
          </a:p>
        </p:txBody>
      </p:sp>
      <p:sp>
        <p:nvSpPr>
          <p:cNvPr id="4" name="标题 1"/>
          <p:cNvSpPr>
            <a:spLocks noGrp="1"/>
          </p:cNvSpPr>
          <p:nvPr>
            <p:ph type="title"/>
          </p:nvPr>
        </p:nvSpPr>
        <p:spPr>
          <a:xfrm>
            <a:off x="304800" y="225425"/>
            <a:ext cx="10660063" cy="827088"/>
          </a:xfrm>
        </p:spPr>
        <p:txBody>
          <a:bodyPr/>
          <a:lstStyle/>
          <a:p>
            <a:r>
              <a:rPr lang="zh-CN" altLang="en-US" dirty="0"/>
              <a:t>攻击效果</a:t>
            </a:r>
            <a:endParaRPr lang="zh-CN" altLang="en-US" dirty="0"/>
          </a:p>
        </p:txBody>
      </p:sp>
      <p:pic>
        <p:nvPicPr>
          <p:cNvPr id="8" name="图片 7"/>
          <p:cNvPicPr>
            <a:picLocks noChangeAspect="1"/>
          </p:cNvPicPr>
          <p:nvPr/>
        </p:nvPicPr>
        <p:blipFill>
          <a:blip r:embed="rId1"/>
          <a:stretch>
            <a:fillRect/>
          </a:stretch>
        </p:blipFill>
        <p:spPr>
          <a:xfrm>
            <a:off x="1363086" y="2839070"/>
            <a:ext cx="7201000" cy="1440200"/>
          </a:xfrm>
          <a:prstGeom prst="rect">
            <a:avLst/>
          </a:prstGeom>
        </p:spPr>
      </p:pic>
      <p:pic>
        <p:nvPicPr>
          <p:cNvPr id="12" name="图片 11"/>
          <p:cNvPicPr>
            <a:picLocks noChangeAspect="1"/>
          </p:cNvPicPr>
          <p:nvPr/>
        </p:nvPicPr>
        <p:blipFill>
          <a:blip r:embed="rId2"/>
          <a:stretch>
            <a:fillRect/>
          </a:stretch>
        </p:blipFill>
        <p:spPr>
          <a:xfrm>
            <a:off x="1363086" y="4665267"/>
            <a:ext cx="7201000" cy="1429085"/>
          </a:xfrm>
          <a:prstGeom prst="rect">
            <a:avLst/>
          </a:prstGeom>
        </p:spPr>
      </p:pic>
      <p:sp>
        <p:nvSpPr>
          <p:cNvPr id="13" name="文本框 12"/>
          <p:cNvSpPr txBox="1"/>
          <p:nvPr/>
        </p:nvSpPr>
        <p:spPr>
          <a:xfrm>
            <a:off x="321948" y="2895525"/>
            <a:ext cx="1041138" cy="2308324"/>
          </a:xfrm>
          <a:prstGeom prst="rect">
            <a:avLst/>
          </a:prstGeom>
          <a:noFill/>
        </p:spPr>
        <p:txBody>
          <a:bodyPr wrap="square">
            <a:spAutoFit/>
          </a:bodyPr>
          <a:lstStyle/>
          <a:p>
            <a:pPr algn="ctr"/>
            <a:r>
              <a:rPr lang="zh-CN" altLang="en-US" sz="1600" b="1" dirty="0">
                <a:solidFill>
                  <a:srgbClr val="FF0000"/>
                </a:solidFill>
              </a:rPr>
              <a:t>有目标</a:t>
            </a:r>
            <a:endParaRPr lang="en-US" altLang="zh-CN" sz="1600" b="1" dirty="0">
              <a:solidFill>
                <a:srgbClr val="FF0000"/>
              </a:solidFill>
            </a:endParaRPr>
          </a:p>
          <a:p>
            <a:pPr algn="ctr"/>
            <a:endParaRPr lang="en-US" altLang="zh-CN" sz="1600" b="1" dirty="0">
              <a:solidFill>
                <a:srgbClr val="FF0000"/>
              </a:solidFill>
            </a:endParaRPr>
          </a:p>
          <a:p>
            <a:pPr algn="ctr"/>
            <a:endParaRPr lang="en-US" altLang="zh-CN" sz="1600" b="1" dirty="0">
              <a:solidFill>
                <a:srgbClr val="FF0000"/>
              </a:solidFill>
            </a:endParaRPr>
          </a:p>
          <a:p>
            <a:pPr algn="ctr"/>
            <a:endParaRPr lang="en-US" altLang="zh-CN" sz="1600" b="1" dirty="0">
              <a:solidFill>
                <a:srgbClr val="FF0000"/>
              </a:solidFill>
            </a:endParaRPr>
          </a:p>
          <a:p>
            <a:pPr algn="ctr"/>
            <a:endParaRPr lang="en-US" altLang="zh-CN" sz="1600" b="1" dirty="0">
              <a:solidFill>
                <a:srgbClr val="FF0000"/>
              </a:solidFill>
            </a:endParaRPr>
          </a:p>
          <a:p>
            <a:pPr algn="ctr"/>
            <a:endParaRPr lang="en-US" altLang="zh-CN" sz="1600" b="1" dirty="0">
              <a:solidFill>
                <a:srgbClr val="FF0000"/>
              </a:solidFill>
            </a:endParaRPr>
          </a:p>
          <a:p>
            <a:pPr algn="ctr"/>
            <a:endParaRPr lang="en-US" altLang="zh-CN" sz="1600" b="1" dirty="0">
              <a:solidFill>
                <a:srgbClr val="FF0000"/>
              </a:solidFill>
            </a:endParaRPr>
          </a:p>
          <a:p>
            <a:pPr algn="ctr"/>
            <a:endParaRPr lang="en-US" altLang="zh-CN" sz="1600" b="1" dirty="0">
              <a:solidFill>
                <a:srgbClr val="FF0000"/>
              </a:solidFill>
            </a:endParaRPr>
          </a:p>
          <a:p>
            <a:pPr algn="ctr"/>
            <a:r>
              <a:rPr lang="zh-CN" altLang="en-US" sz="1600" b="1" dirty="0">
                <a:solidFill>
                  <a:srgbClr val="FF0000"/>
                </a:solidFill>
              </a:rPr>
              <a:t>无目标</a:t>
            </a:r>
            <a:endParaRPr lang="en-US" altLang="zh-CN" sz="1600" b="1" dirty="0">
              <a:solidFill>
                <a:srgbClr val="FF0000"/>
              </a:solidFill>
            </a:endParaRPr>
          </a:p>
        </p:txBody>
      </p:sp>
      <mc:AlternateContent xmlns:mc="http://schemas.openxmlformats.org/markup-compatibility/2006">
        <mc:Choice xmlns:a14="http://schemas.microsoft.com/office/drawing/2010/main" Requires="a14">
          <p:sp>
            <p:nvSpPr>
              <p:cNvPr id="15" name="文本框 14"/>
              <p:cNvSpPr txBox="1"/>
              <p:nvPr/>
            </p:nvSpPr>
            <p:spPr>
              <a:xfrm>
                <a:off x="8797290" y="3020695"/>
                <a:ext cx="3294380" cy="1076325"/>
              </a:xfrm>
              <a:prstGeom prst="rect">
                <a:avLst/>
              </a:prstGeom>
              <a:noFill/>
            </p:spPr>
            <p:txBody>
              <a:bodyPr wrap="square">
                <a:spAutoFit/>
              </a:bodyPr>
              <a:lstStyle/>
              <a:p>
                <a:r>
                  <a:rPr lang="zh-CN" altLang="en-US" sz="1600" b="1" dirty="0"/>
                  <a:t>单元格</a:t>
                </a:r>
                <a14:m>
                  <m:oMath xmlns:m="http://schemas.openxmlformats.org/officeDocument/2006/math">
                    <m:r>
                      <a:rPr lang="zh-CN" altLang="en-US" sz="1600" b="1" i="1" dirty="0" smtClean="0">
                        <a:latin typeface="Cambria Math" panose="02040503050406030204" pitchFamily="18" charset="0"/>
                      </a:rPr>
                      <m:t> </m:t>
                    </m:r>
                    <m:r>
                      <a:rPr lang="en-US" altLang="zh-CN" sz="1600" b="1" i="1" dirty="0">
                        <a:latin typeface="Cambria Math" panose="02040503050406030204" pitchFamily="18" charset="0"/>
                      </a:rPr>
                      <m:t>(</m:t>
                    </m:r>
                    <m:r>
                      <a:rPr lang="en-US" altLang="zh-CN" sz="1600" b="1" i="1" dirty="0" err="1" smtClean="0">
                        <a:latin typeface="Cambria Math" panose="02040503050406030204" pitchFamily="18" charset="0"/>
                      </a:rPr>
                      <m:t>𝒊</m:t>
                    </m:r>
                    <m:r>
                      <a:rPr lang="en-US" altLang="zh-CN" sz="1600" b="1" i="1" dirty="0" smtClean="0">
                        <a:latin typeface="Cambria Math" panose="02040503050406030204" pitchFamily="18" charset="0"/>
                      </a:rPr>
                      <m:t>,</m:t>
                    </m:r>
                    <m:r>
                      <a:rPr lang="en-US" altLang="zh-CN" sz="1600" b="1" i="1" dirty="0" smtClean="0">
                        <a:latin typeface="Cambria Math" panose="02040503050406030204" pitchFamily="18" charset="0"/>
                      </a:rPr>
                      <m:t>𝒋</m:t>
                    </m:r>
                    <m:r>
                      <a:rPr lang="en-US" altLang="zh-CN" sz="1600" b="1" i="1" dirty="0">
                        <a:latin typeface="Cambria Math" panose="02040503050406030204" pitchFamily="18" charset="0"/>
                      </a:rPr>
                      <m:t>) </m:t>
                    </m:r>
                  </m:oMath>
                </a14:m>
                <a:r>
                  <a:rPr lang="zh-CN" altLang="en-US" sz="1600" b="1" dirty="0"/>
                  <a:t>：除模型</a:t>
                </a:r>
                <a14:m>
                  <m:oMath xmlns:m="http://schemas.openxmlformats.org/officeDocument/2006/math">
                    <m:r>
                      <a:rPr lang="zh-CN" altLang="en-US" sz="1600" b="1" i="1" dirty="0" smtClean="0">
                        <a:latin typeface="Cambria Math" panose="02040503050406030204" pitchFamily="18" charset="0"/>
                      </a:rPr>
                      <m:t> </m:t>
                    </m:r>
                    <m:r>
                      <a:rPr lang="en-US" altLang="zh-CN" sz="1600" b="1" i="1" dirty="0" err="1">
                        <a:latin typeface="Cambria Math" panose="02040503050406030204" pitchFamily="18" charset="0"/>
                      </a:rPr>
                      <m:t>𝒊</m:t>
                    </m:r>
                    <m:r>
                      <a:rPr lang="en-US" altLang="zh-CN" sz="1600" b="1" i="1" dirty="0">
                        <a:latin typeface="Cambria Math" panose="02040503050406030204" pitchFamily="18" charset="0"/>
                      </a:rPr>
                      <m:t> </m:t>
                    </m:r>
                  </m:oMath>
                </a14:m>
                <a:r>
                  <a:rPr lang="en-US" altLang="zh-CN" sz="1600" b="1" dirty="0"/>
                  <a:t>(</a:t>
                </a:r>
                <a:r>
                  <a:rPr lang="zh-CN" altLang="en-US" sz="1600" b="1" dirty="0"/>
                  <a:t>行</a:t>
                </a:r>
                <a:r>
                  <a:rPr lang="en-US" altLang="zh-CN" sz="1600" b="1" dirty="0"/>
                  <a:t>) </a:t>
                </a:r>
                <a:r>
                  <a:rPr lang="zh-CN" altLang="en-US" sz="1600" b="1" dirty="0"/>
                  <a:t>之外的四个模型集合生成的目标对抗图像中被模型 </a:t>
                </a:r>
                <a14:m>
                  <m:oMath xmlns:m="http://schemas.openxmlformats.org/officeDocument/2006/math">
                    <m:r>
                      <a:rPr lang="en-US" altLang="zh-CN" sz="1600" b="1" i="1" dirty="0" smtClean="0">
                        <a:latin typeface="Cambria Math" panose="02040503050406030204" pitchFamily="18" charset="0"/>
                      </a:rPr>
                      <m:t>𝒋</m:t>
                    </m:r>
                  </m:oMath>
                </a14:m>
                <a:r>
                  <a:rPr lang="en-US" altLang="zh-CN" sz="1600" b="1" dirty="0"/>
                  <a:t> (</a:t>
                </a:r>
                <a:r>
                  <a:rPr lang="zh-CN" altLang="en-US" sz="1600" b="1" dirty="0"/>
                  <a:t>列</a:t>
                </a:r>
                <a:r>
                  <a:rPr lang="en-US" altLang="zh-CN" sz="1600" b="1" dirty="0"/>
                  <a:t>) </a:t>
                </a:r>
                <a:r>
                  <a:rPr lang="zh-CN" altLang="en-US" sz="1600" b="1" dirty="0">
                    <a:solidFill>
                      <a:srgbClr val="0000CC"/>
                    </a:solidFill>
                  </a:rPr>
                  <a:t>预测为目标标签的百分比（攻击成功率）</a:t>
                </a:r>
                <a:endParaRPr lang="zh-CN" altLang="en-US" sz="1600" b="1" dirty="0">
                  <a:solidFill>
                    <a:srgbClr val="0000CC"/>
                  </a:solidFill>
                </a:endParaRPr>
              </a:p>
            </p:txBody>
          </p:sp>
        </mc:Choice>
        <mc:Fallback>
          <p:sp>
            <p:nvSpPr>
              <p:cNvPr id="15" name="文本框 14"/>
              <p:cNvSpPr txBox="1">
                <a:spLocks noRot="1" noChangeAspect="1" noMove="1" noResize="1" noEditPoints="1" noAdjustHandles="1" noChangeArrowheads="1" noChangeShapeType="1" noTextEdit="1"/>
              </p:cNvSpPr>
              <p:nvPr/>
            </p:nvSpPr>
            <p:spPr>
              <a:xfrm>
                <a:off x="8797290" y="3020695"/>
                <a:ext cx="3294380" cy="1076325"/>
              </a:xfrm>
              <a:prstGeom prst="rect">
                <a:avLst/>
              </a:prstGeom>
              <a:blipFill rotWithShape="1">
                <a:blip r:embed="rId3"/>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文本框 15"/>
              <p:cNvSpPr txBox="1"/>
              <p:nvPr/>
            </p:nvSpPr>
            <p:spPr>
              <a:xfrm>
                <a:off x="8790940" y="4841240"/>
                <a:ext cx="3231515" cy="1076325"/>
              </a:xfrm>
              <a:prstGeom prst="rect">
                <a:avLst/>
              </a:prstGeom>
              <a:noFill/>
            </p:spPr>
            <p:txBody>
              <a:bodyPr wrap="square">
                <a:spAutoFit/>
              </a:bodyPr>
              <a:lstStyle/>
              <a:p>
                <a:r>
                  <a:rPr lang="zh-CN" altLang="en-US" sz="1600" b="1" dirty="0"/>
                  <a:t>单元格</a:t>
                </a:r>
                <a14:m>
                  <m:oMath xmlns:m="http://schemas.openxmlformats.org/officeDocument/2006/math">
                    <m:r>
                      <a:rPr lang="zh-CN" altLang="en-US" sz="1600" b="1" i="1" dirty="0" smtClean="0">
                        <a:latin typeface="Cambria Math" panose="02040503050406030204" pitchFamily="18" charset="0"/>
                      </a:rPr>
                      <m:t> </m:t>
                    </m:r>
                    <m:r>
                      <a:rPr lang="en-US" altLang="zh-CN" sz="1600" b="1" i="1" dirty="0">
                        <a:latin typeface="Cambria Math" panose="02040503050406030204" pitchFamily="18" charset="0"/>
                      </a:rPr>
                      <m:t>(</m:t>
                    </m:r>
                    <m:r>
                      <a:rPr lang="en-US" altLang="zh-CN" sz="1600" b="1" i="1" dirty="0" err="1" smtClean="0">
                        <a:latin typeface="Cambria Math" panose="02040503050406030204" pitchFamily="18" charset="0"/>
                      </a:rPr>
                      <m:t>𝒊</m:t>
                    </m:r>
                    <m:r>
                      <a:rPr lang="en-US" altLang="zh-CN" sz="1600" b="1" i="1" dirty="0" smtClean="0">
                        <a:latin typeface="Cambria Math" panose="02040503050406030204" pitchFamily="18" charset="0"/>
                      </a:rPr>
                      <m:t>,</m:t>
                    </m:r>
                    <m:r>
                      <a:rPr lang="en-US" altLang="zh-CN" sz="1600" b="1" i="1" dirty="0" smtClean="0">
                        <a:latin typeface="Cambria Math" panose="02040503050406030204" pitchFamily="18" charset="0"/>
                      </a:rPr>
                      <m:t>𝒋</m:t>
                    </m:r>
                    <m:r>
                      <a:rPr lang="en-US" altLang="zh-CN" sz="1600" b="1" i="1" dirty="0">
                        <a:latin typeface="Cambria Math" panose="02040503050406030204" pitchFamily="18" charset="0"/>
                      </a:rPr>
                      <m:t>) </m:t>
                    </m:r>
                  </m:oMath>
                </a14:m>
                <a:r>
                  <a:rPr lang="zh-CN" altLang="en-US" sz="1600" b="1" dirty="0"/>
                  <a:t>：除模型</a:t>
                </a:r>
                <a14:m>
                  <m:oMath xmlns:m="http://schemas.openxmlformats.org/officeDocument/2006/math">
                    <m:r>
                      <a:rPr lang="zh-CN" altLang="en-US" sz="1600" b="1" i="1" dirty="0" smtClean="0">
                        <a:latin typeface="Cambria Math" panose="02040503050406030204" pitchFamily="18" charset="0"/>
                      </a:rPr>
                      <m:t> </m:t>
                    </m:r>
                    <m:r>
                      <a:rPr lang="en-US" altLang="zh-CN" sz="1600" b="1" i="1" dirty="0" err="1">
                        <a:latin typeface="Cambria Math" panose="02040503050406030204" pitchFamily="18" charset="0"/>
                      </a:rPr>
                      <m:t>𝒊</m:t>
                    </m:r>
                    <m:r>
                      <a:rPr lang="en-US" altLang="zh-CN" sz="1600" b="1" i="1" dirty="0">
                        <a:latin typeface="Cambria Math" panose="02040503050406030204" pitchFamily="18" charset="0"/>
                      </a:rPr>
                      <m:t> </m:t>
                    </m:r>
                  </m:oMath>
                </a14:m>
                <a:r>
                  <a:rPr lang="en-US" altLang="zh-CN" sz="1600" b="1" dirty="0"/>
                  <a:t>(</a:t>
                </a:r>
                <a:r>
                  <a:rPr lang="zh-CN" altLang="en-US" sz="1600" b="1" dirty="0"/>
                  <a:t>行</a:t>
                </a:r>
                <a:r>
                  <a:rPr lang="en-US" altLang="zh-CN" sz="1600" b="1" dirty="0"/>
                  <a:t>) </a:t>
                </a:r>
                <a:r>
                  <a:rPr lang="zh-CN" altLang="en-US" sz="1600" b="1" dirty="0"/>
                  <a:t>之外的四个模型集合生成的目标对抗图像中被模型 </a:t>
                </a:r>
                <a14:m>
                  <m:oMath xmlns:m="http://schemas.openxmlformats.org/officeDocument/2006/math">
                    <m:r>
                      <a:rPr lang="en-US" altLang="zh-CN" sz="1600" b="1" i="1" dirty="0" smtClean="0">
                        <a:latin typeface="Cambria Math" panose="02040503050406030204" pitchFamily="18" charset="0"/>
                      </a:rPr>
                      <m:t>𝒋</m:t>
                    </m:r>
                  </m:oMath>
                </a14:m>
                <a:r>
                  <a:rPr lang="en-US" altLang="zh-CN" sz="1600" b="1" dirty="0"/>
                  <a:t> (</a:t>
                </a:r>
                <a:r>
                  <a:rPr lang="zh-CN" altLang="en-US" sz="1600" b="1" dirty="0"/>
                  <a:t>列</a:t>
                </a:r>
                <a:r>
                  <a:rPr lang="en-US" altLang="zh-CN" sz="1600" b="1" dirty="0"/>
                  <a:t>) </a:t>
                </a:r>
                <a:r>
                  <a:rPr lang="zh-CN" altLang="en-US" sz="1600" b="1" dirty="0">
                    <a:solidFill>
                      <a:srgbClr val="0000CC"/>
                    </a:solidFill>
                  </a:rPr>
                  <a:t>预测为正确标签的百分比（攻击失败率）</a:t>
                </a:r>
                <a:endParaRPr lang="zh-CN" altLang="en-US" sz="1600" b="1" dirty="0">
                  <a:solidFill>
                    <a:srgbClr val="0000CC"/>
                  </a:solidFill>
                </a:endParaRPr>
              </a:p>
            </p:txBody>
          </p:sp>
        </mc:Choice>
        <mc:Fallback>
          <p:sp>
            <p:nvSpPr>
              <p:cNvPr id="16" name="文本框 15"/>
              <p:cNvSpPr txBox="1">
                <a:spLocks noRot="1" noChangeAspect="1" noMove="1" noResize="1" noEditPoints="1" noAdjustHandles="1" noChangeArrowheads="1" noChangeShapeType="1" noTextEdit="1"/>
              </p:cNvSpPr>
              <p:nvPr/>
            </p:nvSpPr>
            <p:spPr>
              <a:xfrm>
                <a:off x="8790940" y="4841240"/>
                <a:ext cx="3231515" cy="1076325"/>
              </a:xfrm>
              <a:prstGeom prst="rect">
                <a:avLst/>
              </a:prstGeom>
              <a:blipFill rotWithShape="1">
                <a:blip r:embed="rId4"/>
                <a:stretch>
                  <a:fillRect/>
                </a:stretch>
              </a:blipFill>
            </p:spPr>
            <p:txBody>
              <a:bodyPr/>
              <a:lstStyle/>
              <a:p>
                <a:r>
                  <a:rPr lang="zh-CN" altLang="en-US">
                    <a:noFill/>
                  </a:rPr>
                  <a:t> </a:t>
                </a:r>
              </a:p>
            </p:txBody>
          </p:sp>
        </mc:Fallback>
      </mc:AlternateContent>
      <p:pic>
        <p:nvPicPr>
          <p:cNvPr id="5" name="图片 4"/>
          <p:cNvPicPr>
            <a:picLocks noChangeAspect="1"/>
          </p:cNvPicPr>
          <p:nvPr/>
        </p:nvPicPr>
        <p:blipFill>
          <a:blip r:embed="rId5"/>
          <a:stretch>
            <a:fillRect/>
          </a:stretch>
        </p:blipFill>
        <p:spPr>
          <a:xfrm>
            <a:off x="7751913" y="2061304"/>
            <a:ext cx="2717472" cy="601857"/>
          </a:xfrm>
          <a:prstGeom prst="rect">
            <a:avLst/>
          </a:prstGeom>
        </p:spPr>
      </p:pic>
      <mc:AlternateContent xmlns:mc="http://schemas.openxmlformats.org/markup-compatibility/2006">
        <mc:Choice xmlns:a14="http://schemas.microsoft.com/office/drawing/2010/main" Requires="a14">
          <p:sp>
            <p:nvSpPr>
              <p:cNvPr id="6" name="文本框 5"/>
              <p:cNvSpPr txBox="1"/>
              <p:nvPr/>
            </p:nvSpPr>
            <p:spPr>
              <a:xfrm>
                <a:off x="1271026" y="1988996"/>
                <a:ext cx="6120850" cy="583565"/>
              </a:xfrm>
              <a:prstGeom prst="rect">
                <a:avLst/>
              </a:prstGeom>
              <a:noFill/>
            </p:spPr>
            <p:txBody>
              <a:bodyPr wrap="square">
                <a:spAutoFit/>
              </a:bodyPr>
              <a:p>
                <a:r>
                  <a:rPr lang="en-US" altLang="zh-CN" sz="1600" b="1" dirty="0"/>
                  <a:t>Root mean square deviation</a:t>
                </a:r>
                <a:r>
                  <a:rPr lang="zh-CN" altLang="en-US" sz="1600" b="1" dirty="0"/>
                  <a:t>（</a:t>
                </a:r>
                <a:r>
                  <a:rPr lang="en-US" altLang="zh-CN" sz="1600" b="1" dirty="0"/>
                  <a:t>RMSD</a:t>
                </a:r>
                <a:r>
                  <a:rPr lang="zh-CN" altLang="en-US" sz="1600" b="1" dirty="0"/>
                  <a:t>）</a:t>
                </a:r>
                <a:r>
                  <a:rPr lang="en-US" altLang="zh-CN" sz="1600" b="1" dirty="0"/>
                  <a:t>: </a:t>
                </a:r>
                <a:r>
                  <a:rPr lang="zh-CN" altLang="en-US" sz="1600" b="1" dirty="0"/>
                  <a:t>衡量对抗样本</a:t>
                </a:r>
                <a14:m>
                  <m:oMath xmlns:m="http://schemas.openxmlformats.org/officeDocument/2006/math">
                    <m:sSub>
                      <m:sSubPr>
                        <m:ctrlPr>
                          <a:rPr lang="en-US" altLang="zh-CN" sz="1600" b="1" i="1" smtClean="0">
                            <a:latin typeface="Cambria Math" panose="02040503050406030204" pitchFamily="18" charset="0"/>
                          </a:rPr>
                        </m:ctrlPr>
                      </m:sSubPr>
                      <m:e>
                        <m:r>
                          <a:rPr lang="en-US" altLang="zh-CN" sz="1600" b="1" i="1" smtClean="0">
                            <a:latin typeface="Cambria Math" panose="02040503050406030204" pitchFamily="18" charset="0"/>
                          </a:rPr>
                          <m:t>𝒙</m:t>
                        </m:r>
                      </m:e>
                      <m:sub>
                        <m:r>
                          <a:rPr lang="en-US" altLang="zh-CN" sz="1600" b="1" i="1" smtClean="0">
                            <a:latin typeface="Cambria Math" panose="02040503050406030204" pitchFamily="18" charset="0"/>
                          </a:rPr>
                          <m:t>𝒂𝒅𝒗</m:t>
                        </m:r>
                      </m:sub>
                    </m:sSub>
                  </m:oMath>
                </a14:m>
                <a:r>
                  <a:rPr lang="zh-CN" altLang="en-US" sz="1600" b="1" dirty="0"/>
                  <a:t>和干净样本</a:t>
                </a:r>
                <a14:m>
                  <m:oMath xmlns:m="http://schemas.openxmlformats.org/officeDocument/2006/math">
                    <m:r>
                      <a:rPr lang="en-US" altLang="zh-CN" sz="1600" b="1" i="1" smtClean="0">
                        <a:latin typeface="Cambria Math" panose="02040503050406030204" pitchFamily="18" charset="0"/>
                      </a:rPr>
                      <m:t>𝒙</m:t>
                    </m:r>
                  </m:oMath>
                </a14:m>
                <a:r>
                  <a:rPr lang="zh-CN" altLang="en-US" sz="1600" b="1" dirty="0"/>
                  <a:t>之间的距离，其中</a:t>
                </a:r>
                <a:r>
                  <a:rPr lang="en-US" altLang="zh-CN" sz="1600" b="1" dirty="0"/>
                  <a:t>N</a:t>
                </a:r>
                <a:r>
                  <a:rPr lang="zh-CN" altLang="en-US" sz="1600" b="1" dirty="0"/>
                  <a:t>为像素数量</a:t>
                </a:r>
                <a:endParaRPr lang="zh-CN" altLang="en-US" sz="1600" b="1" dirty="0">
                  <a:solidFill>
                    <a:srgbClr val="0000CC"/>
                  </a:solidFill>
                </a:endParaRPr>
              </a:p>
            </p:txBody>
          </p:sp>
        </mc:Choice>
        <mc:Fallback>
          <p:sp>
            <p:nvSpPr>
              <p:cNvPr id="6" name="文本框 5"/>
              <p:cNvSpPr txBox="1">
                <a:spLocks noRot="1" noChangeAspect="1" noMove="1" noResize="1" noEditPoints="1" noAdjustHandles="1" noChangeArrowheads="1" noChangeShapeType="1" noTextEdit="1"/>
              </p:cNvSpPr>
              <p:nvPr/>
            </p:nvSpPr>
            <p:spPr>
              <a:xfrm>
                <a:off x="1271026" y="1988996"/>
                <a:ext cx="6120850" cy="583565"/>
              </a:xfrm>
              <a:prstGeom prst="rect">
                <a:avLst/>
              </a:prstGeom>
              <a:blipFill rotWithShape="1">
                <a:blip r:embed="rId6"/>
                <a:stretch>
                  <a:fillRect l="-6" t="-30" r="8" b="30"/>
                </a:stretch>
              </a:blipFill>
            </p:spPr>
            <p:txBody>
              <a:bodyPr/>
              <a:lstStyle/>
              <a:p>
                <a:r>
                  <a:rPr lang="zh-CN" altLang="en-US">
                    <a:noFill/>
                  </a:rPr>
                  <a:t> </a:t>
                </a:r>
              </a:p>
            </p:txBody>
          </p:sp>
        </mc:Fallback>
      </mc:AlternateContent>
    </p:spTree>
  </p:cSld>
  <p:clrMapOvr>
    <a:masterClrMapping/>
  </p:clrMapOvr>
  <p:transition/>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集成学习攻击</a:t>
            </a:r>
            <a:endParaRPr lang="zh-CN" altLang="en-US" dirty="0"/>
          </a:p>
        </p:txBody>
      </p:sp>
      <p:sp>
        <p:nvSpPr>
          <p:cNvPr id="4" name="内容占位符 2"/>
          <p:cNvSpPr>
            <a:spLocks noGrp="1"/>
          </p:cNvSpPr>
          <p:nvPr>
            <p:ph idx="1"/>
          </p:nvPr>
        </p:nvSpPr>
        <p:spPr>
          <a:xfrm>
            <a:off x="334963" y="1123950"/>
            <a:ext cx="11572875" cy="5337175"/>
          </a:xfrm>
        </p:spPr>
        <p:txBody>
          <a:bodyPr/>
          <a:lstStyle/>
          <a:p>
            <a:r>
              <a:rPr lang="zh-CN" altLang="en-US" dirty="0"/>
              <a:t>使用多个开源模型作为替代模型，借助白盒算法生成对抗样本</a:t>
            </a:r>
            <a:endParaRPr lang="en-US" altLang="zh-CN" dirty="0"/>
          </a:p>
          <a:p>
            <a:r>
              <a:rPr lang="zh-CN" altLang="en-US" dirty="0">
                <a:solidFill>
                  <a:srgbClr val="FF0000"/>
                </a:solidFill>
              </a:rPr>
              <a:t>优点：</a:t>
            </a:r>
            <a:r>
              <a:rPr lang="zh-CN" altLang="en-US" dirty="0"/>
              <a:t>无需访问目标模型；适用于未知模型 </a:t>
            </a:r>
            <a:endParaRPr lang="en-US" altLang="zh-CN" dirty="0"/>
          </a:p>
          <a:p>
            <a:r>
              <a:rPr lang="zh-CN" altLang="en-US" dirty="0">
                <a:solidFill>
                  <a:srgbClr val="FF0000"/>
                </a:solidFill>
              </a:rPr>
              <a:t>缺点：</a:t>
            </a:r>
            <a:r>
              <a:rPr lang="zh-CN" altLang="en-US" dirty="0"/>
              <a:t>成功率依赖替代模型与目标模型决策边界的相似性</a:t>
            </a:r>
            <a:endParaRPr lang="zh-CN" altLang="en-US" dirty="0"/>
          </a:p>
          <a:p>
            <a:pPr lvl="1"/>
            <a:endParaRPr lang="en-US" altLang="zh-CN" dirty="0"/>
          </a:p>
        </p:txBody>
      </p:sp>
    </p:spTree>
  </p:cSld>
  <p:clrMapOvr>
    <a:masterClrMapping/>
  </p:clrMapOvr>
  <p:transition/>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黑盒对抗样本小结</a:t>
            </a:r>
            <a:endParaRPr lang="zh-CN" altLang="en-US" dirty="0"/>
          </a:p>
        </p:txBody>
      </p:sp>
      <p:graphicFrame>
        <p:nvGraphicFramePr>
          <p:cNvPr id="4" name="表格 3"/>
          <p:cNvGraphicFramePr>
            <a:graphicFrameLocks noGrp="1"/>
          </p:cNvGraphicFramePr>
          <p:nvPr/>
        </p:nvGraphicFramePr>
        <p:xfrm>
          <a:off x="479220" y="1412720"/>
          <a:ext cx="11436444" cy="4752660"/>
        </p:xfrm>
        <a:graphic>
          <a:graphicData uri="http://schemas.openxmlformats.org/drawingml/2006/table">
            <a:tbl>
              <a:tblPr firstRow="1" bandRow="1">
                <a:tableStyleId>{69012ECD-51FC-41F1-AA8D-1B2483CD663E}</a:tableStyleId>
              </a:tblPr>
              <a:tblGrid>
                <a:gridCol w="1728240"/>
                <a:gridCol w="3409873"/>
                <a:gridCol w="3265940"/>
                <a:gridCol w="3032391"/>
              </a:tblGrid>
              <a:tr h="432060">
                <a:tc>
                  <a:txBody>
                    <a:bodyPr/>
                    <a:lstStyle/>
                    <a:p>
                      <a:pPr algn="l"/>
                      <a:r>
                        <a:rPr lang="zh-CN" altLang="en-US" sz="2000" b="1" dirty="0"/>
                        <a:t>方法</a:t>
                      </a:r>
                      <a:endParaRPr lang="zh-CN" altLang="en-US" sz="2000" b="1" dirty="0"/>
                    </a:p>
                  </a:txBody>
                  <a:tcPr marL="0" marR="0" marT="0" marB="0" anchor="ctr"/>
                </a:tc>
                <a:tc>
                  <a:txBody>
                    <a:bodyPr/>
                    <a:lstStyle/>
                    <a:p>
                      <a:pPr algn="l"/>
                      <a:r>
                        <a:rPr lang="zh-CN" altLang="en-US" sz="2000" b="1" dirty="0"/>
                        <a:t>原理 </a:t>
                      </a:r>
                      <a:endParaRPr lang="zh-CN" altLang="en-US" sz="2000" b="1" dirty="0"/>
                    </a:p>
                  </a:txBody>
                  <a:tcPr marL="0" marR="0" marT="0" marB="0" anchor="ctr"/>
                </a:tc>
                <a:tc>
                  <a:txBody>
                    <a:bodyPr/>
                    <a:lstStyle/>
                    <a:p>
                      <a:pPr algn="l"/>
                      <a:r>
                        <a:rPr lang="zh-CN" altLang="en-US" sz="2000" b="1" dirty="0"/>
                        <a:t>优点 </a:t>
                      </a:r>
                      <a:endParaRPr lang="zh-CN" altLang="en-US" sz="2000" b="1" dirty="0"/>
                    </a:p>
                  </a:txBody>
                  <a:tcPr marL="0" marR="0" marT="0" marB="0" anchor="ctr"/>
                </a:tc>
                <a:tc>
                  <a:txBody>
                    <a:bodyPr/>
                    <a:lstStyle/>
                    <a:p>
                      <a:pPr algn="l"/>
                      <a:r>
                        <a:rPr lang="zh-CN" altLang="en-US" sz="2000" b="1" dirty="0"/>
                        <a:t>缺点 </a:t>
                      </a:r>
                      <a:endParaRPr lang="zh-CN" altLang="en-US" sz="2000" b="1" dirty="0"/>
                    </a:p>
                  </a:txBody>
                  <a:tcPr marL="0" marR="0" marT="0" marB="0" anchor="ctr"/>
                </a:tc>
              </a:tr>
              <a:tr h="1080150">
                <a:tc>
                  <a:txBody>
                    <a:bodyPr/>
                    <a:lstStyle/>
                    <a:p>
                      <a:pPr algn="l"/>
                      <a:r>
                        <a:rPr lang="zh-CN" altLang="en-US" sz="2000" b="1" dirty="0"/>
                        <a:t>PBAAML </a:t>
                      </a:r>
                      <a:endParaRPr lang="zh-CN" altLang="en-US" sz="2000" b="1" dirty="0"/>
                    </a:p>
                  </a:txBody>
                  <a:tcPr marL="0" marR="0" marT="0" marB="0" anchor="ctr"/>
                </a:tc>
                <a:tc>
                  <a:txBody>
                    <a:bodyPr/>
                    <a:lstStyle/>
                    <a:p>
                      <a:pPr algn="l"/>
                      <a:r>
                        <a:rPr lang="zh-CN" altLang="en-US" sz="2000" b="1" dirty="0"/>
                        <a:t>基于查询构造替代模型，生成对抗样本并应用到目标模型 </a:t>
                      </a:r>
                      <a:endParaRPr lang="zh-CN" altLang="en-US" sz="2000" b="1" dirty="0"/>
                    </a:p>
                  </a:txBody>
                  <a:tcPr marL="0" marR="0" marT="0" marB="0" anchor="ctr">
                    <a:solidFill>
                      <a:schemeClr val="bg2">
                        <a:lumMod val="20000"/>
                        <a:lumOff val="80000"/>
                      </a:schemeClr>
                    </a:solidFill>
                  </a:tcPr>
                </a:tc>
                <a:tc>
                  <a:txBody>
                    <a:bodyPr/>
                    <a:lstStyle/>
                    <a:p>
                      <a:pPr algn="l"/>
                      <a:r>
                        <a:rPr lang="zh-CN" altLang="en-US" sz="2000" b="1" dirty="0"/>
                        <a:t>查询次数相对较少，无需访问模型内部信息，有先验信息效果更好 </a:t>
                      </a:r>
                      <a:endParaRPr lang="zh-CN" altLang="en-US" sz="2000" b="1" dirty="0"/>
                    </a:p>
                  </a:txBody>
                  <a:tcPr marL="0" marR="0" marT="0" marB="0" anchor="ctr"/>
                </a:tc>
                <a:tc>
                  <a:txBody>
                    <a:bodyPr/>
                    <a:lstStyle/>
                    <a:p>
                      <a:pPr algn="l"/>
                      <a:r>
                        <a:rPr lang="zh-CN" altLang="en-US" sz="2000" b="1" dirty="0"/>
                        <a:t>频繁查询易被检测 </a:t>
                      </a:r>
                      <a:endParaRPr lang="zh-CN" altLang="en-US" sz="2000" b="1" dirty="0"/>
                    </a:p>
                  </a:txBody>
                  <a:tcPr marL="0" marR="0" marT="0" marB="0" anchor="ctr">
                    <a:solidFill>
                      <a:schemeClr val="bg2">
                        <a:lumMod val="20000"/>
                        <a:lumOff val="80000"/>
                      </a:schemeClr>
                    </a:solidFill>
                  </a:tcPr>
                </a:tc>
              </a:tr>
              <a:tr h="1080150">
                <a:tc>
                  <a:txBody>
                    <a:bodyPr/>
                    <a:lstStyle/>
                    <a:p>
                      <a:pPr algn="l"/>
                      <a:r>
                        <a:rPr lang="zh-CN" altLang="en-US" sz="2000" b="1" dirty="0"/>
                        <a:t>单像素攻击 </a:t>
                      </a:r>
                      <a:endParaRPr lang="zh-CN" altLang="en-US" sz="2000" b="1" dirty="0"/>
                    </a:p>
                  </a:txBody>
                  <a:tcPr marL="0" marR="0" marT="0" marB="0" anchor="ctr"/>
                </a:tc>
                <a:tc>
                  <a:txBody>
                    <a:bodyPr/>
                    <a:lstStyle/>
                    <a:p>
                      <a:pPr algn="l"/>
                      <a:r>
                        <a:rPr lang="zh-CN" altLang="en-US" sz="2000" b="1" dirty="0"/>
                        <a:t>查询目标模型，通过差分进化算法逐步调整输入生成对抗样本</a:t>
                      </a:r>
                      <a:endParaRPr lang="zh-CN" altLang="en-US" sz="2000" b="1" dirty="0"/>
                    </a:p>
                  </a:txBody>
                  <a:tcPr marL="0" marR="0" marT="0" marB="0" anchor="ctr">
                    <a:solidFill>
                      <a:schemeClr val="bg2">
                        <a:lumMod val="20000"/>
                        <a:lumOff val="80000"/>
                      </a:schemeClr>
                    </a:solidFill>
                  </a:tcPr>
                </a:tc>
                <a:tc>
                  <a:txBody>
                    <a:bodyPr/>
                    <a:lstStyle/>
                    <a:p>
                      <a:pPr algn="l"/>
                      <a:r>
                        <a:rPr lang="zh-CN" altLang="en-US" sz="2000" b="1" dirty="0"/>
                        <a:t>无需访问模型内部信息，可以更改极少量像素生成对抗样本</a:t>
                      </a:r>
                      <a:endParaRPr lang="zh-CN" altLang="en-US" sz="2000" b="1" dirty="0"/>
                    </a:p>
                  </a:txBody>
                  <a:tcPr marL="0" marR="0" marT="0" marB="0" anchor="ctr"/>
                </a:tc>
                <a:tc>
                  <a:txBody>
                    <a:bodyPr/>
                    <a:lstStyle/>
                    <a:p>
                      <a:pPr algn="l"/>
                      <a:r>
                        <a:rPr lang="zh-CN" altLang="en-US" sz="2000" b="1" dirty="0"/>
                        <a:t>查询次数多，攻击成本高，易被检测 </a:t>
                      </a:r>
                      <a:endParaRPr lang="zh-CN" altLang="en-US" sz="2000" b="1" dirty="0"/>
                    </a:p>
                  </a:txBody>
                  <a:tcPr marL="0" marR="0" marT="0" marB="0" anchor="ctr">
                    <a:solidFill>
                      <a:schemeClr val="bg2">
                        <a:lumMod val="20000"/>
                        <a:lumOff val="80000"/>
                      </a:schemeClr>
                    </a:solidFill>
                  </a:tcPr>
                </a:tc>
              </a:tr>
              <a:tr h="1080150">
                <a:tc>
                  <a:txBody>
                    <a:bodyPr/>
                    <a:lstStyle/>
                    <a:p>
                      <a:pPr algn="l"/>
                      <a:r>
                        <a:rPr lang="zh-CN" altLang="en-US" sz="2000" b="1" dirty="0"/>
                        <a:t>ZOO </a:t>
                      </a:r>
                      <a:endParaRPr lang="zh-CN" altLang="en-US" sz="2000" b="1" dirty="0"/>
                    </a:p>
                  </a:txBody>
                  <a:tcPr marL="0" marR="0" marT="0" marB="0" anchor="ctr"/>
                </a:tc>
                <a:tc>
                  <a:txBody>
                    <a:bodyPr/>
                    <a:lstStyle/>
                    <a:p>
                      <a:pPr algn="l"/>
                      <a:r>
                        <a:rPr lang="zh-CN" altLang="en-US" sz="2000" b="1" dirty="0"/>
                        <a:t>通过查询估计</a:t>
                      </a:r>
                      <a:r>
                        <a:rPr lang="zh-CN" altLang="en-US" sz="2000" b="1" dirty="0">
                          <a:solidFill>
                            <a:schemeClr val="tx2"/>
                          </a:solidFill>
                          <a:effectLst/>
                          <a:cs typeface="Times New Roman" panose="02020603050405020304" pitchFamily="18" charset="0"/>
                        </a:rPr>
                        <a:t>一个坐标维度的</a:t>
                      </a:r>
                      <a:r>
                        <a:rPr lang="zh-CN" altLang="en-US" sz="2000" b="1" dirty="0"/>
                        <a:t>梯度信息，</a:t>
                      </a:r>
                      <a:r>
                        <a:rPr lang="zh-CN" altLang="en-US" sz="2000" b="1" dirty="0">
                          <a:solidFill>
                            <a:schemeClr val="tx2"/>
                          </a:solidFill>
                          <a:effectLst/>
                          <a:cs typeface="Times New Roman" panose="02020603050405020304" pitchFamily="18" charset="0"/>
                        </a:rPr>
                        <a:t>使用坐标下降法生成对抗样本</a:t>
                      </a:r>
                      <a:endParaRPr lang="zh-CN" altLang="en-US" sz="2000" b="1" dirty="0"/>
                    </a:p>
                  </a:txBody>
                  <a:tcPr marL="0" marR="0" marT="0" marB="0" anchor="ctr">
                    <a:solidFill>
                      <a:schemeClr val="bg2">
                        <a:lumMod val="20000"/>
                        <a:lumOff val="80000"/>
                      </a:schemeClr>
                    </a:solidFill>
                  </a:tcPr>
                </a:tc>
                <a:tc>
                  <a:txBody>
                    <a:bodyPr/>
                    <a:lstStyle/>
                    <a:p>
                      <a:pPr algn="l"/>
                      <a:r>
                        <a:rPr lang="zh-CN" altLang="en-US" sz="2000" b="1" dirty="0"/>
                        <a:t>查询次数相对较少，无需访问模型内部信息，成功率高 </a:t>
                      </a:r>
                      <a:endParaRPr lang="zh-CN" altLang="en-US" sz="2000" b="1" dirty="0"/>
                    </a:p>
                  </a:txBody>
                  <a:tcPr marL="0" marR="0" marT="0" marB="0" anchor="ctr"/>
                </a:tc>
                <a:tc>
                  <a:txBody>
                    <a:bodyPr/>
                    <a:lstStyle/>
                    <a:p>
                      <a:pPr algn="l"/>
                      <a:r>
                        <a:rPr lang="zh-CN" altLang="en-US" sz="2000" b="1" dirty="0"/>
                        <a:t>频繁查询易被检测 </a:t>
                      </a:r>
                      <a:endParaRPr lang="zh-CN" altLang="en-US" sz="2000" b="1" dirty="0"/>
                    </a:p>
                  </a:txBody>
                  <a:tcPr marL="0" marR="0" marT="0" marB="0" anchor="ctr">
                    <a:solidFill>
                      <a:schemeClr val="bg2">
                        <a:lumMod val="20000"/>
                        <a:lumOff val="80000"/>
                      </a:schemeClr>
                    </a:solidFill>
                  </a:tcPr>
                </a:tc>
              </a:tr>
              <a:tr h="1080150">
                <a:tc>
                  <a:txBody>
                    <a:bodyPr/>
                    <a:lstStyle/>
                    <a:p>
                      <a:pPr algn="l"/>
                      <a:r>
                        <a:rPr lang="zh-CN" altLang="en-US" sz="2000" b="1" dirty="0"/>
                        <a:t>集成学习攻击 </a:t>
                      </a:r>
                      <a:endParaRPr lang="zh-CN" altLang="en-US" sz="2000" b="1" dirty="0"/>
                    </a:p>
                  </a:txBody>
                  <a:tcPr marL="0" marR="0" marT="0" marB="0" anchor="ctr"/>
                </a:tc>
                <a:tc>
                  <a:txBody>
                    <a:bodyPr/>
                    <a:lstStyle/>
                    <a:p>
                      <a:pPr algn="l"/>
                      <a:r>
                        <a:rPr lang="zh-CN" altLang="en-US" sz="2000" b="1" dirty="0"/>
                        <a:t>使用多个模型作为替代模型生成对抗样本 </a:t>
                      </a:r>
                      <a:endParaRPr lang="zh-CN" altLang="en-US" sz="2000" b="1" dirty="0"/>
                    </a:p>
                  </a:txBody>
                  <a:tcPr marL="0" marR="0" marT="0" marB="0" anchor="ctr">
                    <a:solidFill>
                      <a:schemeClr val="bg2">
                        <a:lumMod val="20000"/>
                        <a:lumOff val="80000"/>
                      </a:schemeClr>
                    </a:solidFill>
                  </a:tcPr>
                </a:tc>
                <a:tc>
                  <a:txBody>
                    <a:bodyPr/>
                    <a:lstStyle/>
                    <a:p>
                      <a:pPr algn="l"/>
                      <a:r>
                        <a:rPr lang="zh-CN" altLang="en-US" sz="2000" b="1" dirty="0"/>
                        <a:t>无需访问目标模型；适用于未知模型 </a:t>
                      </a:r>
                      <a:endParaRPr lang="zh-CN" altLang="en-US" sz="2000" b="1" dirty="0"/>
                    </a:p>
                  </a:txBody>
                  <a:tcPr marL="0" marR="0" marT="0" marB="0" anchor="ctr"/>
                </a:tc>
                <a:tc>
                  <a:txBody>
                    <a:bodyPr/>
                    <a:lstStyle/>
                    <a:p>
                      <a:pPr algn="l"/>
                      <a:r>
                        <a:rPr lang="zh-CN" altLang="en-US" sz="2000" b="1" dirty="0"/>
                        <a:t>成功率依赖替代模型与目标模型决策边界的相似性</a:t>
                      </a:r>
                      <a:endParaRPr lang="zh-CN" altLang="en-US" sz="2000" b="1" dirty="0"/>
                    </a:p>
                  </a:txBody>
                  <a:tcPr marL="0" marR="0" marT="0" marB="0" anchor="ctr">
                    <a:solidFill>
                      <a:schemeClr val="bg2">
                        <a:lumMod val="20000"/>
                        <a:lumOff val="80000"/>
                      </a:schemeClr>
                    </a:solidFill>
                  </a:tcPr>
                </a:tc>
              </a:tr>
            </a:tbl>
          </a:graphicData>
        </a:graphic>
      </p:graphicFrame>
    </p:spTree>
  </p:cSld>
  <p:clrMapOvr>
    <a:masterClrMapping/>
  </p:clrMapOvr>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t>白盒对抗攻击</a:t>
            </a:r>
            <a:endParaRPr lang="zh-CN" altLang="en-US" dirty="0"/>
          </a:p>
        </p:txBody>
      </p:sp>
      <p:pic>
        <p:nvPicPr>
          <p:cNvPr id="4" name="图片 3"/>
          <p:cNvPicPr>
            <a:picLocks noChangeAspect="1"/>
          </p:cNvPicPr>
          <p:nvPr/>
        </p:nvPicPr>
        <p:blipFill>
          <a:blip r:embed="rId1"/>
          <a:stretch>
            <a:fillRect/>
          </a:stretch>
        </p:blipFill>
        <p:spPr>
          <a:xfrm>
            <a:off x="453" y="0"/>
            <a:ext cx="12191094" cy="6858000"/>
          </a:xfrm>
          <a:prstGeom prst="rect">
            <a:avLst/>
          </a:prstGeom>
        </p:spPr>
      </p:pic>
      <p:pic>
        <p:nvPicPr>
          <p:cNvPr id="11" name="图片 10"/>
          <p:cNvPicPr>
            <a:picLocks noChangeAspect="1"/>
          </p:cNvPicPr>
          <p:nvPr/>
        </p:nvPicPr>
        <p:blipFill>
          <a:blip r:embed="rId2"/>
          <a:stretch>
            <a:fillRect/>
          </a:stretch>
        </p:blipFill>
        <p:spPr>
          <a:xfrm>
            <a:off x="1624012" y="2605087"/>
            <a:ext cx="8943975" cy="1647825"/>
          </a:xfrm>
          <a:prstGeom prst="rect">
            <a:avLst/>
          </a:prstGeom>
        </p:spPr>
      </p:pic>
      <p:sp>
        <p:nvSpPr>
          <p:cNvPr id="12" name="标题 1"/>
          <p:cNvSpPr txBox="1"/>
          <p:nvPr/>
        </p:nvSpPr>
        <p:spPr>
          <a:xfrm>
            <a:off x="914400" y="2857500"/>
            <a:ext cx="10363200" cy="1143000"/>
          </a:xfrm>
          <a:prstGeom prst="rect">
            <a:avLst/>
          </a:prstGeom>
        </p:spPr>
        <p:txBody>
          <a:bodyPr vert="horz" lIns="91440" tIns="45720" rIns="91440" bIns="45720" rtlCol="0" anchor="ctr">
            <a:normAutofit/>
          </a:bodyPr>
          <a:lstStyle>
            <a:lvl1pPr algn="ctr" rtl="0" eaLnBrk="0" fontAlgn="base" hangingPunct="0">
              <a:spcBef>
                <a:spcPct val="0"/>
              </a:spcBef>
              <a:spcAft>
                <a:spcPct val="0"/>
              </a:spcAft>
              <a:defRPr sz="4800" b="1">
                <a:solidFill>
                  <a:schemeClr val="tx2"/>
                </a:solidFill>
                <a:effectLst>
                  <a:outerShdw blurRad="38100" dist="38100" dir="2700000" algn="tl">
                    <a:srgbClr val="C0C0C0"/>
                  </a:outerShdw>
                </a:effectLst>
                <a:latin typeface="微软雅黑" panose="020B0503020204020204" charset="-122"/>
                <a:ea typeface="微软雅黑" panose="020B0503020204020204" charset="-122"/>
                <a:cs typeface="+mj-cs"/>
              </a:defRPr>
            </a:lvl1pPr>
            <a:lvl2pPr algn="l" rtl="0" eaLnBrk="0" fontAlgn="base" hangingPunct="0">
              <a:spcBef>
                <a:spcPct val="0"/>
              </a:spcBef>
              <a:spcAft>
                <a:spcPct val="0"/>
              </a:spcAft>
              <a:defRPr sz="3600" b="1">
                <a:solidFill>
                  <a:schemeClr val="tx2"/>
                </a:solidFill>
                <a:effectLst>
                  <a:outerShdw blurRad="38100" dist="38100" dir="2700000" algn="tl">
                    <a:srgbClr val="C0C0C0"/>
                  </a:outerShdw>
                </a:effectLst>
                <a:latin typeface="微软雅黑" panose="020B0503020204020204" charset="-122"/>
                <a:ea typeface="微软雅黑" panose="020B0503020204020204" charset="-122"/>
              </a:defRPr>
            </a:lvl2pPr>
            <a:lvl3pPr algn="l" rtl="0" eaLnBrk="0" fontAlgn="base" hangingPunct="0">
              <a:spcBef>
                <a:spcPct val="0"/>
              </a:spcBef>
              <a:spcAft>
                <a:spcPct val="0"/>
              </a:spcAft>
              <a:defRPr sz="3600" b="1">
                <a:solidFill>
                  <a:schemeClr val="tx2"/>
                </a:solidFill>
                <a:effectLst>
                  <a:outerShdw blurRad="38100" dist="38100" dir="2700000" algn="tl">
                    <a:srgbClr val="C0C0C0"/>
                  </a:outerShdw>
                </a:effectLst>
                <a:latin typeface="微软雅黑" panose="020B0503020204020204" charset="-122"/>
                <a:ea typeface="微软雅黑" panose="020B0503020204020204" charset="-122"/>
              </a:defRPr>
            </a:lvl3pPr>
            <a:lvl4pPr algn="l" rtl="0" eaLnBrk="0" fontAlgn="base" hangingPunct="0">
              <a:spcBef>
                <a:spcPct val="0"/>
              </a:spcBef>
              <a:spcAft>
                <a:spcPct val="0"/>
              </a:spcAft>
              <a:defRPr sz="3600" b="1">
                <a:solidFill>
                  <a:schemeClr val="tx2"/>
                </a:solidFill>
                <a:effectLst>
                  <a:outerShdw blurRad="38100" dist="38100" dir="2700000" algn="tl">
                    <a:srgbClr val="C0C0C0"/>
                  </a:outerShdw>
                </a:effectLst>
                <a:latin typeface="微软雅黑" panose="020B0503020204020204" charset="-122"/>
                <a:ea typeface="微软雅黑" panose="020B0503020204020204" charset="-122"/>
              </a:defRPr>
            </a:lvl4pPr>
            <a:lvl5pPr algn="l" rtl="0" eaLnBrk="0" fontAlgn="base" hangingPunct="0">
              <a:spcBef>
                <a:spcPct val="0"/>
              </a:spcBef>
              <a:spcAft>
                <a:spcPct val="0"/>
              </a:spcAft>
              <a:defRPr sz="3600" b="1">
                <a:solidFill>
                  <a:schemeClr val="tx2"/>
                </a:solidFill>
                <a:effectLst>
                  <a:outerShdw blurRad="38100" dist="38100" dir="2700000" algn="tl">
                    <a:srgbClr val="C0C0C0"/>
                  </a:outerShdw>
                </a:effectLst>
                <a:latin typeface="微软雅黑" panose="020B0503020204020204" charset="-122"/>
                <a:ea typeface="微软雅黑" panose="020B0503020204020204" charset="-122"/>
              </a:defRPr>
            </a:lvl5pPr>
            <a:lvl6pPr marL="457200" algn="l" rtl="0" fontAlgn="base">
              <a:spcBef>
                <a:spcPct val="0"/>
              </a:spcBef>
              <a:spcAft>
                <a:spcPct val="0"/>
              </a:spcAft>
              <a:defRPr sz="3600" b="1">
                <a:solidFill>
                  <a:schemeClr val="tx2"/>
                </a:solidFill>
                <a:effectLst>
                  <a:outerShdw blurRad="38100" dist="38100" dir="2700000" algn="tl">
                    <a:srgbClr val="C0C0C0"/>
                  </a:outerShdw>
                </a:effectLst>
                <a:latin typeface="Times New Roman" panose="02020603050405020304" pitchFamily="18" charset="0"/>
                <a:ea typeface="宋体" panose="02010600030101010101" pitchFamily="2" charset="-122"/>
              </a:defRPr>
            </a:lvl6pPr>
            <a:lvl7pPr marL="914400" algn="l" rtl="0" fontAlgn="base">
              <a:spcBef>
                <a:spcPct val="0"/>
              </a:spcBef>
              <a:spcAft>
                <a:spcPct val="0"/>
              </a:spcAft>
              <a:defRPr sz="3600" b="1">
                <a:solidFill>
                  <a:schemeClr val="tx2"/>
                </a:solidFill>
                <a:effectLst>
                  <a:outerShdw blurRad="38100" dist="38100" dir="2700000" algn="tl">
                    <a:srgbClr val="C0C0C0"/>
                  </a:outerShdw>
                </a:effectLst>
                <a:latin typeface="Times New Roman" panose="02020603050405020304" pitchFamily="18" charset="0"/>
                <a:ea typeface="宋体" panose="02010600030101010101" pitchFamily="2" charset="-122"/>
              </a:defRPr>
            </a:lvl7pPr>
            <a:lvl8pPr marL="1371600" algn="l" rtl="0" fontAlgn="base">
              <a:spcBef>
                <a:spcPct val="0"/>
              </a:spcBef>
              <a:spcAft>
                <a:spcPct val="0"/>
              </a:spcAft>
              <a:defRPr sz="3600" b="1">
                <a:solidFill>
                  <a:schemeClr val="tx2"/>
                </a:solidFill>
                <a:effectLst>
                  <a:outerShdw blurRad="38100" dist="38100" dir="2700000" algn="tl">
                    <a:srgbClr val="C0C0C0"/>
                  </a:outerShdw>
                </a:effectLst>
                <a:latin typeface="Times New Roman" panose="02020603050405020304" pitchFamily="18" charset="0"/>
                <a:ea typeface="宋体" panose="02010600030101010101" pitchFamily="2" charset="-122"/>
              </a:defRPr>
            </a:lvl8pPr>
            <a:lvl9pPr marL="1828800" algn="l" rtl="0" fontAlgn="base">
              <a:spcBef>
                <a:spcPct val="0"/>
              </a:spcBef>
              <a:spcAft>
                <a:spcPct val="0"/>
              </a:spcAft>
              <a:defRPr sz="3600" b="1">
                <a:solidFill>
                  <a:schemeClr val="tx2"/>
                </a:solidFill>
                <a:effectLst>
                  <a:outerShdw blurRad="38100" dist="38100" dir="2700000" algn="tl">
                    <a:srgbClr val="C0C0C0"/>
                  </a:outerShdw>
                </a:effectLst>
                <a:latin typeface="Times New Roman" panose="02020603050405020304" pitchFamily="18" charset="0"/>
                <a:ea typeface="宋体" panose="02010600030101010101" pitchFamily="2" charset="-122"/>
              </a:defRPr>
            </a:lvl9pPr>
          </a:lstStyle>
          <a:p>
            <a:r>
              <a:rPr lang="zh-CN" altLang="en-US" kern="0" dirty="0">
                <a:solidFill>
                  <a:srgbClr val="FF0000"/>
                </a:solidFill>
              </a:rPr>
              <a:t>四、对抗样本防御</a:t>
            </a:r>
            <a:endParaRPr lang="zh-CN" altLang="en-US" kern="0" dirty="0">
              <a:solidFill>
                <a:srgbClr val="FF0000"/>
              </a:solidFill>
            </a:endParaRPr>
          </a:p>
        </p:txBody>
      </p:sp>
    </p:spTree>
  </p:cSld>
  <p:clrMapOvr>
    <a:masterClrMapping/>
  </p:clrMapOvr>
  <p:transition/>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a:t>4.1 </a:t>
            </a:r>
            <a:r>
              <a:rPr lang="zh-CN" altLang="en-US" dirty="0"/>
              <a:t>对抗训练</a:t>
            </a:r>
            <a:endParaRPr lang="zh-CN" altLang="en-US" dirty="0"/>
          </a:p>
        </p:txBody>
      </p:sp>
      <p:sp>
        <p:nvSpPr>
          <p:cNvPr id="3" name="文本框 2"/>
          <p:cNvSpPr txBox="1"/>
          <p:nvPr/>
        </p:nvSpPr>
        <p:spPr>
          <a:xfrm>
            <a:off x="914400" y="5589300"/>
            <a:ext cx="8857230" cy="338554"/>
          </a:xfrm>
          <a:prstGeom prst="rect">
            <a:avLst/>
          </a:prstGeom>
          <a:noFill/>
        </p:spPr>
        <p:txBody>
          <a:bodyPr wrap="square">
            <a:spAutoFit/>
          </a:bodyPr>
          <a:lstStyle/>
          <a:p>
            <a:pPr marL="285750" indent="-285750">
              <a:buFont typeface="Arial" panose="020B0604020202020204" pitchFamily="34" charset="0"/>
              <a:buChar char="•"/>
            </a:pPr>
            <a:r>
              <a:rPr lang="en-US" altLang="zh-CN" sz="1600" dirty="0">
                <a:latin typeface="+mj-lt"/>
              </a:rPr>
              <a:t>Goodfellow I J, </a:t>
            </a:r>
            <a:r>
              <a:rPr lang="en-US" altLang="zh-CN" sz="1600" dirty="0" err="1">
                <a:latin typeface="+mj-lt"/>
              </a:rPr>
              <a:t>Shlens</a:t>
            </a:r>
            <a:r>
              <a:rPr lang="en-US" altLang="zh-CN" sz="1600" dirty="0">
                <a:latin typeface="+mj-lt"/>
              </a:rPr>
              <a:t> J, </a:t>
            </a:r>
            <a:r>
              <a:rPr lang="en-US" altLang="zh-CN" sz="1600" dirty="0" err="1">
                <a:latin typeface="+mj-lt"/>
              </a:rPr>
              <a:t>Szegedy</a:t>
            </a:r>
            <a:r>
              <a:rPr lang="en-US" altLang="zh-CN" sz="1600" dirty="0">
                <a:latin typeface="+mj-lt"/>
              </a:rPr>
              <a:t> C. Explaining and harnessing adversarial examples. ICLR. 2015</a:t>
            </a:r>
            <a:endParaRPr lang="en-US" altLang="zh-CN" sz="1600" dirty="0">
              <a:latin typeface="+mj-lt"/>
            </a:endParaRPr>
          </a:p>
        </p:txBody>
      </p:sp>
    </p:spTree>
  </p:cSld>
  <p:clrMapOvr>
    <a:masterClrMapping/>
  </p:clrMapOvr>
  <p:transition/>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4434" y="1124679"/>
            <a:ext cx="11573933" cy="1611001"/>
          </a:xfrm>
        </p:spPr>
        <p:txBody>
          <a:bodyPr>
            <a:normAutofit/>
          </a:bodyPr>
          <a:lstStyle/>
          <a:p>
            <a:r>
              <a:rPr lang="zh-CN" altLang="en-US" dirty="0">
                <a:effectLst/>
                <a:latin typeface="微软雅黑" panose="020B0503020204020204" charset="-122"/>
                <a:ea typeface="微软雅黑" panose="020B0503020204020204" charset="-122"/>
                <a:cs typeface="Times New Roman" panose="02020603050405020304" pitchFamily="18" charset="0"/>
              </a:rPr>
              <a:t>在训练集中添加对抗样本，以防御对抗样本攻击</a:t>
            </a:r>
            <a:endParaRPr lang="en-US" altLang="zh-CN" dirty="0">
              <a:effectLst/>
              <a:latin typeface="微软雅黑" panose="020B0503020204020204" charset="-122"/>
              <a:ea typeface="微软雅黑" panose="020B0503020204020204" charset="-122"/>
              <a:cs typeface="Times New Roman" panose="02020603050405020304" pitchFamily="18" charset="0"/>
            </a:endParaRPr>
          </a:p>
          <a:p>
            <a:r>
              <a:rPr lang="zh-CN" altLang="en-US" dirty="0">
                <a:effectLst/>
                <a:latin typeface="微软雅黑" panose="020B0503020204020204" charset="-122"/>
                <a:ea typeface="微软雅黑" panose="020B0503020204020204" charset="-122"/>
                <a:cs typeface="Times New Roman" panose="02020603050405020304" pitchFamily="18" charset="0"/>
              </a:rPr>
              <a:t>在损失函数中添加生成正则化项，以生成对抗样本并训练模型</a:t>
            </a:r>
            <a:endParaRPr lang="zh-CN" altLang="en-US" dirty="0">
              <a:effectLst/>
              <a:latin typeface="微软雅黑" panose="020B0503020204020204" charset="-122"/>
              <a:ea typeface="微软雅黑" panose="020B0503020204020204" charset="-122"/>
              <a:cs typeface="Times New Roman" panose="02020603050405020304" pitchFamily="18" charset="0"/>
            </a:endParaRPr>
          </a:p>
          <a:p>
            <a:endParaRPr lang="en-US" altLang="zh-CN" dirty="0">
              <a:effectLst/>
              <a:latin typeface="微软雅黑" panose="020B0503020204020204" charset="-122"/>
              <a:ea typeface="微软雅黑" panose="020B0503020204020204" charset="-122"/>
              <a:cs typeface="Times New Roman" panose="02020603050405020304" pitchFamily="18" charset="0"/>
            </a:endParaRPr>
          </a:p>
        </p:txBody>
      </p:sp>
      <p:sp>
        <p:nvSpPr>
          <p:cNvPr id="4" name="标题 1"/>
          <p:cNvSpPr>
            <a:spLocks noGrp="1"/>
          </p:cNvSpPr>
          <p:nvPr>
            <p:ph type="title"/>
          </p:nvPr>
        </p:nvSpPr>
        <p:spPr>
          <a:xfrm>
            <a:off x="304800" y="225425"/>
            <a:ext cx="10660063" cy="827088"/>
          </a:xfrm>
        </p:spPr>
        <p:txBody>
          <a:bodyPr/>
          <a:lstStyle/>
          <a:p>
            <a:r>
              <a:rPr lang="zh-CN" altLang="en-US" dirty="0"/>
              <a:t>基本原理</a:t>
            </a:r>
            <a:endParaRPr lang="zh-CN" altLang="en-US" dirty="0"/>
          </a:p>
        </p:txBody>
      </p:sp>
      <p:sp>
        <p:nvSpPr>
          <p:cNvPr id="16" name="文本框 15"/>
          <p:cNvSpPr txBox="1"/>
          <p:nvPr/>
        </p:nvSpPr>
        <p:spPr>
          <a:xfrm>
            <a:off x="4079720" y="4996179"/>
            <a:ext cx="184731" cy="276999"/>
          </a:xfrm>
          <a:prstGeom prst="rect">
            <a:avLst/>
          </a:prstGeom>
          <a:noFill/>
        </p:spPr>
        <p:txBody>
          <a:bodyPr wrap="none" rtlCol="0">
            <a:spAutoFit/>
          </a:bodyPr>
          <a:lstStyle/>
          <a:p>
            <a:endParaRPr lang="zh-CN" altLang="en-US" dirty="0"/>
          </a:p>
        </p:txBody>
      </p:sp>
      <mc:AlternateContent xmlns:mc="http://schemas.openxmlformats.org/markup-compatibility/2006">
        <mc:Choice xmlns:a14="http://schemas.microsoft.com/office/drawing/2010/main" Requires="a14">
          <p:sp>
            <p:nvSpPr>
              <p:cNvPr id="5" name="文本框 4"/>
              <p:cNvSpPr txBox="1"/>
              <p:nvPr/>
            </p:nvSpPr>
            <p:spPr>
              <a:xfrm>
                <a:off x="479220" y="2556413"/>
                <a:ext cx="10801500" cy="961097"/>
              </a:xfrm>
              <a:prstGeom prst="rect">
                <a:avLst/>
              </a:prstGeom>
              <a:noFill/>
            </p:spPr>
            <p:txBody>
              <a:bodyPr wrap="square">
                <a:spAutoFit/>
              </a:bodyPr>
              <a:lstStyle/>
              <a:p>
                <a:pPr>
                  <a:lnSpc>
                    <a:spcPct val="150000"/>
                  </a:lnSpc>
                </a:pPr>
                <a:r>
                  <a:rPr lang="en-US" altLang="zh-CN" sz="2000" dirty="0">
                    <a:latin typeface="+mn-lt"/>
                  </a:rPr>
                  <a:t>  </a:t>
                </a:r>
                <a:r>
                  <a:rPr lang="zh-CN" altLang="zh-CN" sz="2000" dirty="0">
                    <a:latin typeface="+mn-lt"/>
                  </a:rPr>
                  <a:t>令 </a:t>
                </a:r>
                <a14:m>
                  <m:oMath xmlns:m="http://schemas.openxmlformats.org/officeDocument/2006/math">
                    <m:r>
                      <a:rPr lang="en-US" altLang="zh-CN" sz="2000" b="0" i="1">
                        <a:latin typeface="Cambria Math" panose="02040503050406030204" pitchFamily="18" charset="0"/>
                      </a:rPr>
                      <m:t>𝜃</m:t>
                    </m:r>
                  </m:oMath>
                </a14:m>
                <a:r>
                  <a:rPr lang="en-US" altLang="zh-CN" sz="2000" dirty="0">
                    <a:latin typeface="+mn-lt"/>
                  </a:rPr>
                  <a:t> </a:t>
                </a:r>
                <a:r>
                  <a:rPr lang="zh-CN" altLang="zh-CN" sz="2000" dirty="0">
                    <a:latin typeface="+mn-lt"/>
                  </a:rPr>
                  <a:t>表示模型参数，</a:t>
                </a:r>
                <a14:m>
                  <m:oMath xmlns:m="http://schemas.openxmlformats.org/officeDocument/2006/math">
                    <m:r>
                      <a:rPr lang="en-US" altLang="zh-CN" sz="2000" b="0" i="1">
                        <a:latin typeface="Cambria Math" panose="02040503050406030204" pitchFamily="18" charset="0"/>
                      </a:rPr>
                      <m:t>𝑥</m:t>
                    </m:r>
                  </m:oMath>
                </a14:m>
                <a:r>
                  <a:rPr lang="en-US" altLang="zh-CN" sz="2000" dirty="0">
                    <a:latin typeface="+mn-lt"/>
                  </a:rPr>
                  <a:t> </a:t>
                </a:r>
                <a:r>
                  <a:rPr lang="zh-CN" altLang="zh-CN" sz="2000" dirty="0">
                    <a:latin typeface="+mn-lt"/>
                  </a:rPr>
                  <a:t>表示输入图像，</a:t>
                </a:r>
                <a14:m>
                  <m:oMath xmlns:m="http://schemas.openxmlformats.org/officeDocument/2006/math">
                    <m:r>
                      <a:rPr lang="en-US" altLang="zh-CN" sz="2000" b="0" i="1">
                        <a:latin typeface="Cambria Math" panose="02040503050406030204" pitchFamily="18" charset="0"/>
                      </a:rPr>
                      <m:t>𝑦</m:t>
                    </m:r>
                  </m:oMath>
                </a14:m>
                <a:r>
                  <a:rPr lang="en-US" altLang="zh-CN" sz="2000" dirty="0">
                    <a:latin typeface="+mn-lt"/>
                  </a:rPr>
                  <a:t> </a:t>
                </a:r>
                <a:r>
                  <a:rPr lang="zh-CN" altLang="zh-CN" sz="2000" dirty="0">
                    <a:latin typeface="+mn-lt"/>
                  </a:rPr>
                  <a:t>表示 </a:t>
                </a:r>
                <a14:m>
                  <m:oMath xmlns:m="http://schemas.openxmlformats.org/officeDocument/2006/math">
                    <m:r>
                      <a:rPr lang="en-US" altLang="zh-CN" sz="2000" b="0" i="1">
                        <a:latin typeface="Cambria Math" panose="02040503050406030204" pitchFamily="18" charset="0"/>
                      </a:rPr>
                      <m:t>𝑥</m:t>
                    </m:r>
                  </m:oMath>
                </a14:m>
                <a:r>
                  <a:rPr lang="en-US" altLang="zh-CN" sz="2000" dirty="0">
                    <a:latin typeface="+mn-lt"/>
                  </a:rPr>
                  <a:t> </a:t>
                </a:r>
                <a:r>
                  <a:rPr lang="zh-CN" altLang="zh-CN" sz="2000" dirty="0">
                    <a:latin typeface="+mn-lt"/>
                  </a:rPr>
                  <a:t>的真实标签，</a:t>
                </a:r>
                <a14:m>
                  <m:oMath xmlns:m="http://schemas.openxmlformats.org/officeDocument/2006/math">
                    <m:r>
                      <a:rPr lang="en-US" altLang="zh-CN" sz="2000" b="0" i="1">
                        <a:latin typeface="Cambria Math" panose="02040503050406030204" pitchFamily="18" charset="0"/>
                      </a:rPr>
                      <m:t>𝐽</m:t>
                    </m:r>
                    <m:d>
                      <m:dPr>
                        <m:ctrlPr>
                          <a:rPr lang="zh-CN" altLang="zh-CN" sz="2000" i="1">
                            <a:latin typeface="Cambria Math" panose="02040503050406030204" pitchFamily="18" charset="0"/>
                          </a:rPr>
                        </m:ctrlPr>
                      </m:dPr>
                      <m:e>
                        <m:r>
                          <a:rPr lang="en-US" altLang="zh-CN" sz="2000" b="0" i="1">
                            <a:latin typeface="Cambria Math" panose="02040503050406030204" pitchFamily="18" charset="0"/>
                          </a:rPr>
                          <m:t>𝜃</m:t>
                        </m:r>
                        <m:r>
                          <a:rPr lang="en-US" altLang="zh-CN" sz="2000" b="0">
                            <a:latin typeface="Cambria Math" panose="02040503050406030204" pitchFamily="18" charset="0"/>
                          </a:rPr>
                          <m:t>,</m:t>
                        </m:r>
                        <m:r>
                          <a:rPr lang="en-US" altLang="zh-CN" sz="2000" b="0" i="1">
                            <a:latin typeface="Cambria Math" panose="02040503050406030204" pitchFamily="18" charset="0"/>
                          </a:rPr>
                          <m:t>𝑥</m:t>
                        </m:r>
                        <m:r>
                          <a:rPr lang="en-US" altLang="zh-CN" sz="2000" b="0">
                            <a:latin typeface="Cambria Math" panose="02040503050406030204" pitchFamily="18" charset="0"/>
                          </a:rPr>
                          <m:t>,</m:t>
                        </m:r>
                        <m:r>
                          <a:rPr lang="en-US" altLang="zh-CN" sz="2000" b="0" i="1">
                            <a:latin typeface="Cambria Math" panose="02040503050406030204" pitchFamily="18" charset="0"/>
                          </a:rPr>
                          <m:t>𝑦</m:t>
                        </m:r>
                      </m:e>
                    </m:d>
                  </m:oMath>
                </a14:m>
                <a:r>
                  <a:rPr lang="en-US" altLang="zh-CN" sz="2000" dirty="0">
                    <a:latin typeface="+mn-lt"/>
                  </a:rPr>
                  <a:t> </a:t>
                </a:r>
                <a:r>
                  <a:rPr lang="zh-CN" altLang="zh-CN" sz="2000" dirty="0">
                    <a:latin typeface="+mn-lt"/>
                  </a:rPr>
                  <a:t>训练网络的损失函数，</a:t>
                </a:r>
                <a14:m>
                  <m:oMath xmlns:m="http://schemas.openxmlformats.org/officeDocument/2006/math">
                    <m:sSub>
                      <m:sSubPr>
                        <m:ctrlPr>
                          <a:rPr lang="zh-CN" altLang="zh-CN" sz="2000" i="1">
                            <a:latin typeface="Cambria Math" panose="02040503050406030204" pitchFamily="18" charset="0"/>
                          </a:rPr>
                        </m:ctrlPr>
                      </m:sSubPr>
                      <m:e>
                        <m:r>
                          <a:rPr lang="en-US" altLang="zh-CN" sz="2000" b="0" i="1">
                            <a:latin typeface="Cambria Math" panose="02040503050406030204" pitchFamily="18" charset="0"/>
                          </a:rPr>
                          <m:t>𝛻</m:t>
                        </m:r>
                      </m:e>
                      <m:sub>
                        <m:r>
                          <a:rPr lang="en-US" altLang="zh-CN" sz="2000" b="0" i="1">
                            <a:latin typeface="Cambria Math" panose="02040503050406030204" pitchFamily="18" charset="0"/>
                          </a:rPr>
                          <m:t>𝑥</m:t>
                        </m:r>
                      </m:sub>
                    </m:sSub>
                  </m:oMath>
                </a14:m>
                <a:r>
                  <a:rPr lang="en-US" altLang="zh-CN" sz="2000" dirty="0">
                    <a:latin typeface="+mn-lt"/>
                  </a:rPr>
                  <a:t> </a:t>
                </a:r>
                <a:r>
                  <a:rPr lang="zh-CN" altLang="zh-CN" sz="2000" dirty="0">
                    <a:latin typeface="+mn-lt"/>
                  </a:rPr>
                  <a:t>表示对 </a:t>
                </a:r>
                <a14:m>
                  <m:oMath xmlns:m="http://schemas.openxmlformats.org/officeDocument/2006/math">
                    <m:r>
                      <a:rPr lang="en-US" altLang="zh-CN" sz="2000" b="0" i="1">
                        <a:latin typeface="Cambria Math" panose="02040503050406030204" pitchFamily="18" charset="0"/>
                      </a:rPr>
                      <m:t>𝑥</m:t>
                    </m:r>
                  </m:oMath>
                </a14:m>
                <a:r>
                  <a:rPr lang="en-US" altLang="zh-CN" sz="2000" dirty="0">
                    <a:latin typeface="+mn-lt"/>
                  </a:rPr>
                  <a:t> </a:t>
                </a:r>
                <a:r>
                  <a:rPr lang="zh-CN" altLang="zh-CN" sz="2000" dirty="0">
                    <a:latin typeface="+mn-lt"/>
                  </a:rPr>
                  <a:t>求梯度，最大扰动为 </a:t>
                </a:r>
                <a14:m>
                  <m:oMath xmlns:m="http://schemas.openxmlformats.org/officeDocument/2006/math">
                    <m:r>
                      <a:rPr lang="en-US" altLang="zh-CN" sz="2000" b="0" i="1">
                        <a:latin typeface="Cambria Math" panose="02040503050406030204" pitchFamily="18" charset="0"/>
                      </a:rPr>
                      <m:t>𝜖</m:t>
                    </m:r>
                  </m:oMath>
                </a14:m>
                <a:r>
                  <a:rPr lang="en-US" altLang="zh-CN" sz="2000" dirty="0">
                    <a:latin typeface="+mn-lt"/>
                  </a:rPr>
                  <a:t> </a:t>
                </a:r>
                <a:r>
                  <a:rPr lang="zh-CN" altLang="zh-CN" sz="2000" dirty="0">
                    <a:latin typeface="+mn-lt"/>
                  </a:rPr>
                  <a:t>，</a:t>
                </a:r>
                <a:r>
                  <a:rPr lang="zh-CN" altLang="en-US" sz="2000" dirty="0">
                    <a:latin typeface="+mn-lt"/>
                  </a:rPr>
                  <a:t>使用如下</a:t>
                </a:r>
                <a:r>
                  <a:rPr lang="zh-CN" altLang="zh-CN" sz="2000" dirty="0">
                    <a:latin typeface="+mn-lt"/>
                  </a:rPr>
                  <a:t>目标函数：</a:t>
                </a:r>
                <a:endParaRPr lang="zh-CN" altLang="zh-CN" sz="2000" dirty="0">
                  <a:latin typeface="+mn-lt"/>
                </a:endParaRPr>
              </a:p>
            </p:txBody>
          </p:sp>
        </mc:Choice>
        <mc:Fallback>
          <p:sp>
            <p:nvSpPr>
              <p:cNvPr id="5" name="文本框 4"/>
              <p:cNvSpPr txBox="1">
                <a:spLocks noRot="1" noChangeAspect="1" noMove="1" noResize="1" noEditPoints="1" noAdjustHandles="1" noChangeArrowheads="1" noChangeShapeType="1" noTextEdit="1"/>
              </p:cNvSpPr>
              <p:nvPr/>
            </p:nvSpPr>
            <p:spPr>
              <a:xfrm>
                <a:off x="479220" y="2556413"/>
                <a:ext cx="10801500" cy="961097"/>
              </a:xfrm>
              <a:prstGeom prst="rect">
                <a:avLst/>
              </a:prstGeom>
              <a:blipFill rotWithShape="1">
                <a:blip r:embed="rId1"/>
                <a:stretch>
                  <a:fillRect l="-4" t="-56" r="5" b="25"/>
                </a:stretch>
              </a:blipFill>
            </p:spPr>
            <p:txBody>
              <a:bodyPr/>
              <a:lstStyle/>
              <a:p>
                <a:r>
                  <a:rPr lang="zh-CN" altLang="en-US">
                    <a:noFill/>
                  </a:rPr>
                  <a:t> </a:t>
                </a:r>
              </a:p>
            </p:txBody>
          </p:sp>
        </mc:Fallback>
      </mc:AlternateContent>
      <p:sp>
        <p:nvSpPr>
          <p:cNvPr id="7" name="文本框 6"/>
          <p:cNvSpPr txBox="1"/>
          <p:nvPr/>
        </p:nvSpPr>
        <p:spPr>
          <a:xfrm>
            <a:off x="1976229" y="4966389"/>
            <a:ext cx="7317203" cy="874214"/>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zh-CN" sz="1800" dirty="0">
                <a:latin typeface="+mn-lt"/>
              </a:rPr>
              <a:t>前一项表示网络对原始图像的分类损失</a:t>
            </a:r>
            <a:endParaRPr lang="en-US" altLang="zh-CN" sz="1800" dirty="0">
              <a:latin typeface="+mn-lt"/>
            </a:endParaRPr>
          </a:p>
          <a:p>
            <a:pPr marL="285750" indent="-285750">
              <a:lnSpc>
                <a:spcPct val="150000"/>
              </a:lnSpc>
              <a:buFont typeface="Arial" panose="020B0604020202020204" pitchFamily="34" charset="0"/>
              <a:buChar char="•"/>
            </a:pPr>
            <a:r>
              <a:rPr lang="zh-CN" altLang="zh-CN" sz="1800" dirty="0">
                <a:latin typeface="+mn-lt"/>
              </a:rPr>
              <a:t>后一项则表示网络对</a:t>
            </a:r>
            <a:r>
              <a:rPr lang="en-US" altLang="zh-CN" sz="1800" dirty="0">
                <a:latin typeface="+mn-lt"/>
              </a:rPr>
              <a:t>FGSM</a:t>
            </a:r>
            <a:r>
              <a:rPr lang="zh-CN" altLang="zh-CN" sz="1800" dirty="0">
                <a:latin typeface="+mn-lt"/>
              </a:rPr>
              <a:t>方法产生的对抗样本的分类损失</a:t>
            </a:r>
            <a:endParaRPr lang="en-US" altLang="zh-CN" sz="1800" dirty="0">
              <a:latin typeface="+mn-lt"/>
            </a:endParaRPr>
          </a:p>
        </p:txBody>
      </p:sp>
      <mc:AlternateContent xmlns:mc="http://schemas.openxmlformats.org/markup-compatibility/2006">
        <mc:Choice xmlns:a14="http://schemas.microsoft.com/office/drawing/2010/main" Requires="a14">
          <p:sp>
            <p:nvSpPr>
              <p:cNvPr id="10" name="文本框 9"/>
              <p:cNvSpPr txBox="1"/>
              <p:nvPr/>
            </p:nvSpPr>
            <p:spPr>
              <a:xfrm>
                <a:off x="1362285" y="3962023"/>
                <a:ext cx="9467430" cy="466731"/>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acc>
                        <m:accPr>
                          <m:chr m:val="̃"/>
                          <m:ctrlPr>
                            <a:rPr lang="zh-CN" altLang="zh-CN" sz="2400" i="1" smtClean="0">
                              <a:solidFill>
                                <a:srgbClr val="FF0000"/>
                              </a:solidFill>
                              <a:latin typeface="Cambria Math" panose="02040503050406030204" pitchFamily="18" charset="0"/>
                            </a:rPr>
                          </m:ctrlPr>
                        </m:accPr>
                        <m:e>
                          <m:r>
                            <a:rPr lang="en-US" altLang="zh-CN" sz="2400" b="0" i="1">
                              <a:solidFill>
                                <a:srgbClr val="FF0000"/>
                              </a:solidFill>
                              <a:latin typeface="Cambria Math" panose="02040503050406030204" pitchFamily="18" charset="0"/>
                            </a:rPr>
                            <m:t>𝐽</m:t>
                          </m:r>
                        </m:e>
                      </m:acc>
                      <m:d>
                        <m:dPr>
                          <m:ctrlPr>
                            <a:rPr lang="zh-CN" altLang="zh-CN" sz="2400" i="1">
                              <a:solidFill>
                                <a:srgbClr val="FF0000"/>
                              </a:solidFill>
                              <a:latin typeface="Cambria Math" panose="02040503050406030204" pitchFamily="18" charset="0"/>
                            </a:rPr>
                          </m:ctrlPr>
                        </m:dPr>
                        <m:e>
                          <m:r>
                            <a:rPr lang="en-US" altLang="zh-CN" sz="2400" b="0" i="1">
                              <a:solidFill>
                                <a:srgbClr val="FF0000"/>
                              </a:solidFill>
                              <a:latin typeface="Cambria Math" panose="02040503050406030204" pitchFamily="18" charset="0"/>
                            </a:rPr>
                            <m:t>𝜃</m:t>
                          </m:r>
                          <m:r>
                            <a:rPr lang="en-US" altLang="zh-CN" sz="2400" b="0">
                              <a:solidFill>
                                <a:srgbClr val="FF0000"/>
                              </a:solidFill>
                              <a:latin typeface="Cambria Math" panose="02040503050406030204" pitchFamily="18" charset="0"/>
                            </a:rPr>
                            <m:t>,</m:t>
                          </m:r>
                          <m:r>
                            <a:rPr lang="en-US" altLang="zh-CN" sz="2400" b="0" i="1">
                              <a:solidFill>
                                <a:srgbClr val="FF0000"/>
                              </a:solidFill>
                              <a:latin typeface="Cambria Math" panose="02040503050406030204" pitchFamily="18" charset="0"/>
                            </a:rPr>
                            <m:t>𝑥</m:t>
                          </m:r>
                          <m:r>
                            <a:rPr lang="en-US" altLang="zh-CN" sz="2400" b="0">
                              <a:solidFill>
                                <a:srgbClr val="FF0000"/>
                              </a:solidFill>
                              <a:latin typeface="Cambria Math" panose="02040503050406030204" pitchFamily="18" charset="0"/>
                            </a:rPr>
                            <m:t>,</m:t>
                          </m:r>
                          <m:r>
                            <a:rPr lang="en-US" altLang="zh-CN" sz="2400" b="0" i="1">
                              <a:solidFill>
                                <a:srgbClr val="FF0000"/>
                              </a:solidFill>
                              <a:latin typeface="Cambria Math" panose="02040503050406030204" pitchFamily="18" charset="0"/>
                            </a:rPr>
                            <m:t>𝑦</m:t>
                          </m:r>
                        </m:e>
                      </m:d>
                      <m:r>
                        <a:rPr lang="en-US" altLang="zh-CN" sz="2400" b="0">
                          <a:solidFill>
                            <a:srgbClr val="FF0000"/>
                          </a:solidFill>
                          <a:latin typeface="Cambria Math" panose="02040503050406030204" pitchFamily="18" charset="0"/>
                        </a:rPr>
                        <m:t>=</m:t>
                      </m:r>
                      <m:r>
                        <a:rPr lang="en-US" altLang="zh-CN" sz="2400" b="0" i="1">
                          <a:solidFill>
                            <a:srgbClr val="FF0000"/>
                          </a:solidFill>
                          <a:latin typeface="Cambria Math" panose="02040503050406030204" pitchFamily="18" charset="0"/>
                        </a:rPr>
                        <m:t>𝛼</m:t>
                      </m:r>
                      <m:r>
                        <a:rPr lang="en-US" altLang="zh-CN" sz="2400" b="0" i="1">
                          <a:solidFill>
                            <a:srgbClr val="FF0000"/>
                          </a:solidFill>
                          <a:latin typeface="Cambria Math" panose="02040503050406030204" pitchFamily="18" charset="0"/>
                        </a:rPr>
                        <m:t>𝐽</m:t>
                      </m:r>
                      <m:d>
                        <m:dPr>
                          <m:ctrlPr>
                            <a:rPr lang="zh-CN" altLang="zh-CN" sz="2400" i="1">
                              <a:solidFill>
                                <a:srgbClr val="FF0000"/>
                              </a:solidFill>
                              <a:latin typeface="Cambria Math" panose="02040503050406030204" pitchFamily="18" charset="0"/>
                            </a:rPr>
                          </m:ctrlPr>
                        </m:dPr>
                        <m:e>
                          <m:r>
                            <a:rPr lang="en-US" altLang="zh-CN" sz="2400" b="0" i="1">
                              <a:solidFill>
                                <a:srgbClr val="FF0000"/>
                              </a:solidFill>
                              <a:latin typeface="Cambria Math" panose="02040503050406030204" pitchFamily="18" charset="0"/>
                            </a:rPr>
                            <m:t>𝜃</m:t>
                          </m:r>
                          <m:r>
                            <a:rPr lang="en-US" altLang="zh-CN" sz="2400" b="0">
                              <a:solidFill>
                                <a:srgbClr val="FF0000"/>
                              </a:solidFill>
                              <a:latin typeface="Cambria Math" panose="02040503050406030204" pitchFamily="18" charset="0"/>
                            </a:rPr>
                            <m:t>,</m:t>
                          </m:r>
                          <m:r>
                            <a:rPr lang="en-US" altLang="zh-CN" sz="2400" b="0" i="1">
                              <a:solidFill>
                                <a:srgbClr val="FF0000"/>
                              </a:solidFill>
                              <a:latin typeface="Cambria Math" panose="02040503050406030204" pitchFamily="18" charset="0"/>
                            </a:rPr>
                            <m:t>𝑥</m:t>
                          </m:r>
                          <m:r>
                            <a:rPr lang="en-US" altLang="zh-CN" sz="2400" b="0">
                              <a:solidFill>
                                <a:srgbClr val="FF0000"/>
                              </a:solidFill>
                              <a:latin typeface="Cambria Math" panose="02040503050406030204" pitchFamily="18" charset="0"/>
                            </a:rPr>
                            <m:t>,</m:t>
                          </m:r>
                          <m:r>
                            <a:rPr lang="en-US" altLang="zh-CN" sz="2400" b="0" i="1">
                              <a:solidFill>
                                <a:srgbClr val="FF0000"/>
                              </a:solidFill>
                              <a:latin typeface="Cambria Math" panose="02040503050406030204" pitchFamily="18" charset="0"/>
                            </a:rPr>
                            <m:t>𝑦</m:t>
                          </m:r>
                        </m:e>
                      </m:d>
                      <m:r>
                        <a:rPr lang="en-US" altLang="zh-CN" sz="2400" b="0">
                          <a:solidFill>
                            <a:srgbClr val="FF0000"/>
                          </a:solidFill>
                          <a:latin typeface="Cambria Math" panose="02040503050406030204" pitchFamily="18" charset="0"/>
                        </a:rPr>
                        <m:t>+(</m:t>
                      </m:r>
                      <m:r>
                        <a:rPr lang="en-US" altLang="zh-CN" sz="2400" b="0" i="1">
                          <a:solidFill>
                            <a:srgbClr val="FF0000"/>
                          </a:solidFill>
                          <a:latin typeface="Cambria Math" panose="02040503050406030204" pitchFamily="18" charset="0"/>
                        </a:rPr>
                        <m:t>1</m:t>
                      </m:r>
                      <m:r>
                        <a:rPr lang="en-US" altLang="zh-CN" sz="2400" b="0">
                          <a:solidFill>
                            <a:srgbClr val="FF0000"/>
                          </a:solidFill>
                          <a:latin typeface="Cambria Math" panose="02040503050406030204" pitchFamily="18" charset="0"/>
                        </a:rPr>
                        <m:t>−</m:t>
                      </m:r>
                      <m:r>
                        <a:rPr lang="en-US" altLang="zh-CN" sz="2400" b="0" i="1">
                          <a:solidFill>
                            <a:srgbClr val="FF0000"/>
                          </a:solidFill>
                          <a:latin typeface="Cambria Math" panose="02040503050406030204" pitchFamily="18" charset="0"/>
                        </a:rPr>
                        <m:t>𝛼</m:t>
                      </m:r>
                      <m:r>
                        <a:rPr lang="en-US" altLang="zh-CN" sz="2400" b="0">
                          <a:solidFill>
                            <a:srgbClr val="FF0000"/>
                          </a:solidFill>
                          <a:latin typeface="Cambria Math" panose="02040503050406030204" pitchFamily="18" charset="0"/>
                        </a:rPr>
                        <m:t>)</m:t>
                      </m:r>
                      <m:r>
                        <a:rPr lang="en-US" altLang="zh-CN" sz="2400" b="0" i="1">
                          <a:solidFill>
                            <a:srgbClr val="FF0000"/>
                          </a:solidFill>
                          <a:latin typeface="Cambria Math" panose="02040503050406030204" pitchFamily="18" charset="0"/>
                        </a:rPr>
                        <m:t>𝐽</m:t>
                      </m:r>
                      <m:d>
                        <m:dPr>
                          <m:ctrlPr>
                            <a:rPr lang="zh-CN" altLang="zh-CN" sz="2400" i="1">
                              <a:solidFill>
                                <a:srgbClr val="FF0000"/>
                              </a:solidFill>
                              <a:latin typeface="Cambria Math" panose="02040503050406030204" pitchFamily="18" charset="0"/>
                            </a:rPr>
                          </m:ctrlPr>
                        </m:dPr>
                        <m:e>
                          <m:r>
                            <a:rPr lang="en-US" altLang="zh-CN" sz="2400" b="0" i="1">
                              <a:solidFill>
                                <a:srgbClr val="FF0000"/>
                              </a:solidFill>
                              <a:latin typeface="Cambria Math" panose="02040503050406030204" pitchFamily="18" charset="0"/>
                            </a:rPr>
                            <m:t>𝜃</m:t>
                          </m:r>
                          <m:r>
                            <a:rPr lang="en-US" altLang="zh-CN" sz="2400" b="0">
                              <a:solidFill>
                                <a:srgbClr val="FF0000"/>
                              </a:solidFill>
                              <a:latin typeface="Cambria Math" panose="02040503050406030204" pitchFamily="18" charset="0"/>
                            </a:rPr>
                            <m:t>,</m:t>
                          </m:r>
                          <m:r>
                            <a:rPr lang="en-US" altLang="zh-CN" sz="2400" b="0" i="1">
                              <a:solidFill>
                                <a:srgbClr val="FF0000"/>
                              </a:solidFill>
                              <a:latin typeface="Cambria Math" panose="02040503050406030204" pitchFamily="18" charset="0"/>
                            </a:rPr>
                            <m:t>𝑥</m:t>
                          </m:r>
                          <m:r>
                            <a:rPr lang="en-US" altLang="zh-CN" sz="2400" b="0">
                              <a:solidFill>
                                <a:srgbClr val="FF0000"/>
                              </a:solidFill>
                              <a:latin typeface="Cambria Math" panose="02040503050406030204" pitchFamily="18" charset="0"/>
                            </a:rPr>
                            <m:t>+</m:t>
                          </m:r>
                          <m:r>
                            <a:rPr lang="en-US" altLang="zh-CN" sz="2400" b="0" i="1">
                              <a:solidFill>
                                <a:srgbClr val="FF0000"/>
                              </a:solidFill>
                              <a:latin typeface="Cambria Math" panose="02040503050406030204" pitchFamily="18" charset="0"/>
                            </a:rPr>
                            <m:t>𝜖</m:t>
                          </m:r>
                          <m:r>
                            <a:rPr lang="en-US" altLang="zh-CN" sz="2400" b="0" i="1">
                              <a:solidFill>
                                <a:srgbClr val="FF0000"/>
                              </a:solidFill>
                              <a:latin typeface="Cambria Math" panose="02040503050406030204" pitchFamily="18" charset="0"/>
                            </a:rPr>
                            <m:t>𝑠𝑖𝑔𝑛</m:t>
                          </m:r>
                          <m:r>
                            <a:rPr lang="en-US" altLang="zh-CN" sz="2400" b="0">
                              <a:solidFill>
                                <a:srgbClr val="FF0000"/>
                              </a:solidFill>
                              <a:latin typeface="Cambria Math" panose="02040503050406030204" pitchFamily="18" charset="0"/>
                            </a:rPr>
                            <m:t>(</m:t>
                          </m:r>
                          <m:sSub>
                            <m:sSubPr>
                              <m:ctrlPr>
                                <a:rPr lang="zh-CN" altLang="zh-CN" sz="2400" i="1">
                                  <a:solidFill>
                                    <a:srgbClr val="FF0000"/>
                                  </a:solidFill>
                                  <a:latin typeface="Cambria Math" panose="02040503050406030204" pitchFamily="18" charset="0"/>
                                </a:rPr>
                              </m:ctrlPr>
                            </m:sSubPr>
                            <m:e>
                              <m:r>
                                <a:rPr lang="en-US" altLang="zh-CN" sz="2400" b="0" i="1">
                                  <a:solidFill>
                                    <a:srgbClr val="FF0000"/>
                                  </a:solidFill>
                                  <a:latin typeface="Cambria Math" panose="02040503050406030204" pitchFamily="18" charset="0"/>
                                </a:rPr>
                                <m:t>𝛻</m:t>
                              </m:r>
                            </m:e>
                            <m:sub>
                              <m:r>
                                <a:rPr lang="en-US" altLang="zh-CN" sz="2400" b="0" i="1">
                                  <a:solidFill>
                                    <a:srgbClr val="FF0000"/>
                                  </a:solidFill>
                                  <a:latin typeface="Cambria Math" panose="02040503050406030204" pitchFamily="18" charset="0"/>
                                </a:rPr>
                                <m:t>𝑥</m:t>
                              </m:r>
                            </m:sub>
                          </m:sSub>
                          <m:r>
                            <a:rPr lang="en-US" altLang="zh-CN" sz="2400" b="0" i="1">
                              <a:solidFill>
                                <a:srgbClr val="FF0000"/>
                              </a:solidFill>
                              <a:latin typeface="Cambria Math" panose="02040503050406030204" pitchFamily="18" charset="0"/>
                            </a:rPr>
                            <m:t>𝐽</m:t>
                          </m:r>
                          <m:d>
                            <m:dPr>
                              <m:ctrlPr>
                                <a:rPr lang="zh-CN" altLang="zh-CN" sz="2400" i="1">
                                  <a:solidFill>
                                    <a:srgbClr val="FF0000"/>
                                  </a:solidFill>
                                  <a:latin typeface="Cambria Math" panose="02040503050406030204" pitchFamily="18" charset="0"/>
                                </a:rPr>
                              </m:ctrlPr>
                            </m:dPr>
                            <m:e>
                              <m:r>
                                <a:rPr lang="en-US" altLang="zh-CN" sz="2400" b="0" i="1">
                                  <a:solidFill>
                                    <a:srgbClr val="FF0000"/>
                                  </a:solidFill>
                                  <a:latin typeface="Cambria Math" panose="02040503050406030204" pitchFamily="18" charset="0"/>
                                </a:rPr>
                                <m:t>𝜃</m:t>
                              </m:r>
                              <m:r>
                                <a:rPr lang="en-US" altLang="zh-CN" sz="2400" b="0">
                                  <a:solidFill>
                                    <a:srgbClr val="FF0000"/>
                                  </a:solidFill>
                                  <a:latin typeface="Cambria Math" panose="02040503050406030204" pitchFamily="18" charset="0"/>
                                </a:rPr>
                                <m:t>,</m:t>
                              </m:r>
                              <m:r>
                                <a:rPr lang="en-US" altLang="zh-CN" sz="2400" b="0" i="1">
                                  <a:solidFill>
                                    <a:srgbClr val="FF0000"/>
                                  </a:solidFill>
                                  <a:latin typeface="Cambria Math" panose="02040503050406030204" pitchFamily="18" charset="0"/>
                                </a:rPr>
                                <m:t>𝑥</m:t>
                              </m:r>
                              <m:r>
                                <a:rPr lang="en-US" altLang="zh-CN" sz="2400" b="0">
                                  <a:solidFill>
                                    <a:srgbClr val="FF0000"/>
                                  </a:solidFill>
                                  <a:latin typeface="Cambria Math" panose="02040503050406030204" pitchFamily="18" charset="0"/>
                                </a:rPr>
                                <m:t>,</m:t>
                              </m:r>
                              <m:r>
                                <a:rPr lang="en-US" altLang="zh-CN" sz="2400" b="0" i="1">
                                  <a:solidFill>
                                    <a:srgbClr val="FF0000"/>
                                  </a:solidFill>
                                  <a:latin typeface="Cambria Math" panose="02040503050406030204" pitchFamily="18" charset="0"/>
                                </a:rPr>
                                <m:t>𝑦</m:t>
                              </m:r>
                            </m:e>
                          </m:d>
                          <m:r>
                            <a:rPr lang="en-US" altLang="zh-CN" sz="2400" b="0">
                              <a:solidFill>
                                <a:srgbClr val="FF0000"/>
                              </a:solidFill>
                              <a:latin typeface="Cambria Math" panose="02040503050406030204" pitchFamily="18" charset="0"/>
                            </a:rPr>
                            <m:t>),</m:t>
                          </m:r>
                          <m:r>
                            <a:rPr lang="en-US" altLang="zh-CN" sz="2400" b="0" i="1">
                              <a:solidFill>
                                <a:srgbClr val="FF0000"/>
                              </a:solidFill>
                              <a:latin typeface="Cambria Math" panose="02040503050406030204" pitchFamily="18" charset="0"/>
                            </a:rPr>
                            <m:t>𝑦</m:t>
                          </m:r>
                        </m:e>
                      </m:d>
                    </m:oMath>
                  </m:oMathPara>
                </a14:m>
                <a:endParaRPr lang="zh-CN" altLang="en-US" sz="2400" dirty="0"/>
              </a:p>
            </p:txBody>
          </p:sp>
        </mc:Choice>
        <mc:Fallback>
          <p:sp>
            <p:nvSpPr>
              <p:cNvPr id="10" name="文本框 9"/>
              <p:cNvSpPr txBox="1">
                <a:spLocks noRot="1" noChangeAspect="1" noMove="1" noResize="1" noEditPoints="1" noAdjustHandles="1" noChangeArrowheads="1" noChangeShapeType="1" noTextEdit="1"/>
              </p:cNvSpPr>
              <p:nvPr/>
            </p:nvSpPr>
            <p:spPr>
              <a:xfrm>
                <a:off x="1362285" y="3962023"/>
                <a:ext cx="9467430" cy="466731"/>
              </a:xfrm>
              <a:prstGeom prst="rect">
                <a:avLst/>
              </a:prstGeom>
              <a:blipFill rotWithShape="1">
                <a:blip r:embed="rId2"/>
                <a:stretch>
                  <a:fillRect l="-2" t="-55" r="4" b="57"/>
                </a:stretch>
              </a:blipFill>
            </p:spPr>
            <p:txBody>
              <a:bodyPr/>
              <a:lstStyle/>
              <a:p>
                <a:r>
                  <a:rPr lang="zh-CN" altLang="en-US">
                    <a:noFill/>
                  </a:rPr>
                  <a:t> </a:t>
                </a:r>
              </a:p>
            </p:txBody>
          </p:sp>
        </mc:Fallback>
      </mc:AlternateContent>
    </p:spTree>
  </p:cSld>
  <p:clrMapOvr>
    <a:masterClrMapping/>
  </p:clrMapOvr>
  <p:transition/>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304800" y="225425"/>
            <a:ext cx="10660063" cy="827088"/>
          </a:xfrm>
        </p:spPr>
        <p:txBody>
          <a:bodyPr/>
          <a:lstStyle/>
          <a:p>
            <a:r>
              <a:rPr lang="zh-CN" altLang="en-US" dirty="0">
                <a:effectLst/>
                <a:latin typeface="微软雅黑" panose="020B0503020204020204" charset="-122"/>
                <a:ea typeface="微软雅黑" panose="020B0503020204020204" charset="-122"/>
                <a:cs typeface="Times New Roman" panose="02020603050405020304" pitchFamily="18" charset="0"/>
              </a:rPr>
              <a:t>伪代码</a:t>
            </a:r>
            <a:endParaRPr lang="zh-CN" altLang="en-US" dirty="0"/>
          </a:p>
        </p:txBody>
      </p:sp>
      <p:sp>
        <p:nvSpPr>
          <p:cNvPr id="16" name="文本框 15"/>
          <p:cNvSpPr txBox="1"/>
          <p:nvPr/>
        </p:nvSpPr>
        <p:spPr>
          <a:xfrm>
            <a:off x="4079720" y="4996179"/>
            <a:ext cx="184731" cy="276999"/>
          </a:xfrm>
          <a:prstGeom prst="rect">
            <a:avLst/>
          </a:prstGeom>
          <a:noFill/>
        </p:spPr>
        <p:txBody>
          <a:bodyPr wrap="none" rtlCol="0">
            <a:spAutoFit/>
          </a:bodyPr>
          <a:lstStyle/>
          <a:p>
            <a:endParaRPr lang="zh-CN" altLang="en-US" dirty="0"/>
          </a:p>
        </p:txBody>
      </p:sp>
      <mc:AlternateContent xmlns:mc="http://schemas.openxmlformats.org/markup-compatibility/2006">
        <mc:Choice xmlns:a14="http://schemas.microsoft.com/office/drawing/2010/main" Requires="a14">
          <p:sp>
            <p:nvSpPr>
              <p:cNvPr id="5" name="文本框 4"/>
              <p:cNvSpPr txBox="1"/>
              <p:nvPr/>
            </p:nvSpPr>
            <p:spPr>
              <a:xfrm>
                <a:off x="2531505" y="1700760"/>
                <a:ext cx="7128990" cy="4030462"/>
              </a:xfrm>
              <a:prstGeom prst="rect">
                <a:avLst/>
              </a:prstGeom>
              <a:noFill/>
              <a:ln>
                <a:solidFill>
                  <a:schemeClr val="tx1"/>
                </a:solidFill>
              </a:ln>
            </p:spPr>
            <p:txBody>
              <a:bodyPr wrap="square">
                <a:spAutoFit/>
              </a:bodyPr>
              <a:lstStyle/>
              <a:p>
                <a:r>
                  <a:rPr lang="en-US" altLang="zh-CN" sz="1800" dirty="0">
                    <a:solidFill>
                      <a:schemeClr val="tx1"/>
                    </a:solidFill>
                    <a:latin typeface="times" panose="02020603050405020304" pitchFamily="18" charset="0"/>
                    <a:cs typeface="times" panose="02020603050405020304" pitchFamily="18" charset="0"/>
                  </a:rPr>
                  <a:t># </a:t>
                </a:r>
                <a:r>
                  <a:rPr lang="zh-CN" altLang="en-US" sz="1800" dirty="0">
                    <a:solidFill>
                      <a:schemeClr val="tx1"/>
                    </a:solidFill>
                    <a:latin typeface="times" panose="02020603050405020304" pitchFamily="18" charset="0"/>
                    <a:cs typeface="times" panose="02020603050405020304" pitchFamily="18" charset="0"/>
                  </a:rPr>
                  <a:t>输入：模型 </a:t>
                </a:r>
                <a:r>
                  <a:rPr lang="en-US" altLang="zh-CN" sz="1800" dirty="0">
                    <a:solidFill>
                      <a:schemeClr val="tx1"/>
                    </a:solidFill>
                    <a:latin typeface="times" panose="02020603050405020304" pitchFamily="18" charset="0"/>
                    <a:cs typeface="times" panose="02020603050405020304" pitchFamily="18" charset="0"/>
                  </a:rPr>
                  <a:t>f(θ), </a:t>
                </a:r>
                <a:r>
                  <a:rPr lang="zh-CN" altLang="en-US" sz="1800" dirty="0">
                    <a:solidFill>
                      <a:schemeClr val="tx1"/>
                    </a:solidFill>
                    <a:latin typeface="times" panose="02020603050405020304" pitchFamily="18" charset="0"/>
                    <a:cs typeface="times" panose="02020603050405020304" pitchFamily="18" charset="0"/>
                  </a:rPr>
                  <a:t>训练数据 </a:t>
                </a:r>
                <a:r>
                  <a:rPr lang="en-US" altLang="zh-CN" sz="1800" dirty="0">
                    <a:solidFill>
                      <a:schemeClr val="tx1"/>
                    </a:solidFill>
                    <a:latin typeface="times" panose="02020603050405020304" pitchFamily="18" charset="0"/>
                    <a:cs typeface="times" panose="02020603050405020304" pitchFamily="18" charset="0"/>
                  </a:rPr>
                  <a:t>D, </a:t>
                </a:r>
                <a:r>
                  <a:rPr lang="zh-CN" altLang="en-US" sz="1800" dirty="0">
                    <a:solidFill>
                      <a:schemeClr val="tx1"/>
                    </a:solidFill>
                    <a:latin typeface="times" panose="02020603050405020304" pitchFamily="18" charset="0"/>
                    <a:cs typeface="times" panose="02020603050405020304" pitchFamily="18" charset="0"/>
                  </a:rPr>
                  <a:t>损失函数 </a:t>
                </a:r>
                <a:r>
                  <a:rPr lang="en-US" altLang="zh-CN" sz="1800" dirty="0">
                    <a:solidFill>
                      <a:schemeClr val="tx1"/>
                    </a:solidFill>
                    <a:latin typeface="times" panose="02020603050405020304" pitchFamily="18" charset="0"/>
                    <a:cs typeface="times" panose="02020603050405020304" pitchFamily="18" charset="0"/>
                  </a:rPr>
                  <a:t>J, </a:t>
                </a:r>
                <a:r>
                  <a:rPr lang="zh-CN" altLang="en-US" sz="1800" dirty="0">
                    <a:solidFill>
                      <a:schemeClr val="tx1"/>
                    </a:solidFill>
                    <a:latin typeface="times" panose="02020603050405020304" pitchFamily="18" charset="0"/>
                    <a:cs typeface="times" panose="02020603050405020304" pitchFamily="18" charset="0"/>
                  </a:rPr>
                  <a:t>学习率 </a:t>
                </a:r>
                <a:r>
                  <a:rPr lang="en-US" altLang="zh-CN" sz="1800" dirty="0">
                    <a:solidFill>
                      <a:schemeClr val="tx1"/>
                    </a:solidFill>
                    <a:latin typeface="times" panose="02020603050405020304" pitchFamily="18" charset="0"/>
                    <a:cs typeface="times" panose="02020603050405020304" pitchFamily="18" charset="0"/>
                  </a:rPr>
                  <a:t>α, </a:t>
                </a:r>
                <a:r>
                  <a:rPr lang="zh-CN" altLang="en-US" sz="1800" dirty="0">
                    <a:solidFill>
                      <a:schemeClr val="tx1"/>
                    </a:solidFill>
                    <a:latin typeface="times" panose="02020603050405020304" pitchFamily="18" charset="0"/>
                    <a:cs typeface="times" panose="02020603050405020304" pitchFamily="18" charset="0"/>
                  </a:rPr>
                  <a:t>扰动强度 </a:t>
                </a:r>
                <a:r>
                  <a:rPr lang="en-US" altLang="zh-CN" sz="1800" dirty="0">
                    <a:solidFill>
                      <a:schemeClr val="tx1"/>
                    </a:solidFill>
                    <a:latin typeface="times" panose="02020603050405020304" pitchFamily="18" charset="0"/>
                    <a:cs typeface="times" panose="02020603050405020304" pitchFamily="18" charset="0"/>
                  </a:rPr>
                  <a:t>ε</a:t>
                </a:r>
                <a:endParaRPr lang="en-US" altLang="zh-CN" sz="1800" dirty="0">
                  <a:solidFill>
                    <a:schemeClr val="tx1"/>
                  </a:solidFill>
                  <a:latin typeface="times" panose="02020603050405020304" pitchFamily="18" charset="0"/>
                  <a:cs typeface="times" panose="02020603050405020304" pitchFamily="18" charset="0"/>
                </a:endParaRPr>
              </a:p>
              <a:p>
                <a:r>
                  <a:rPr lang="en-US" altLang="zh-CN" sz="1800" dirty="0">
                    <a:solidFill>
                      <a:schemeClr val="tx1"/>
                    </a:solidFill>
                    <a:latin typeface="times" panose="02020603050405020304" pitchFamily="18" charset="0"/>
                    <a:cs typeface="times" panose="02020603050405020304" pitchFamily="18" charset="0"/>
                  </a:rPr>
                  <a:t># </a:t>
                </a:r>
                <a:r>
                  <a:rPr lang="zh-CN" altLang="en-US" sz="1800" dirty="0">
                    <a:solidFill>
                      <a:schemeClr val="tx1"/>
                    </a:solidFill>
                    <a:latin typeface="times" panose="02020603050405020304" pitchFamily="18" charset="0"/>
                    <a:cs typeface="times" panose="02020603050405020304" pitchFamily="18" charset="0"/>
                  </a:rPr>
                  <a:t>输出：训练好的模型参数 </a:t>
                </a:r>
                <a:r>
                  <a:rPr lang="en-US" altLang="zh-CN" sz="1800" dirty="0">
                    <a:solidFill>
                      <a:schemeClr val="tx1"/>
                    </a:solidFill>
                    <a:latin typeface="times" panose="02020603050405020304" pitchFamily="18" charset="0"/>
                    <a:cs typeface="times" panose="02020603050405020304" pitchFamily="18" charset="0"/>
                  </a:rPr>
                  <a:t>θ</a:t>
                </a:r>
                <a:endParaRPr lang="en-US" altLang="zh-CN" sz="1800" dirty="0">
                  <a:solidFill>
                    <a:schemeClr val="tx1"/>
                  </a:solidFill>
                  <a:latin typeface="times" panose="02020603050405020304" pitchFamily="18" charset="0"/>
                  <a:cs typeface="times" panose="02020603050405020304" pitchFamily="18" charset="0"/>
                </a:endParaRPr>
              </a:p>
              <a:p>
                <a:endParaRPr lang="en-US" altLang="zh-CN" sz="1800" dirty="0">
                  <a:solidFill>
                    <a:schemeClr val="tx1"/>
                  </a:solidFill>
                  <a:latin typeface="times" panose="02020603050405020304" pitchFamily="18" charset="0"/>
                  <a:cs typeface="times" panose="02020603050405020304" pitchFamily="18" charset="0"/>
                </a:endParaRPr>
              </a:p>
              <a:p>
                <a:r>
                  <a:rPr lang="en-US" altLang="zh-CN" sz="1800" dirty="0">
                    <a:solidFill>
                      <a:schemeClr val="tx1"/>
                    </a:solidFill>
                    <a:latin typeface="times" panose="02020603050405020304" pitchFamily="18" charset="0"/>
                    <a:cs typeface="times" panose="02020603050405020304" pitchFamily="18" charset="0"/>
                  </a:rPr>
                  <a:t>for epoch in range(</a:t>
                </a:r>
                <a:r>
                  <a:rPr lang="en-US" altLang="zh-CN" sz="1800" dirty="0" err="1">
                    <a:solidFill>
                      <a:schemeClr val="tx1"/>
                    </a:solidFill>
                    <a:latin typeface="times" panose="02020603050405020304" pitchFamily="18" charset="0"/>
                    <a:cs typeface="times" panose="02020603050405020304" pitchFamily="18" charset="0"/>
                  </a:rPr>
                  <a:t>num_epochs</a:t>
                </a:r>
                <a:r>
                  <a:rPr lang="en-US" altLang="zh-CN" sz="1800" dirty="0">
                    <a:solidFill>
                      <a:schemeClr val="tx1"/>
                    </a:solidFill>
                    <a:latin typeface="times" panose="02020603050405020304" pitchFamily="18" charset="0"/>
                    <a:cs typeface="times" panose="02020603050405020304" pitchFamily="18" charset="0"/>
                  </a:rPr>
                  <a:t>):</a:t>
                </a:r>
                <a:endParaRPr lang="en-US" altLang="zh-CN" sz="1800" dirty="0">
                  <a:solidFill>
                    <a:schemeClr val="tx1"/>
                  </a:solidFill>
                  <a:latin typeface="times" panose="02020603050405020304" pitchFamily="18" charset="0"/>
                  <a:cs typeface="times" panose="02020603050405020304" pitchFamily="18" charset="0"/>
                </a:endParaRPr>
              </a:p>
              <a:p>
                <a:r>
                  <a:rPr lang="en-US" altLang="zh-CN" sz="1800" dirty="0">
                    <a:solidFill>
                      <a:schemeClr val="tx1"/>
                    </a:solidFill>
                    <a:latin typeface="times" panose="02020603050405020304" pitchFamily="18" charset="0"/>
                    <a:cs typeface="times" panose="02020603050405020304" pitchFamily="18" charset="0"/>
                  </a:rPr>
                  <a:t>    for (x, y) in D:  # </a:t>
                </a:r>
                <a:r>
                  <a:rPr lang="zh-CN" altLang="en-US" sz="1800" dirty="0">
                    <a:solidFill>
                      <a:schemeClr val="tx1"/>
                    </a:solidFill>
                    <a:latin typeface="times" panose="02020603050405020304" pitchFamily="18" charset="0"/>
                    <a:cs typeface="times" panose="02020603050405020304" pitchFamily="18" charset="0"/>
                  </a:rPr>
                  <a:t>遍历每一个训练样本 </a:t>
                </a:r>
                <a:r>
                  <a:rPr lang="en-US" altLang="zh-CN" sz="1800" dirty="0">
                    <a:solidFill>
                      <a:schemeClr val="tx1"/>
                    </a:solidFill>
                    <a:latin typeface="times" panose="02020603050405020304" pitchFamily="18" charset="0"/>
                    <a:cs typeface="times" panose="02020603050405020304" pitchFamily="18" charset="0"/>
                  </a:rPr>
                  <a:t>(x, y)</a:t>
                </a:r>
                <a:endParaRPr lang="en-US" altLang="zh-CN" sz="1800" dirty="0">
                  <a:solidFill>
                    <a:schemeClr val="tx1"/>
                  </a:solidFill>
                  <a:latin typeface="times" panose="02020603050405020304" pitchFamily="18" charset="0"/>
                  <a:cs typeface="times" panose="02020603050405020304" pitchFamily="18" charset="0"/>
                </a:endParaRPr>
              </a:p>
              <a:p>
                <a:r>
                  <a:rPr lang="en-US" altLang="zh-CN" sz="1800" dirty="0">
                    <a:solidFill>
                      <a:schemeClr val="tx1"/>
                    </a:solidFill>
                    <a:latin typeface="times" panose="02020603050405020304" pitchFamily="18" charset="0"/>
                    <a:cs typeface="times" panose="02020603050405020304" pitchFamily="18" charset="0"/>
                  </a:rPr>
                  <a:t>        # </a:t>
                </a:r>
                <a:r>
                  <a:rPr lang="zh-CN" altLang="en-US" sz="1800" dirty="0">
                    <a:solidFill>
                      <a:schemeClr val="tx1"/>
                    </a:solidFill>
                    <a:latin typeface="times" panose="02020603050405020304" pitchFamily="18" charset="0"/>
                    <a:cs typeface="times" panose="02020603050405020304" pitchFamily="18" charset="0"/>
                  </a:rPr>
                  <a:t>计算原始样本的梯度</a:t>
                </a:r>
                <a:endParaRPr lang="zh-CN" altLang="en-US" sz="1800" dirty="0">
                  <a:solidFill>
                    <a:schemeClr val="tx1"/>
                  </a:solidFill>
                  <a:latin typeface="times" panose="02020603050405020304" pitchFamily="18" charset="0"/>
                  <a:cs typeface="times" panose="02020603050405020304" pitchFamily="18" charset="0"/>
                </a:endParaRPr>
              </a:p>
              <a:p>
                <a:r>
                  <a:rPr lang="zh-CN" altLang="en-US" sz="1800" dirty="0">
                    <a:solidFill>
                      <a:schemeClr val="tx1"/>
                    </a:solidFill>
                    <a:latin typeface="times" panose="02020603050405020304" pitchFamily="18" charset="0"/>
                    <a:cs typeface="times" panose="02020603050405020304" pitchFamily="18" charset="0"/>
                  </a:rPr>
                  <a:t>        </a:t>
                </a:r>
                <a:r>
                  <a:rPr lang="en-US" altLang="zh-CN" sz="1800" dirty="0">
                    <a:solidFill>
                      <a:schemeClr val="tx1"/>
                    </a:solidFill>
                    <a:latin typeface="times" panose="02020603050405020304" pitchFamily="18" charset="0"/>
                    <a:cs typeface="times" panose="02020603050405020304" pitchFamily="18" charset="0"/>
                  </a:rPr>
                  <a:t>grad = </a:t>
                </a:r>
                <a14:m>
                  <m:oMath xmlns:m="http://schemas.openxmlformats.org/officeDocument/2006/math">
                    <m:sSub>
                      <m:sSubPr>
                        <m:ctrlPr>
                          <a:rPr lang="en-US" altLang="zh-CN" sz="1800" i="1" smtClean="0">
                            <a:solidFill>
                              <a:schemeClr val="tx1"/>
                            </a:solidFill>
                            <a:latin typeface="Cambria Math" panose="02040503050406030204" pitchFamily="18" charset="0"/>
                            <a:cs typeface="times" panose="02020603050405020304" pitchFamily="18" charset="0"/>
                          </a:rPr>
                        </m:ctrlPr>
                      </m:sSubPr>
                      <m:e>
                        <m:r>
                          <m:rPr>
                            <m:nor/>
                          </m:rPr>
                          <a:rPr lang="zh-CN" altLang="en-US" sz="1800" dirty="0">
                            <a:solidFill>
                              <a:schemeClr val="tx1"/>
                            </a:solidFill>
                            <a:latin typeface="times" panose="02020603050405020304" pitchFamily="18" charset="0"/>
                            <a:cs typeface="times" panose="02020603050405020304" pitchFamily="18" charset="0"/>
                          </a:rPr>
                          <m:t>∇</m:t>
                        </m:r>
                      </m:e>
                      <m:sub>
                        <m:r>
                          <m:rPr>
                            <m:nor/>
                          </m:rPr>
                          <a:rPr lang="zh-CN" altLang="en-US" sz="1800" dirty="0">
                            <a:solidFill>
                              <a:schemeClr val="tx1"/>
                            </a:solidFill>
                            <a:latin typeface="times" panose="02020603050405020304" pitchFamily="18" charset="0"/>
                            <a:cs typeface="times" panose="02020603050405020304" pitchFamily="18" charset="0"/>
                          </a:rPr>
                          <m:t>x</m:t>
                        </m:r>
                      </m:sub>
                    </m:sSub>
                  </m:oMath>
                </a14:m>
                <a:r>
                  <a:rPr lang="zh-CN" altLang="en-US" sz="1800" dirty="0">
                    <a:solidFill>
                      <a:schemeClr val="tx1"/>
                    </a:solidFill>
                    <a:latin typeface="times" panose="02020603050405020304" pitchFamily="18" charset="0"/>
                    <a:cs typeface="times" panose="02020603050405020304" pitchFamily="18" charset="0"/>
                  </a:rPr>
                  <a:t> </a:t>
                </a:r>
                <a:r>
                  <a:rPr lang="en-US" altLang="zh-CN" sz="1800" dirty="0">
                    <a:solidFill>
                      <a:schemeClr val="tx1"/>
                    </a:solidFill>
                    <a:latin typeface="times" panose="02020603050405020304" pitchFamily="18" charset="0"/>
                    <a:cs typeface="times" panose="02020603050405020304" pitchFamily="18" charset="0"/>
                  </a:rPr>
                  <a:t>J(θ, x, y)</a:t>
                </a:r>
                <a:endParaRPr lang="en-US" altLang="zh-CN" sz="1800" dirty="0">
                  <a:solidFill>
                    <a:schemeClr val="tx1"/>
                  </a:solidFill>
                  <a:latin typeface="times" panose="02020603050405020304" pitchFamily="18" charset="0"/>
                  <a:cs typeface="times" panose="02020603050405020304" pitchFamily="18" charset="0"/>
                </a:endParaRPr>
              </a:p>
              <a:p>
                <a:r>
                  <a:rPr lang="en-US" altLang="zh-CN" sz="1800" dirty="0">
                    <a:solidFill>
                      <a:schemeClr val="tx1"/>
                    </a:solidFill>
                    <a:latin typeface="times" panose="02020603050405020304" pitchFamily="18" charset="0"/>
                    <a:cs typeface="times" panose="02020603050405020304" pitchFamily="18" charset="0"/>
                  </a:rPr>
                  <a:t>        </a:t>
                </a:r>
                <a:endParaRPr lang="en-US" altLang="zh-CN" sz="1800" dirty="0">
                  <a:solidFill>
                    <a:schemeClr val="tx1"/>
                  </a:solidFill>
                  <a:latin typeface="times" panose="02020603050405020304" pitchFamily="18" charset="0"/>
                  <a:cs typeface="times" panose="02020603050405020304" pitchFamily="18" charset="0"/>
                </a:endParaRPr>
              </a:p>
              <a:p>
                <a:r>
                  <a:rPr lang="en-US" altLang="zh-CN" sz="1800" dirty="0">
                    <a:solidFill>
                      <a:schemeClr val="tx1"/>
                    </a:solidFill>
                    <a:latin typeface="times" panose="02020603050405020304" pitchFamily="18" charset="0"/>
                    <a:cs typeface="times" panose="02020603050405020304" pitchFamily="18" charset="0"/>
                  </a:rPr>
                  <a:t>        # </a:t>
                </a:r>
                <a:r>
                  <a:rPr lang="zh-CN" altLang="en-US" sz="1800" dirty="0">
                    <a:solidFill>
                      <a:schemeClr val="tx1"/>
                    </a:solidFill>
                    <a:latin typeface="times" panose="02020603050405020304" pitchFamily="18" charset="0"/>
                    <a:cs typeface="times" panose="02020603050405020304" pitchFamily="18" charset="0"/>
                  </a:rPr>
                  <a:t>生成对抗性样本</a:t>
                </a:r>
                <a:endParaRPr lang="zh-CN" altLang="en-US" sz="1800" dirty="0">
                  <a:solidFill>
                    <a:schemeClr val="tx1"/>
                  </a:solidFill>
                  <a:latin typeface="times" panose="02020603050405020304" pitchFamily="18" charset="0"/>
                  <a:cs typeface="times" panose="02020603050405020304" pitchFamily="18" charset="0"/>
                </a:endParaRPr>
              </a:p>
              <a:p>
                <a:r>
                  <a:rPr lang="zh-CN" altLang="en-US" sz="1800" dirty="0">
                    <a:solidFill>
                      <a:schemeClr val="tx1"/>
                    </a:solidFill>
                    <a:latin typeface="times" panose="02020603050405020304" pitchFamily="18" charset="0"/>
                    <a:cs typeface="times" panose="02020603050405020304" pitchFamily="18" charset="0"/>
                  </a:rPr>
                  <a:t>        </a:t>
                </a:r>
                <a14:m>
                  <m:oMath xmlns:m="http://schemas.openxmlformats.org/officeDocument/2006/math">
                    <m:sSub>
                      <m:sSubPr>
                        <m:ctrlPr>
                          <a:rPr lang="en-US" altLang="zh-CN" sz="1800" i="1" smtClean="0">
                            <a:solidFill>
                              <a:schemeClr val="tx1"/>
                            </a:solidFill>
                            <a:latin typeface="Cambria Math" panose="02040503050406030204" pitchFamily="18" charset="0"/>
                            <a:cs typeface="times" panose="02020603050405020304" pitchFamily="18" charset="0"/>
                          </a:rPr>
                        </m:ctrlPr>
                      </m:sSubPr>
                      <m:e>
                        <m:r>
                          <m:rPr>
                            <m:nor/>
                          </m:rPr>
                          <a:rPr lang="en-US" altLang="zh-CN" sz="1800" b="0" i="0" dirty="0" smtClean="0">
                            <a:solidFill>
                              <a:schemeClr val="tx1"/>
                            </a:solidFill>
                            <a:latin typeface="times" panose="02020603050405020304" pitchFamily="18" charset="0"/>
                            <a:cs typeface="times" panose="02020603050405020304" pitchFamily="18" charset="0"/>
                          </a:rPr>
                          <m:t>x</m:t>
                        </m:r>
                      </m:e>
                      <m:sub>
                        <m:r>
                          <m:rPr>
                            <m:nor/>
                          </m:rPr>
                          <a:rPr lang="zh-CN" altLang="en-US" sz="1800" dirty="0">
                            <a:solidFill>
                              <a:schemeClr val="tx1"/>
                            </a:solidFill>
                            <a:latin typeface="times" panose="02020603050405020304" pitchFamily="18" charset="0"/>
                            <a:cs typeface="times" panose="02020603050405020304" pitchFamily="18" charset="0"/>
                          </a:rPr>
                          <m:t>adv</m:t>
                        </m:r>
                      </m:sub>
                    </m:sSub>
                    <m:r>
                      <a:rPr lang="zh-CN" altLang="en-US" sz="1800" i="1" dirty="0">
                        <a:solidFill>
                          <a:schemeClr val="tx1"/>
                        </a:solidFill>
                        <a:latin typeface="Cambria Math" panose="02040503050406030204" pitchFamily="18" charset="0"/>
                        <a:cs typeface="times" panose="02020603050405020304" pitchFamily="18" charset="0"/>
                      </a:rPr>
                      <m:t> </m:t>
                    </m:r>
                  </m:oMath>
                </a14:m>
                <a:r>
                  <a:rPr lang="en-US" altLang="zh-CN" sz="1800" dirty="0">
                    <a:solidFill>
                      <a:schemeClr val="tx1"/>
                    </a:solidFill>
                    <a:latin typeface="times" panose="02020603050405020304" pitchFamily="18" charset="0"/>
                    <a:cs typeface="times" panose="02020603050405020304" pitchFamily="18" charset="0"/>
                  </a:rPr>
                  <a:t>= x + ε * sign(grad)</a:t>
                </a:r>
                <a:endParaRPr lang="en-US" altLang="zh-CN" sz="1800" dirty="0">
                  <a:solidFill>
                    <a:schemeClr val="tx1"/>
                  </a:solidFill>
                  <a:latin typeface="times" panose="02020603050405020304" pitchFamily="18" charset="0"/>
                  <a:cs typeface="times" panose="02020603050405020304" pitchFamily="18" charset="0"/>
                </a:endParaRPr>
              </a:p>
              <a:p>
                <a:r>
                  <a:rPr lang="en-US" altLang="zh-CN" sz="1800" dirty="0">
                    <a:solidFill>
                      <a:schemeClr val="tx1"/>
                    </a:solidFill>
                    <a:latin typeface="times" panose="02020603050405020304" pitchFamily="18" charset="0"/>
                    <a:cs typeface="times" panose="02020603050405020304" pitchFamily="18" charset="0"/>
                  </a:rPr>
                  <a:t>        </a:t>
                </a:r>
                <a:endParaRPr lang="en-US" altLang="zh-CN" sz="1800" dirty="0">
                  <a:solidFill>
                    <a:schemeClr val="tx1"/>
                  </a:solidFill>
                  <a:latin typeface="times" panose="02020603050405020304" pitchFamily="18" charset="0"/>
                  <a:cs typeface="times" panose="02020603050405020304" pitchFamily="18" charset="0"/>
                </a:endParaRPr>
              </a:p>
              <a:p>
                <a:r>
                  <a:rPr lang="en-US" altLang="zh-CN" sz="1800" dirty="0">
                    <a:solidFill>
                      <a:schemeClr val="tx1"/>
                    </a:solidFill>
                    <a:latin typeface="times" panose="02020603050405020304" pitchFamily="18" charset="0"/>
                    <a:cs typeface="times" panose="02020603050405020304" pitchFamily="18" charset="0"/>
                  </a:rPr>
                  <a:t>        # </a:t>
                </a:r>
                <a:r>
                  <a:rPr lang="zh-CN" altLang="en-US" sz="1800" dirty="0">
                    <a:solidFill>
                      <a:schemeClr val="tx1"/>
                    </a:solidFill>
                    <a:latin typeface="times" panose="02020603050405020304" pitchFamily="18" charset="0"/>
                    <a:cs typeface="times" panose="02020603050405020304" pitchFamily="18" charset="0"/>
                  </a:rPr>
                  <a:t>对模型进行对抗性训练，使用加权损失函数</a:t>
                </a:r>
                <a:endParaRPr lang="zh-CN" altLang="en-US" sz="1800" dirty="0">
                  <a:solidFill>
                    <a:schemeClr val="tx1"/>
                  </a:solidFill>
                  <a:latin typeface="times" panose="02020603050405020304" pitchFamily="18" charset="0"/>
                  <a:cs typeface="times" panose="02020603050405020304" pitchFamily="18" charset="0"/>
                </a:endParaRPr>
              </a:p>
              <a:p>
                <a:r>
                  <a:rPr lang="zh-CN" altLang="en-US" sz="1800" dirty="0">
                    <a:solidFill>
                      <a:schemeClr val="tx1"/>
                    </a:solidFill>
                    <a:latin typeface="times" panose="02020603050405020304" pitchFamily="18" charset="0"/>
                    <a:cs typeface="times" panose="02020603050405020304" pitchFamily="18" charset="0"/>
                  </a:rPr>
                  <a:t>        </a:t>
                </a:r>
                <a:r>
                  <a:rPr lang="en-US" altLang="zh-CN" sz="1800" dirty="0">
                    <a:solidFill>
                      <a:schemeClr val="tx1"/>
                    </a:solidFill>
                    <a:latin typeface="times" panose="02020603050405020304" pitchFamily="18" charset="0"/>
                    <a:cs typeface="times" panose="02020603050405020304" pitchFamily="18" charset="0"/>
                  </a:rPr>
                  <a:t>loss = α * J(θ, x, y) + (1 - α) * J(θ, </a:t>
                </a:r>
                <a14:m>
                  <m:oMath xmlns:m="http://schemas.openxmlformats.org/officeDocument/2006/math">
                    <m:sSub>
                      <m:sSubPr>
                        <m:ctrlPr>
                          <a:rPr lang="en-US" altLang="zh-CN" sz="1800" i="1" smtClean="0">
                            <a:solidFill>
                              <a:schemeClr val="tx1"/>
                            </a:solidFill>
                            <a:latin typeface="Cambria Math" panose="02040503050406030204" pitchFamily="18" charset="0"/>
                            <a:cs typeface="times" panose="02020603050405020304" pitchFamily="18" charset="0"/>
                          </a:rPr>
                        </m:ctrlPr>
                      </m:sSubPr>
                      <m:e>
                        <m:r>
                          <m:rPr>
                            <m:nor/>
                          </m:rPr>
                          <a:rPr lang="en-US" altLang="zh-CN" sz="1800" b="0" i="0" dirty="0" smtClean="0">
                            <a:solidFill>
                              <a:schemeClr val="tx1"/>
                            </a:solidFill>
                            <a:latin typeface="times" panose="02020603050405020304" pitchFamily="18" charset="0"/>
                            <a:cs typeface="times" panose="02020603050405020304" pitchFamily="18" charset="0"/>
                          </a:rPr>
                          <m:t>x</m:t>
                        </m:r>
                      </m:e>
                      <m:sub>
                        <m:r>
                          <m:rPr>
                            <m:nor/>
                          </m:rPr>
                          <a:rPr lang="zh-CN" altLang="en-US" sz="1800" dirty="0">
                            <a:solidFill>
                              <a:schemeClr val="tx1"/>
                            </a:solidFill>
                            <a:latin typeface="times" panose="02020603050405020304" pitchFamily="18" charset="0"/>
                            <a:cs typeface="times" panose="02020603050405020304" pitchFamily="18" charset="0"/>
                          </a:rPr>
                          <m:t>adv</m:t>
                        </m:r>
                      </m:sub>
                    </m:sSub>
                  </m:oMath>
                </a14:m>
                <a:r>
                  <a:rPr lang="en-US" altLang="zh-CN" sz="1800" dirty="0">
                    <a:solidFill>
                      <a:schemeClr val="tx1"/>
                    </a:solidFill>
                    <a:latin typeface="times" panose="02020603050405020304" pitchFamily="18" charset="0"/>
                    <a:cs typeface="times" panose="02020603050405020304" pitchFamily="18" charset="0"/>
                  </a:rPr>
                  <a:t>, y)</a:t>
                </a:r>
                <a:endParaRPr lang="en-US" altLang="zh-CN" sz="1800" dirty="0">
                  <a:solidFill>
                    <a:schemeClr val="tx1"/>
                  </a:solidFill>
                  <a:latin typeface="times" panose="02020603050405020304" pitchFamily="18" charset="0"/>
                  <a:cs typeface="times" panose="02020603050405020304" pitchFamily="18" charset="0"/>
                </a:endParaRPr>
              </a:p>
              <a:p>
                <a:r>
                  <a:rPr lang="en-US" altLang="zh-CN" sz="1800" dirty="0">
                    <a:solidFill>
                      <a:schemeClr val="tx1"/>
                    </a:solidFill>
                    <a:latin typeface="times" panose="02020603050405020304" pitchFamily="18" charset="0"/>
                    <a:cs typeface="times" panose="02020603050405020304" pitchFamily="18" charset="0"/>
                  </a:rPr>
                  <a:t>        θ = θ - α * </a:t>
                </a:r>
                <a14:m>
                  <m:oMath xmlns:m="http://schemas.openxmlformats.org/officeDocument/2006/math">
                    <m:sSub>
                      <m:sSubPr>
                        <m:ctrlPr>
                          <a:rPr lang="en-US" altLang="zh-CN" sz="1800" i="1" smtClean="0">
                            <a:solidFill>
                              <a:schemeClr val="tx1"/>
                            </a:solidFill>
                            <a:latin typeface="Cambria Math" panose="02040503050406030204" pitchFamily="18" charset="0"/>
                            <a:cs typeface="times" panose="02020603050405020304" pitchFamily="18" charset="0"/>
                          </a:rPr>
                        </m:ctrlPr>
                      </m:sSubPr>
                      <m:e>
                        <m:r>
                          <m:rPr>
                            <m:nor/>
                          </m:rPr>
                          <a:rPr lang="zh-CN" altLang="en-US" sz="1800" dirty="0">
                            <a:solidFill>
                              <a:schemeClr val="tx1"/>
                            </a:solidFill>
                            <a:latin typeface="times" panose="02020603050405020304" pitchFamily="18" charset="0"/>
                            <a:cs typeface="times" panose="02020603050405020304" pitchFamily="18" charset="0"/>
                          </a:rPr>
                          <m:t>∇</m:t>
                        </m:r>
                      </m:e>
                      <m:sub>
                        <m:r>
                          <m:rPr>
                            <m:nor/>
                          </m:rPr>
                          <a:rPr lang="zh-CN" altLang="en-US" sz="1800" dirty="0">
                            <a:solidFill>
                              <a:schemeClr val="tx1"/>
                            </a:solidFill>
                            <a:latin typeface="times" panose="02020603050405020304" pitchFamily="18" charset="0"/>
                            <a:cs typeface="times" panose="02020603050405020304" pitchFamily="18" charset="0"/>
                          </a:rPr>
                          <m:t>θ</m:t>
                        </m:r>
                      </m:sub>
                    </m:sSub>
                  </m:oMath>
                </a14:m>
                <a:r>
                  <a:rPr lang="zh-CN" altLang="en-US" sz="1800" dirty="0">
                    <a:solidFill>
                      <a:schemeClr val="tx1"/>
                    </a:solidFill>
                    <a:latin typeface="times" panose="02020603050405020304" pitchFamily="18" charset="0"/>
                    <a:cs typeface="times" panose="02020603050405020304" pitchFamily="18" charset="0"/>
                  </a:rPr>
                  <a:t> </a:t>
                </a:r>
                <a:r>
                  <a:rPr lang="en-US" altLang="zh-CN" sz="1800" dirty="0">
                    <a:solidFill>
                      <a:schemeClr val="tx1"/>
                    </a:solidFill>
                    <a:latin typeface="times" panose="02020603050405020304" pitchFamily="18" charset="0"/>
                    <a:cs typeface="times" panose="02020603050405020304" pitchFamily="18" charset="0"/>
                  </a:rPr>
                  <a:t>loss  # </a:t>
                </a:r>
                <a:r>
                  <a:rPr lang="zh-CN" altLang="en-US" sz="1800" dirty="0">
                    <a:solidFill>
                      <a:schemeClr val="tx1"/>
                    </a:solidFill>
                    <a:latin typeface="times" panose="02020603050405020304" pitchFamily="18" charset="0"/>
                    <a:cs typeface="times" panose="02020603050405020304" pitchFamily="18" charset="0"/>
                  </a:rPr>
                  <a:t>更新模型参数</a:t>
                </a:r>
                <a:endParaRPr lang="zh-CN" altLang="en-US" sz="1800" dirty="0">
                  <a:solidFill>
                    <a:schemeClr val="tx1"/>
                  </a:solidFill>
                  <a:latin typeface="times" panose="02020603050405020304" pitchFamily="18" charset="0"/>
                  <a:cs typeface="times" panose="02020603050405020304" pitchFamily="18" charset="0"/>
                </a:endParaRPr>
              </a:p>
            </p:txBody>
          </p:sp>
        </mc:Choice>
        <mc:Fallback>
          <p:sp>
            <p:nvSpPr>
              <p:cNvPr id="5" name="文本框 4"/>
              <p:cNvSpPr txBox="1">
                <a:spLocks noRot="1" noChangeAspect="1" noMove="1" noResize="1" noEditPoints="1" noAdjustHandles="1" noChangeArrowheads="1" noChangeShapeType="1" noTextEdit="1"/>
              </p:cNvSpPr>
              <p:nvPr/>
            </p:nvSpPr>
            <p:spPr>
              <a:xfrm>
                <a:off x="2531505" y="1700760"/>
                <a:ext cx="7128990" cy="4030462"/>
              </a:xfrm>
              <a:prstGeom prst="rect">
                <a:avLst/>
              </a:prstGeom>
              <a:blipFill rotWithShape="1">
                <a:blip r:embed="rId1"/>
                <a:stretch>
                  <a:fillRect l="-68" t="-132" r="-59" b="-117"/>
                </a:stretch>
              </a:blipFill>
              <a:ln>
                <a:solidFill>
                  <a:schemeClr val="tx1"/>
                </a:solidFill>
              </a:ln>
            </p:spPr>
            <p:txBody>
              <a:bodyPr/>
              <a:lstStyle/>
              <a:p>
                <a:r>
                  <a:rPr lang="zh-CN" altLang="en-US">
                    <a:noFill/>
                  </a:rPr>
                  <a:t> </a:t>
                </a:r>
              </a:p>
            </p:txBody>
          </p:sp>
        </mc:Fallback>
      </mc:AlternateContent>
    </p:spTree>
  </p:cSld>
  <p:clrMapOvr>
    <a:masterClrMapping/>
  </p:clrMapOvr>
  <p:transition/>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防御效果</a:t>
            </a:r>
            <a:endParaRPr lang="zh-CN" altLang="en-US" dirty="0"/>
          </a:p>
        </p:txBody>
      </p:sp>
      <p:sp>
        <p:nvSpPr>
          <p:cNvPr id="3" name="内容占位符 2"/>
          <p:cNvSpPr>
            <a:spLocks noGrp="1"/>
          </p:cNvSpPr>
          <p:nvPr>
            <p:ph idx="1"/>
          </p:nvPr>
        </p:nvSpPr>
        <p:spPr/>
        <p:txBody>
          <a:bodyPr/>
          <a:lstStyle/>
          <a:p>
            <a:r>
              <a:rPr lang="zh-CN" altLang="en-US" dirty="0"/>
              <a:t>在</a:t>
            </a:r>
            <a:r>
              <a:rPr lang="en-US" altLang="zh-CN" dirty="0"/>
              <a:t>MNIST</a:t>
            </a:r>
            <a:r>
              <a:rPr lang="zh-CN" altLang="en-US" dirty="0"/>
              <a:t>数据集上，使用对抗样本训练的逻辑回归模型</a:t>
            </a:r>
            <a:endParaRPr lang="en-US" altLang="zh-CN" dirty="0"/>
          </a:p>
          <a:p>
            <a:r>
              <a:rPr lang="zh-CN" altLang="en-US" dirty="0"/>
              <a:t>相比正常训练版本，针对对抗样本的误判率从</a:t>
            </a:r>
            <a:r>
              <a:rPr lang="en-US" altLang="zh-CN" dirty="0"/>
              <a:t>89.4%</a:t>
            </a:r>
            <a:r>
              <a:rPr lang="zh-CN" altLang="en-US" dirty="0"/>
              <a:t>降低到了</a:t>
            </a:r>
            <a:r>
              <a:rPr lang="en-US" altLang="zh-CN" dirty="0"/>
              <a:t>17.9%</a:t>
            </a:r>
            <a:endParaRPr lang="en-US" altLang="zh-CN" dirty="0"/>
          </a:p>
          <a:p>
            <a:endParaRPr lang="zh-CN" altLang="en-US" dirty="0"/>
          </a:p>
        </p:txBody>
      </p:sp>
    </p:spTree>
  </p:cSld>
  <p:clrMapOvr>
    <a:masterClrMapping/>
  </p:clrMapOvr>
  <p:transition/>
</p:sld>
</file>

<file path=ppt/tags/tag1.xml><?xml version="1.0" encoding="utf-8"?>
<p:tagLst xmlns:p="http://schemas.openxmlformats.org/presentationml/2006/main">
  <p:tag name="KSO_WM_BEAUTIFY_FLAG" val=""/>
</p:tagLst>
</file>

<file path=ppt/tags/tag2.xml><?xml version="1.0" encoding="utf-8"?>
<p:tagLst xmlns:p="http://schemas.openxmlformats.org/presentationml/2006/main">
  <p:tag name="COMMONDATA" val="eyJoZGlkIjoiOGE1NWU2ZTVlMTRiOTFlOTlmOThlNTQ1NWI5MjExMGEifQ=="/>
  <p:tag name="commondata" val="eyJoZGlkIjoiNDk2YTgyNzkxNDg1ZjE2MjA3NTNmOGRkNGIzMjViMmQifQ=="/>
</p:tagLst>
</file>

<file path=ppt/theme/theme1.xml><?xml version="1.0" encoding="utf-8"?>
<a:theme xmlns:a="http://schemas.openxmlformats.org/drawingml/2006/main" name="Default Design">
  <a:themeElements>
    <a:clrScheme name="">
      <a:dk1>
        <a:srgbClr val="000000"/>
      </a:dk1>
      <a:lt1>
        <a:srgbClr val="FFFFFF"/>
      </a:lt1>
      <a:dk2>
        <a:srgbClr val="000000"/>
      </a:dk2>
      <a:lt2>
        <a:srgbClr val="A79E99"/>
      </a:lt2>
      <a:accent1>
        <a:srgbClr val="D0A660"/>
      </a:accent1>
      <a:accent2>
        <a:srgbClr val="A79E99"/>
      </a:accent2>
      <a:accent3>
        <a:srgbClr val="FFFFFF"/>
      </a:accent3>
      <a:accent4>
        <a:srgbClr val="000000"/>
      </a:accent4>
      <a:accent5>
        <a:srgbClr val="E4D0B6"/>
      </a:accent5>
      <a:accent6>
        <a:srgbClr val="978F8A"/>
      </a:accent6>
      <a:hlink>
        <a:srgbClr val="F7F2D0"/>
      </a:hlink>
      <a:folHlink>
        <a:srgbClr val="7D0C00"/>
      </a:folHlink>
    </a:clrScheme>
    <a:fontScheme name="Default Design">
      <a:majorFont>
        <a:latin typeface="Times New Roman"/>
        <a:ea typeface="宋体"/>
        <a:cs typeface=""/>
      </a:majorFont>
      <a:minorFont>
        <a:latin typeface="Times New Roman"/>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57150" cap="flat" cmpd="sng" algn="ctr">
          <a:solidFill>
            <a:srgbClr val="006866"/>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50000"/>
          </a:spcBef>
          <a:spcAft>
            <a:spcPct val="0"/>
          </a:spcAft>
          <a:buClrTx/>
          <a:buSzTx/>
          <a:buFontTx/>
          <a:buNone/>
          <a:defRPr kumimoji="0" lang="en-US" sz="1200" b="0" i="0" u="none" strike="noStrike" cap="none" normalizeH="0" baseline="0" smtClean="0">
            <a:ln>
              <a:noFill/>
            </a:ln>
            <a:solidFill>
              <a:schemeClr val="tx1"/>
            </a:solidFill>
            <a:effectLst/>
            <a:latin typeface="楷体_GB2312" pitchFamily="49" charset="-122"/>
            <a:ea typeface="楷体_GB2312" pitchFamily="49" charset="-122"/>
          </a:defRPr>
        </a:defPPr>
      </a:lstStyle>
    </a:spDef>
    <a:lnDef>
      <a:spPr bwMode="auto">
        <a:xfrm>
          <a:off x="0" y="0"/>
          <a:ext cx="1" cy="1"/>
        </a:xfrm>
        <a:custGeom>
          <a:avLst/>
          <a:gdLst/>
          <a:ahLst/>
          <a:cxnLst/>
          <a:rect l="0" t="0" r="0" b="0"/>
          <a:pathLst/>
        </a:custGeom>
        <a:solidFill>
          <a:schemeClr val="accent1"/>
        </a:solidFill>
        <a:ln w="57150" cap="flat" cmpd="sng" algn="ctr">
          <a:solidFill>
            <a:srgbClr val="006866"/>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50000"/>
          </a:spcBef>
          <a:spcAft>
            <a:spcPct val="0"/>
          </a:spcAft>
          <a:buClrTx/>
          <a:buSzTx/>
          <a:buFontTx/>
          <a:buNone/>
          <a:defRPr kumimoji="0" lang="en-US" sz="1200" b="0" i="0" u="none" strike="noStrike" cap="none" normalizeH="0" baseline="0" smtClean="0">
            <a:ln>
              <a:noFill/>
            </a:ln>
            <a:solidFill>
              <a:schemeClr val="tx1"/>
            </a:solidFill>
            <a:effectLst/>
            <a:latin typeface="楷体_GB2312" pitchFamily="49" charset="-122"/>
            <a:ea typeface="楷体_GB2312" pitchFamily="49" charset="-122"/>
          </a:defRPr>
        </a:defPPr>
      </a:lst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17602</Words>
  <Application>WPS 演示</Application>
  <PresentationFormat>宽屏</PresentationFormat>
  <Paragraphs>1377</Paragraphs>
  <Slides>111</Slides>
  <Notes>76</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111</vt:i4>
      </vt:variant>
    </vt:vector>
  </HeadingPairs>
  <TitlesOfParts>
    <vt:vector size="129" baseType="lpstr">
      <vt:lpstr>Arial</vt:lpstr>
      <vt:lpstr>宋体</vt:lpstr>
      <vt:lpstr>Wingdings</vt:lpstr>
      <vt:lpstr>楷体_GB2312</vt:lpstr>
      <vt:lpstr>新宋体</vt:lpstr>
      <vt:lpstr>微软雅黑</vt:lpstr>
      <vt:lpstr>Times New Roman</vt:lpstr>
      <vt:lpstr>华文楷体</vt:lpstr>
      <vt:lpstr>Cambria Math</vt:lpstr>
      <vt:lpstr>等线</vt:lpstr>
      <vt:lpstr>华文新魏</vt:lpstr>
      <vt:lpstr>Arial Unicode MS</vt:lpstr>
      <vt:lpstr>times</vt:lpstr>
      <vt:lpstr>华文行楷</vt:lpstr>
      <vt:lpstr>楷体_GB2312</vt:lpstr>
      <vt:lpstr>BatangChe</vt:lpstr>
      <vt:lpstr>Segoe Print</vt:lpstr>
      <vt:lpstr>Default Design</vt:lpstr>
      <vt:lpstr>人工智能安全-对抗样本 复旦大学计算机学院 钱振兴</vt:lpstr>
      <vt:lpstr>Part Three – 对抗样本</vt:lpstr>
      <vt:lpstr>一、对抗样本简介</vt:lpstr>
      <vt:lpstr>定义</vt:lpstr>
      <vt:lpstr>模型学习 vs 对抗样本</vt:lpstr>
      <vt:lpstr>攻击场景</vt:lpstr>
      <vt:lpstr>攻击场景</vt:lpstr>
      <vt:lpstr>攻击场景</vt:lpstr>
      <vt:lpstr>攻击场景</vt:lpstr>
      <vt:lpstr>技术分类</vt:lpstr>
      <vt:lpstr>白盒对抗攻击</vt:lpstr>
      <vt:lpstr>白盒攻击场景</vt:lpstr>
      <vt:lpstr>2.1 L-BFGS求解法</vt:lpstr>
      <vt:lpstr>优化问题</vt:lpstr>
      <vt:lpstr>攻击方法</vt:lpstr>
      <vt:lpstr>L-BFGS</vt:lpstr>
      <vt:lpstr>L-BFGS</vt:lpstr>
      <vt:lpstr>攻击效果</vt:lpstr>
      <vt:lpstr>攻击效果</vt:lpstr>
      <vt:lpstr>攻击效果</vt:lpstr>
      <vt:lpstr>L-BFGS求解法</vt:lpstr>
      <vt:lpstr>2.2 快速梯度法</vt:lpstr>
      <vt:lpstr>快速符号梯度</vt:lpstr>
      <vt:lpstr>攻击方法</vt:lpstr>
      <vt:lpstr>攻击方法</vt:lpstr>
      <vt:lpstr>攻击效果</vt:lpstr>
      <vt:lpstr>攻击效果</vt:lpstr>
      <vt:lpstr>FGSM方法</vt:lpstr>
      <vt:lpstr>2.3 梯度迭代方法</vt:lpstr>
      <vt:lpstr>梯度迭代法</vt:lpstr>
      <vt:lpstr>无目标攻击</vt:lpstr>
      <vt:lpstr>无目标攻击</vt:lpstr>
      <vt:lpstr>有目标攻击</vt:lpstr>
      <vt:lpstr>有目标攻击</vt:lpstr>
      <vt:lpstr>攻击效果</vt:lpstr>
      <vt:lpstr>攻击效果</vt:lpstr>
      <vt:lpstr>物理世界攻击</vt:lpstr>
      <vt:lpstr>物理世界攻击</vt:lpstr>
      <vt:lpstr>物理世界攻击</vt:lpstr>
      <vt:lpstr>物理世界攻击</vt:lpstr>
      <vt:lpstr>物理世界攻击</vt:lpstr>
      <vt:lpstr>BIM方法</vt:lpstr>
      <vt:lpstr>2.4 C&amp;W攻击</vt:lpstr>
      <vt:lpstr>Carlini &amp; Wagner Attack</vt:lpstr>
      <vt:lpstr>防御性蒸馏</vt:lpstr>
      <vt:lpstr>C&amp;W攻击算法</vt:lpstr>
      <vt:lpstr>C&amp;W攻击算法</vt:lpstr>
      <vt:lpstr>C&amp;W攻击算法</vt:lpstr>
      <vt:lpstr>C&amp;W攻击算法</vt:lpstr>
      <vt:lpstr>C&amp;W攻击伪代码</vt:lpstr>
      <vt:lpstr>攻击效果</vt:lpstr>
      <vt:lpstr>攻击效果</vt:lpstr>
      <vt:lpstr>攻击效果</vt:lpstr>
      <vt:lpstr>攻击效果</vt:lpstr>
      <vt:lpstr>C&amp;W方法</vt:lpstr>
      <vt:lpstr>白盒对抗样本小结</vt:lpstr>
      <vt:lpstr>白盒对抗攻击</vt:lpstr>
      <vt:lpstr>对抗样本（黑盒）</vt:lpstr>
      <vt:lpstr>对抗样本（黑盒）</vt:lpstr>
      <vt:lpstr>3.1 PBAAML攻击</vt:lpstr>
      <vt:lpstr>攻击方法</vt:lpstr>
      <vt:lpstr>攻击方法</vt:lpstr>
      <vt:lpstr>攻击伪代码</vt:lpstr>
      <vt:lpstr>攻击效果</vt:lpstr>
      <vt:lpstr>攻击效果</vt:lpstr>
      <vt:lpstr>攻击效果</vt:lpstr>
      <vt:lpstr>PBAAML攻击</vt:lpstr>
      <vt:lpstr>3.2 单像素攻击</vt:lpstr>
      <vt:lpstr>单像素攻击</vt:lpstr>
      <vt:lpstr>搜索空间可视化</vt:lpstr>
      <vt:lpstr>差分进化算法</vt:lpstr>
      <vt:lpstr>差分进化算法</vt:lpstr>
      <vt:lpstr>差分进化算法</vt:lpstr>
      <vt:lpstr>单像素攻击效果</vt:lpstr>
      <vt:lpstr>单像素攻击效果</vt:lpstr>
      <vt:lpstr>单像素攻击效果</vt:lpstr>
      <vt:lpstr>多像素攻击效果</vt:lpstr>
      <vt:lpstr>单像素攻击</vt:lpstr>
      <vt:lpstr>3.3 ZOO攻击</vt:lpstr>
      <vt:lpstr>ZOO攻击</vt:lpstr>
      <vt:lpstr>ZOO攻击</vt:lpstr>
      <vt:lpstr>优化器</vt:lpstr>
      <vt:lpstr>损失函数</vt:lpstr>
      <vt:lpstr>ZOO攻击效果</vt:lpstr>
      <vt:lpstr>ZOO攻击效果</vt:lpstr>
      <vt:lpstr>ZOO攻击效果</vt:lpstr>
      <vt:lpstr>ZOO攻击</vt:lpstr>
      <vt:lpstr>3.4 集成学习攻击</vt:lpstr>
      <vt:lpstr>集成学习攻击</vt:lpstr>
      <vt:lpstr>集成学习攻击</vt:lpstr>
      <vt:lpstr>伪代码</vt:lpstr>
      <vt:lpstr>攻击效果</vt:lpstr>
      <vt:lpstr>集成学习攻击</vt:lpstr>
      <vt:lpstr>黑盒对抗样本小结</vt:lpstr>
      <vt:lpstr>白盒对抗攻击</vt:lpstr>
      <vt:lpstr>4.1 对抗训练</vt:lpstr>
      <vt:lpstr>基本原理</vt:lpstr>
      <vt:lpstr>伪代码</vt:lpstr>
      <vt:lpstr>防御效果</vt:lpstr>
      <vt:lpstr>对抗性训练</vt:lpstr>
      <vt:lpstr>4.2 外部检测</vt:lpstr>
      <vt:lpstr>外部检测</vt:lpstr>
      <vt:lpstr>外部检测</vt:lpstr>
      <vt:lpstr>外部检测</vt:lpstr>
      <vt:lpstr>外部检测</vt:lpstr>
      <vt:lpstr>外部检测</vt:lpstr>
      <vt:lpstr>防御效果</vt:lpstr>
      <vt:lpstr>外部检测</vt:lpstr>
      <vt:lpstr>对抗样本防御小结</vt:lpstr>
      <vt:lpstr>课后作业</vt:lpstr>
      <vt:lpstr>谢 谢！</vt:lpstr>
    </vt:vector>
  </TitlesOfParts>
  <Company>BearingPoint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lenovo</dc:creator>
  <cp:lastModifiedBy>錢</cp:lastModifiedBy>
  <cp:revision>3977</cp:revision>
  <dcterms:created xsi:type="dcterms:W3CDTF">2024-08-26T04:09:00Z</dcterms:created>
  <dcterms:modified xsi:type="dcterms:W3CDTF">2024-09-29T08:23:55Z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96CF8957BE0346BDA8DDCB66438C9D32_42</vt:lpwstr>
  </property>
  <property fmtid="{D5CDD505-2E9C-101B-9397-08002B2CF9AE}" pid="3" name="KSOProductBuildVer">
    <vt:lpwstr>2052-12.1.0.18276</vt:lpwstr>
  </property>
</Properties>
</file>